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4"/>
  </p:notesMasterIdLst>
  <p:handoutMasterIdLst>
    <p:handoutMasterId r:id="rId95"/>
  </p:handoutMasterIdLst>
  <p:sldIdLst>
    <p:sldId id="421" r:id="rId5"/>
    <p:sldId id="872" r:id="rId6"/>
    <p:sldId id="874" r:id="rId7"/>
    <p:sldId id="875" r:id="rId8"/>
    <p:sldId id="896" r:id="rId9"/>
    <p:sldId id="895" r:id="rId10"/>
    <p:sldId id="891" r:id="rId11"/>
    <p:sldId id="748" r:id="rId12"/>
    <p:sldId id="729" r:id="rId13"/>
    <p:sldId id="404" r:id="rId14"/>
    <p:sldId id="424" r:id="rId15"/>
    <p:sldId id="754" r:id="rId16"/>
    <p:sldId id="879" r:id="rId17"/>
    <p:sldId id="423" r:id="rId18"/>
    <p:sldId id="812" r:id="rId19"/>
    <p:sldId id="888" r:id="rId20"/>
    <p:sldId id="810" r:id="rId21"/>
    <p:sldId id="620" r:id="rId22"/>
    <p:sldId id="730" r:id="rId23"/>
    <p:sldId id="811" r:id="rId24"/>
    <p:sldId id="889" r:id="rId25"/>
    <p:sldId id="814" r:id="rId26"/>
    <p:sldId id="817" r:id="rId27"/>
    <p:sldId id="890" r:id="rId28"/>
    <p:sldId id="856" r:id="rId29"/>
    <p:sldId id="857" r:id="rId30"/>
    <p:sldId id="880" r:id="rId31"/>
    <p:sldId id="693" r:id="rId32"/>
    <p:sldId id="742" r:id="rId33"/>
    <p:sldId id="433" r:id="rId34"/>
    <p:sldId id="683" r:id="rId35"/>
    <p:sldId id="695" r:id="rId36"/>
    <p:sldId id="882" r:id="rId37"/>
    <p:sldId id="743" r:id="rId38"/>
    <p:sldId id="830" r:id="rId39"/>
    <p:sldId id="784" r:id="rId40"/>
    <p:sldId id="704" r:id="rId41"/>
    <p:sldId id="790" r:id="rId42"/>
    <p:sldId id="892" r:id="rId43"/>
    <p:sldId id="785" r:id="rId44"/>
    <p:sldId id="703" r:id="rId45"/>
    <p:sldId id="906" r:id="rId46"/>
    <p:sldId id="894" r:id="rId47"/>
    <p:sldId id="795" r:id="rId48"/>
    <p:sldId id="719" r:id="rId49"/>
    <p:sldId id="783" r:id="rId50"/>
    <p:sldId id="797" r:id="rId51"/>
    <p:sldId id="798" r:id="rId52"/>
    <p:sldId id="799" r:id="rId53"/>
    <p:sldId id="820" r:id="rId54"/>
    <p:sldId id="705" r:id="rId55"/>
    <p:sldId id="711" r:id="rId56"/>
    <p:sldId id="822" r:id="rId57"/>
    <p:sldId id="706" r:id="rId58"/>
    <p:sldId id="707" r:id="rId59"/>
    <p:sldId id="883" r:id="rId60"/>
    <p:sldId id="867" r:id="rId61"/>
    <p:sldId id="769" r:id="rId62"/>
    <p:sldId id="833" r:id="rId63"/>
    <p:sldId id="759" r:id="rId64"/>
    <p:sldId id="774" r:id="rId65"/>
    <p:sldId id="832" r:id="rId66"/>
    <p:sldId id="849" r:id="rId67"/>
    <p:sldId id="786" r:id="rId68"/>
    <p:sldId id="788" r:id="rId69"/>
    <p:sldId id="815" r:id="rId70"/>
    <p:sldId id="871" r:id="rId71"/>
    <p:sldId id="257" r:id="rId72"/>
    <p:sldId id="258" r:id="rId73"/>
    <p:sldId id="884" r:id="rId74"/>
    <p:sldId id="898" r:id="rId75"/>
    <p:sldId id="901" r:id="rId76"/>
    <p:sldId id="902" r:id="rId77"/>
    <p:sldId id="903" r:id="rId78"/>
    <p:sldId id="905" r:id="rId79"/>
    <p:sldId id="885" r:id="rId80"/>
    <p:sldId id="725" r:id="rId81"/>
    <p:sldId id="886" r:id="rId82"/>
    <p:sldId id="868" r:id="rId83"/>
    <p:sldId id="860" r:id="rId84"/>
    <p:sldId id="869" r:id="rId85"/>
    <p:sldId id="887" r:id="rId86"/>
    <p:sldId id="862" r:id="rId87"/>
    <p:sldId id="853" r:id="rId88"/>
    <p:sldId id="854" r:id="rId89"/>
    <p:sldId id="855" r:id="rId90"/>
    <p:sldId id="878" r:id="rId91"/>
    <p:sldId id="904" r:id="rId92"/>
    <p:sldId id="897" r:id="rId93"/>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EF6C799A-B797-40AA-8E5E-C483DE0AFD1F}">
          <p14:sldIdLst>
            <p14:sldId id="421"/>
          </p14:sldIdLst>
        </p14:section>
        <p14:section name="Executive summary" id="{C13B7505-3A39-4C35-89D0-36454266ADD0}">
          <p14:sldIdLst>
            <p14:sldId id="872"/>
            <p14:sldId id="874"/>
            <p14:sldId id="875"/>
            <p14:sldId id="896"/>
            <p14:sldId id="895"/>
            <p14:sldId id="891"/>
          </p14:sldIdLst>
        </p14:section>
        <p14:section name="1. Introduction" id="{99A5115F-6358-4138-B2CB-69BE9290811B}">
          <p14:sldIdLst>
            <p14:sldId id="748"/>
            <p14:sldId id="729"/>
            <p14:sldId id="404"/>
            <p14:sldId id="424"/>
            <p14:sldId id="754"/>
          </p14:sldIdLst>
        </p14:section>
        <p14:section name="2. Discovery process and methodology" id="{87D80712-0DAB-4721-92DC-74B8479D95FF}">
          <p14:sldIdLst>
            <p14:sldId id="879"/>
            <p14:sldId id="423"/>
            <p14:sldId id="812"/>
            <p14:sldId id="888"/>
            <p14:sldId id="810"/>
            <p14:sldId id="620"/>
            <p14:sldId id="730"/>
            <p14:sldId id="811"/>
            <p14:sldId id="889"/>
            <p14:sldId id="814"/>
            <p14:sldId id="817"/>
            <p14:sldId id="890"/>
            <p14:sldId id="856"/>
            <p14:sldId id="857"/>
          </p14:sldIdLst>
        </p14:section>
        <p14:section name="3.1. Leeds and Stockport specific context" id="{46985BB6-C73A-494E-9A5C-489268F3C7F2}">
          <p14:sldIdLst>
            <p14:sldId id="880"/>
            <p14:sldId id="693"/>
            <p14:sldId id="742"/>
            <p14:sldId id="433"/>
            <p14:sldId id="683"/>
            <p14:sldId id="695"/>
          </p14:sldIdLst>
        </p14:section>
        <p14:section name="3.2. User overview" id="{B8954F7B-AE40-48AD-A765-65911C43FE3F}">
          <p14:sldIdLst>
            <p14:sldId id="882"/>
            <p14:sldId id="743"/>
            <p14:sldId id="830"/>
            <p14:sldId id="784"/>
            <p14:sldId id="704"/>
            <p14:sldId id="790"/>
            <p14:sldId id="892"/>
            <p14:sldId id="785"/>
            <p14:sldId id="703"/>
            <p14:sldId id="906"/>
            <p14:sldId id="894"/>
            <p14:sldId id="795"/>
            <p14:sldId id="719"/>
            <p14:sldId id="783"/>
            <p14:sldId id="797"/>
            <p14:sldId id="798"/>
            <p14:sldId id="799"/>
            <p14:sldId id="820"/>
            <p14:sldId id="705"/>
            <p14:sldId id="711"/>
            <p14:sldId id="822"/>
            <p14:sldId id="706"/>
            <p14:sldId id="707"/>
          </p14:sldIdLst>
        </p14:section>
        <p14:section name="3.3. Prioritised Use case and user requirements" id="{F904F2F9-5801-4D05-979A-A40C3A983A6E}">
          <p14:sldIdLst>
            <p14:sldId id="883"/>
            <p14:sldId id="867"/>
            <p14:sldId id="769"/>
            <p14:sldId id="833"/>
            <p14:sldId id="759"/>
            <p14:sldId id="774"/>
            <p14:sldId id="832"/>
            <p14:sldId id="849"/>
            <p14:sldId id="786"/>
            <p14:sldId id="788"/>
            <p14:sldId id="815"/>
            <p14:sldId id="871"/>
            <p14:sldId id="257"/>
            <p14:sldId id="258"/>
          </p14:sldIdLst>
        </p14:section>
        <p14:section name="3.4. Business case" id="{566ABE24-B40F-4E74-B10B-D6A315D35F89}">
          <p14:sldIdLst>
            <p14:sldId id="884"/>
            <p14:sldId id="898"/>
            <p14:sldId id="901"/>
            <p14:sldId id="902"/>
            <p14:sldId id="903"/>
            <p14:sldId id="905"/>
          </p14:sldIdLst>
        </p14:section>
        <p14:section name="3.5. Existing solutions" id="{4EE44B2F-8B67-4569-AFAB-8BFA151C7335}">
          <p14:sldIdLst>
            <p14:sldId id="885"/>
            <p14:sldId id="725"/>
          </p14:sldIdLst>
        </p14:section>
        <p14:section name="3.6. User requirement testing" id="{3F2692CC-01B7-4D72-8E30-BF48D07AEE72}">
          <p14:sldIdLst>
            <p14:sldId id="886"/>
            <p14:sldId id="868"/>
            <p14:sldId id="860"/>
            <p14:sldId id="869"/>
          </p14:sldIdLst>
        </p14:section>
        <p14:section name="4. Next steps and Plan for Alpha" id="{653F0528-0E9A-429A-9FE7-9A8A43B911AC}">
          <p14:sldIdLst>
            <p14:sldId id="887"/>
            <p14:sldId id="862"/>
            <p14:sldId id="853"/>
            <p14:sldId id="854"/>
            <p14:sldId id="855"/>
            <p14:sldId id="878"/>
            <p14:sldId id="904"/>
            <p14:sldId id="897"/>
          </p14:sldIdLst>
        </p14:section>
        <p14:section name="Other" id="{FE0EF269-F410-47E6-B3E5-B8B8C3C6E8A4}">
          <p14:sldIdLst/>
        </p14:section>
      </p14:sectionLst>
    </p:ext>
    <p:ext uri="{EFAFB233-063F-42B5-8137-9DF3F51BA10A}">
      <p15:sldGuideLst xmlns:p15="http://schemas.microsoft.com/office/powerpoint/2012/main">
        <p15:guide id="1" orient="horz" pos="822" userDrawn="1">
          <p15:clr>
            <a:srgbClr val="A4A3A4"/>
          </p15:clr>
        </p15:guide>
        <p15:guide id="2" orient="horz" pos="3861" userDrawn="1">
          <p15:clr>
            <a:srgbClr val="A4A3A4"/>
          </p15:clr>
        </p15:guide>
        <p15:guide id="3" orient="horz" pos="277">
          <p15:clr>
            <a:srgbClr val="A4A3A4"/>
          </p15:clr>
        </p15:guide>
        <p15:guide id="4" orient="horz" pos="4210">
          <p15:clr>
            <a:srgbClr val="A4A3A4"/>
          </p15:clr>
        </p15:guide>
        <p15:guide id="5" orient="horz" pos="431">
          <p15:clr>
            <a:srgbClr val="A4A3A4"/>
          </p15:clr>
        </p15:guide>
        <p15:guide id="6" pos="611">
          <p15:clr>
            <a:srgbClr val="A4A3A4"/>
          </p15:clr>
        </p15:guide>
        <p15:guide id="7" pos="5503">
          <p15:clr>
            <a:srgbClr val="A4A3A4"/>
          </p15:clr>
        </p15:guide>
        <p15:guide id="8" pos="2963">
          <p15:clr>
            <a:srgbClr val="A4A3A4"/>
          </p15:clr>
        </p15:guide>
        <p15:guide id="9" pos="3152" userDrawn="1">
          <p15:clr>
            <a:srgbClr val="A4A3A4"/>
          </p15:clr>
        </p15:guide>
      </p15:sldGuideLst>
    </p:ext>
    <p:ext uri="{2D200454-40CA-4A62-9FC3-DE9A4176ACB9}">
      <p15:notesGuideLst xmlns:p15="http://schemas.microsoft.com/office/powerpoint/2012/main">
        <p15:guide id="1" orient="horz" pos="3394" userDrawn="1">
          <p15:clr>
            <a:srgbClr val="A4A3A4"/>
          </p15:clr>
        </p15:guide>
        <p15:guide id="2" pos="212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la Apena-Rogers" initials="SA" lastIdx="1" clrIdx="0">
    <p:extLst>
      <p:ext uri="{19B8F6BF-5375-455C-9EA6-DF929625EA0E}">
        <p15:presenceInfo xmlns:p15="http://schemas.microsoft.com/office/powerpoint/2012/main" userId="Shola Apena-Rog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1602" y="54"/>
      </p:cViewPr>
      <p:guideLst>
        <p:guide orient="horz" pos="822"/>
        <p:guide orient="horz" pos="3861"/>
        <p:guide orient="horz" pos="277"/>
        <p:guide orient="horz" pos="4210"/>
        <p:guide orient="horz" pos="431"/>
        <p:guide pos="611"/>
        <p:guide pos="5503"/>
        <p:guide pos="2963"/>
        <p:guide pos="3152"/>
      </p:guideLst>
    </p:cSldViewPr>
  </p:slideViewPr>
  <p:notesTextViewPr>
    <p:cViewPr>
      <p:scale>
        <a:sx n="1" d="1"/>
        <a:sy n="1" d="1"/>
      </p:scale>
      <p:origin x="0" y="0"/>
    </p:cViewPr>
  </p:notesTextViewPr>
  <p:notesViewPr>
    <p:cSldViewPr snapToGrid="0">
      <p:cViewPr>
        <p:scale>
          <a:sx n="1" d="2"/>
          <a:sy n="1" d="2"/>
        </p:scale>
        <p:origin x="0" y="0"/>
      </p:cViewPr>
      <p:guideLst>
        <p:guide orient="horz" pos="3394"/>
        <p:guide pos="212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sz="1300" b="1">
                <a:solidFill>
                  <a:schemeClr val="accent6">
                    <a:lumMod val="25000"/>
                  </a:schemeClr>
                </a:solidFill>
                <a:latin typeface="+mj-lt"/>
              </a:rPr>
              <a:t>How important is </a:t>
            </a:r>
            <a:r>
              <a:rPr lang="en-GB" sz="1300" b="1" baseline="0">
                <a:solidFill>
                  <a:schemeClr val="accent6">
                    <a:lumMod val="25000"/>
                  </a:schemeClr>
                </a:solidFill>
                <a:latin typeface="+mj-lt"/>
              </a:rPr>
              <a:t>family context information in your key decisions?</a:t>
            </a:r>
            <a:endParaRPr lang="en-GB" sz="1300" b="1">
              <a:solidFill>
                <a:schemeClr val="accent6">
                  <a:lumMod val="25000"/>
                </a:schemeClr>
              </a:solidFill>
              <a:latin typeface="+mj-lt"/>
            </a:endParaRPr>
          </a:p>
        </c:rich>
      </c:tx>
      <c:layout>
        <c:manualLayout>
          <c:xMode val="edge"/>
          <c:yMode val="edge"/>
          <c:x val="5.7920899096978756E-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97734583712898"/>
          <c:y val="8.850809196152469E-2"/>
          <c:w val="0.88702265416287096"/>
          <c:h val="0.4948024727234811"/>
        </c:manualLayout>
      </c:layout>
      <c:barChart>
        <c:barDir val="col"/>
        <c:grouping val="stacked"/>
        <c:varyColors val="0"/>
        <c:ser>
          <c:idx val="0"/>
          <c:order val="0"/>
          <c:tx>
            <c:strRef>
              <c:f>Sheet1!$B$1</c:f>
              <c:strCache>
                <c:ptCount val="1"/>
                <c:pt idx="0">
                  <c:v>Very important</c:v>
                </c:pt>
              </c:strCache>
            </c:strRef>
          </c:tx>
          <c:spPr>
            <a:solidFill>
              <a:schemeClr val="accent1"/>
            </a:solidFill>
            <a:ln>
              <a:noFill/>
            </a:ln>
            <a:effectLst/>
          </c:spPr>
          <c:invertIfNegative val="0"/>
          <c:cat>
            <c:strRef>
              <c:f>Sheet1!$A$2:$A$10</c:f>
              <c:strCache>
                <c:ptCount val="8"/>
                <c:pt idx="0">
                  <c:v>Is there a safeguarding concern?</c:v>
                </c:pt>
                <c:pt idx="1">
                  <c:v>Does the case need escalating?</c:v>
                </c:pt>
                <c:pt idx="2">
                  <c:v>Are the family's needs being met?</c:v>
                </c:pt>
                <c:pt idx="3">
                  <c:v>Has family achieved desired outcomes?</c:v>
                </c:pt>
                <c:pt idx="4">
                  <c:v>Who should be included on the TAC plan?</c:v>
                </c:pt>
                <c:pt idx="5">
                  <c:v>Who should be the Lead Professional?</c:v>
                </c:pt>
                <c:pt idx="6">
                  <c:v>What would be the best placement option?</c:v>
                </c:pt>
                <c:pt idx="7">
                  <c:v>Can the case be deescalated/closed?</c:v>
                </c:pt>
              </c:strCache>
            </c:strRef>
          </c:cat>
          <c:val>
            <c:numRef>
              <c:f>Sheet1!$B$2:$B$10</c:f>
              <c:numCache>
                <c:formatCode>0%</c:formatCode>
                <c:ptCount val="9"/>
                <c:pt idx="0">
                  <c:v>0.93</c:v>
                </c:pt>
                <c:pt idx="1">
                  <c:v>0.79</c:v>
                </c:pt>
                <c:pt idx="2">
                  <c:v>0.5</c:v>
                </c:pt>
                <c:pt idx="3">
                  <c:v>0.5</c:v>
                </c:pt>
                <c:pt idx="4">
                  <c:v>0.43</c:v>
                </c:pt>
                <c:pt idx="5">
                  <c:v>0.28499999999999998</c:v>
                </c:pt>
                <c:pt idx="6">
                  <c:v>0.28999999999999998</c:v>
                </c:pt>
                <c:pt idx="7">
                  <c:v>0.28499999999999998</c:v>
                </c:pt>
              </c:numCache>
            </c:numRef>
          </c:val>
          <c:extLst>
            <c:ext xmlns:c16="http://schemas.microsoft.com/office/drawing/2014/chart" uri="{C3380CC4-5D6E-409C-BE32-E72D297353CC}">
              <c16:uniqueId val="{00000000-509B-46B9-A61D-9E5E14D113BA}"/>
            </c:ext>
          </c:extLst>
        </c:ser>
        <c:ser>
          <c:idx val="1"/>
          <c:order val="1"/>
          <c:tx>
            <c:strRef>
              <c:f>Sheet1!$C$1</c:f>
              <c:strCache>
                <c:ptCount val="1"/>
                <c:pt idx="0">
                  <c:v>Important</c:v>
                </c:pt>
              </c:strCache>
            </c:strRef>
          </c:tx>
          <c:spPr>
            <a:solidFill>
              <a:schemeClr val="accent2"/>
            </a:solidFill>
            <a:ln>
              <a:noFill/>
            </a:ln>
            <a:effectLst/>
          </c:spPr>
          <c:invertIfNegative val="0"/>
          <c:cat>
            <c:strRef>
              <c:f>Sheet1!$A$2:$A$10</c:f>
              <c:strCache>
                <c:ptCount val="8"/>
                <c:pt idx="0">
                  <c:v>Is there a safeguarding concern?</c:v>
                </c:pt>
                <c:pt idx="1">
                  <c:v>Does the case need escalating?</c:v>
                </c:pt>
                <c:pt idx="2">
                  <c:v>Are the family's needs being met?</c:v>
                </c:pt>
                <c:pt idx="3">
                  <c:v>Has family achieved desired outcomes?</c:v>
                </c:pt>
                <c:pt idx="4">
                  <c:v>Who should be included on the TAC plan?</c:v>
                </c:pt>
                <c:pt idx="5">
                  <c:v>Who should be the Lead Professional?</c:v>
                </c:pt>
                <c:pt idx="6">
                  <c:v>What would be the best placement option?</c:v>
                </c:pt>
                <c:pt idx="7">
                  <c:v>Can the case be deescalated/closed?</c:v>
                </c:pt>
              </c:strCache>
            </c:strRef>
          </c:cat>
          <c:val>
            <c:numRef>
              <c:f>Sheet1!$C$2:$C$10</c:f>
              <c:numCache>
                <c:formatCode>0%</c:formatCode>
                <c:ptCount val="9"/>
                <c:pt idx="0">
                  <c:v>7.0000000000000007E-2</c:v>
                </c:pt>
                <c:pt idx="1">
                  <c:v>0.21</c:v>
                </c:pt>
                <c:pt idx="2">
                  <c:v>0.43</c:v>
                </c:pt>
                <c:pt idx="3">
                  <c:v>0.36</c:v>
                </c:pt>
                <c:pt idx="4">
                  <c:v>0.43</c:v>
                </c:pt>
                <c:pt idx="5">
                  <c:v>0.28499999999999998</c:v>
                </c:pt>
                <c:pt idx="6">
                  <c:v>0.36</c:v>
                </c:pt>
                <c:pt idx="7">
                  <c:v>0.28499999999999998</c:v>
                </c:pt>
              </c:numCache>
            </c:numRef>
          </c:val>
          <c:extLst>
            <c:ext xmlns:c16="http://schemas.microsoft.com/office/drawing/2014/chart" uri="{C3380CC4-5D6E-409C-BE32-E72D297353CC}">
              <c16:uniqueId val="{00000001-509B-46B9-A61D-9E5E14D113BA}"/>
            </c:ext>
          </c:extLst>
        </c:ser>
        <c:ser>
          <c:idx val="2"/>
          <c:order val="2"/>
          <c:tx>
            <c:strRef>
              <c:f>Sheet1!$D$1</c:f>
              <c:strCache>
                <c:ptCount val="1"/>
                <c:pt idx="0">
                  <c:v>Not so important</c:v>
                </c:pt>
              </c:strCache>
            </c:strRef>
          </c:tx>
          <c:spPr>
            <a:solidFill>
              <a:schemeClr val="accent3"/>
            </a:solidFill>
            <a:ln>
              <a:noFill/>
            </a:ln>
            <a:effectLst/>
          </c:spPr>
          <c:invertIfNegative val="0"/>
          <c:cat>
            <c:strRef>
              <c:f>Sheet1!$A$2:$A$10</c:f>
              <c:strCache>
                <c:ptCount val="8"/>
                <c:pt idx="0">
                  <c:v>Is there a safeguarding concern?</c:v>
                </c:pt>
                <c:pt idx="1">
                  <c:v>Does the case need escalating?</c:v>
                </c:pt>
                <c:pt idx="2">
                  <c:v>Are the family's needs being met?</c:v>
                </c:pt>
                <c:pt idx="3">
                  <c:v>Has family achieved desired outcomes?</c:v>
                </c:pt>
                <c:pt idx="4">
                  <c:v>Who should be included on the TAC plan?</c:v>
                </c:pt>
                <c:pt idx="5">
                  <c:v>Who should be the Lead Professional?</c:v>
                </c:pt>
                <c:pt idx="6">
                  <c:v>What would be the best placement option?</c:v>
                </c:pt>
                <c:pt idx="7">
                  <c:v>Can the case be deescalated/closed?</c:v>
                </c:pt>
              </c:strCache>
            </c:strRef>
          </c:cat>
          <c:val>
            <c:numRef>
              <c:f>Sheet1!$D$2:$D$10</c:f>
              <c:numCache>
                <c:formatCode>General</c:formatCode>
                <c:ptCount val="9"/>
                <c:pt idx="0" formatCode="0%">
                  <c:v>0</c:v>
                </c:pt>
                <c:pt idx="1">
                  <c:v>0</c:v>
                </c:pt>
                <c:pt idx="2">
                  <c:v>0</c:v>
                </c:pt>
                <c:pt idx="3" formatCode="0%">
                  <c:v>7.0000000000000007E-2</c:v>
                </c:pt>
                <c:pt idx="4" formatCode="0%">
                  <c:v>0.14000000000000001</c:v>
                </c:pt>
                <c:pt idx="5" formatCode="0%">
                  <c:v>0.35</c:v>
                </c:pt>
                <c:pt idx="6" formatCode="0%">
                  <c:v>0.14000000000000001</c:v>
                </c:pt>
                <c:pt idx="7" formatCode="0%">
                  <c:v>0.35</c:v>
                </c:pt>
              </c:numCache>
            </c:numRef>
          </c:val>
          <c:extLst>
            <c:ext xmlns:c16="http://schemas.microsoft.com/office/drawing/2014/chart" uri="{C3380CC4-5D6E-409C-BE32-E72D297353CC}">
              <c16:uniqueId val="{00000002-509B-46B9-A61D-9E5E14D113BA}"/>
            </c:ext>
          </c:extLst>
        </c:ser>
        <c:ser>
          <c:idx val="3"/>
          <c:order val="3"/>
          <c:tx>
            <c:strRef>
              <c:f>Sheet1!$E$1</c:f>
              <c:strCache>
                <c:ptCount val="1"/>
                <c:pt idx="0">
                  <c:v>N/A</c:v>
                </c:pt>
              </c:strCache>
            </c:strRef>
          </c:tx>
          <c:spPr>
            <a:solidFill>
              <a:schemeClr val="accent4"/>
            </a:solidFill>
            <a:ln>
              <a:noFill/>
            </a:ln>
            <a:effectLst/>
          </c:spPr>
          <c:invertIfNegative val="0"/>
          <c:cat>
            <c:strRef>
              <c:f>Sheet1!$A$2:$A$10</c:f>
              <c:strCache>
                <c:ptCount val="8"/>
                <c:pt idx="0">
                  <c:v>Is there a safeguarding concern?</c:v>
                </c:pt>
                <c:pt idx="1">
                  <c:v>Does the case need escalating?</c:v>
                </c:pt>
                <c:pt idx="2">
                  <c:v>Are the family's needs being met?</c:v>
                </c:pt>
                <c:pt idx="3">
                  <c:v>Has family achieved desired outcomes?</c:v>
                </c:pt>
                <c:pt idx="4">
                  <c:v>Who should be included on the TAC plan?</c:v>
                </c:pt>
                <c:pt idx="5">
                  <c:v>Who should be the Lead Professional?</c:v>
                </c:pt>
                <c:pt idx="6">
                  <c:v>What would be the best placement option?</c:v>
                </c:pt>
                <c:pt idx="7">
                  <c:v>Can the case be deescalated/closed?</c:v>
                </c:pt>
              </c:strCache>
            </c:strRef>
          </c:cat>
          <c:val>
            <c:numRef>
              <c:f>Sheet1!$E$2:$E$10</c:f>
              <c:numCache>
                <c:formatCode>General</c:formatCode>
                <c:ptCount val="9"/>
                <c:pt idx="0">
                  <c:v>0</c:v>
                </c:pt>
                <c:pt idx="1">
                  <c:v>0</c:v>
                </c:pt>
                <c:pt idx="2" formatCode="0%">
                  <c:v>7.0000000000000007E-2</c:v>
                </c:pt>
                <c:pt idx="3" formatCode="0%">
                  <c:v>7.0000000000000007E-2</c:v>
                </c:pt>
                <c:pt idx="4">
                  <c:v>0</c:v>
                </c:pt>
                <c:pt idx="5" formatCode="0%">
                  <c:v>7.0000000000000007E-2</c:v>
                </c:pt>
                <c:pt idx="6" formatCode="0%">
                  <c:v>0.21</c:v>
                </c:pt>
                <c:pt idx="7" formatCode="0%">
                  <c:v>7.0000000000000007E-2</c:v>
                </c:pt>
              </c:numCache>
            </c:numRef>
          </c:val>
          <c:extLst>
            <c:ext xmlns:c16="http://schemas.microsoft.com/office/drawing/2014/chart" uri="{C3380CC4-5D6E-409C-BE32-E72D297353CC}">
              <c16:uniqueId val="{00000003-509B-46B9-A61D-9E5E14D113BA}"/>
            </c:ext>
          </c:extLst>
        </c:ser>
        <c:dLbls>
          <c:showLegendKey val="0"/>
          <c:showVal val="0"/>
          <c:showCatName val="0"/>
          <c:showSerName val="0"/>
          <c:showPercent val="0"/>
          <c:showBubbleSize val="0"/>
        </c:dLbls>
        <c:gapWidth val="150"/>
        <c:overlap val="100"/>
        <c:axId val="774179040"/>
        <c:axId val="774179368"/>
      </c:barChart>
      <c:catAx>
        <c:axId val="7741790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j-lt"/>
                <a:ea typeface="+mn-ea"/>
                <a:cs typeface="+mn-cs"/>
              </a:defRPr>
            </a:pPr>
            <a:endParaRPr lang="en-US"/>
          </a:p>
        </c:txPr>
        <c:crossAx val="774179368"/>
        <c:crosses val="autoZero"/>
        <c:auto val="0"/>
        <c:lblAlgn val="ctr"/>
        <c:lblOffset val="100"/>
        <c:noMultiLvlLbl val="0"/>
      </c:catAx>
      <c:valAx>
        <c:axId val="774179368"/>
        <c:scaling>
          <c:orientation val="minMax"/>
          <c:max val="1"/>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b="0">
                    <a:latin typeface="+mj-lt"/>
                  </a:rPr>
                  <a:t>Percentage of responses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4179040"/>
        <c:crosses val="autoZero"/>
        <c:crossBetween val="between"/>
      </c:valAx>
      <c:spPr>
        <a:noFill/>
        <a:ln>
          <a:noFill/>
        </a:ln>
        <a:effectLst/>
      </c:spPr>
    </c:plotArea>
    <c:legend>
      <c:legendPos val="b"/>
      <c:layout>
        <c:manualLayout>
          <c:xMode val="edge"/>
          <c:yMode val="edge"/>
          <c:x val="0.41113493460913891"/>
          <c:y val="0.94696388522284147"/>
          <c:w val="0.47706332347071378"/>
          <c:h val="4.5679347275147934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sz="1300" b="1">
                <a:solidFill>
                  <a:schemeClr val="accent6">
                    <a:lumMod val="25000"/>
                  </a:schemeClr>
                </a:solidFill>
                <a:latin typeface="+mj-lt"/>
              </a:rPr>
              <a:t>What</a:t>
            </a:r>
            <a:r>
              <a:rPr lang="en-GB" sz="1300" b="1" baseline="0">
                <a:solidFill>
                  <a:schemeClr val="accent6">
                    <a:lumMod val="25000"/>
                  </a:schemeClr>
                </a:solidFill>
                <a:latin typeface="+mj-lt"/>
              </a:rPr>
              <a:t> a</a:t>
            </a:r>
            <a:r>
              <a:rPr lang="en-GB" sz="1300" b="1">
                <a:solidFill>
                  <a:schemeClr val="accent6">
                    <a:lumMod val="25000"/>
                  </a:schemeClr>
                </a:solidFill>
                <a:latin typeface="+mj-lt"/>
              </a:rPr>
              <a:t>ctions do you take</a:t>
            </a:r>
            <a:r>
              <a:rPr lang="en-GB" sz="1300" b="1" baseline="0">
                <a:solidFill>
                  <a:schemeClr val="accent6">
                    <a:lumMod val="25000"/>
                  </a:schemeClr>
                </a:solidFill>
                <a:latin typeface="+mj-lt"/>
              </a:rPr>
              <a:t> to get the information you need?</a:t>
            </a:r>
            <a:endParaRPr lang="en-GB" sz="1300" b="1">
              <a:solidFill>
                <a:schemeClr val="accent6">
                  <a:lumMod val="25000"/>
                </a:schemeClr>
              </a:solidFill>
              <a:latin typeface="+mj-lt"/>
            </a:endParaRPr>
          </a:p>
        </c:rich>
      </c:tx>
      <c:layout>
        <c:manualLayout>
          <c:xMode val="edge"/>
          <c:yMode val="edge"/>
          <c:x val="2.4454575163132378E-2"/>
          <c:y val="7.4919314258207349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Always</c:v>
                </c:pt>
              </c:strCache>
            </c:strRef>
          </c:tx>
          <c:spPr>
            <a:solidFill>
              <a:schemeClr val="accent1"/>
            </a:solidFill>
            <a:ln>
              <a:noFill/>
            </a:ln>
            <a:effectLst/>
          </c:spPr>
          <c:invertIfNegative val="0"/>
          <c:cat>
            <c:strRef>
              <c:f>Sheet1!$A$2:$A$5</c:f>
              <c:strCache>
                <c:ptCount val="4"/>
                <c:pt idx="0">
                  <c:v>Make a large number of calls/emails when initially contact a worker in a service for information</c:v>
                </c:pt>
                <c:pt idx="1">
                  <c:v>Use contacts with access to a particular service to provide information  on a family</c:v>
                </c:pt>
                <c:pt idx="2">
                  <c:v>Ask MASSH for information/an update on services engaged with family</c:v>
                </c:pt>
                <c:pt idx="3">
                  <c:v>Not pursue because of lack of response, but make a note to follow-up at a later date</c:v>
                </c:pt>
              </c:strCache>
            </c:strRef>
          </c:cat>
          <c:val>
            <c:numRef>
              <c:f>Sheet1!$B$2:$B$5</c:f>
              <c:numCache>
                <c:formatCode>0%</c:formatCode>
                <c:ptCount val="4"/>
                <c:pt idx="0">
                  <c:v>0.56999999999999995</c:v>
                </c:pt>
                <c:pt idx="1">
                  <c:v>0.43</c:v>
                </c:pt>
                <c:pt idx="2">
                  <c:v>0.28999999999999998</c:v>
                </c:pt>
                <c:pt idx="3">
                  <c:v>0.14000000000000001</c:v>
                </c:pt>
              </c:numCache>
            </c:numRef>
          </c:val>
          <c:extLst>
            <c:ext xmlns:c16="http://schemas.microsoft.com/office/drawing/2014/chart" uri="{C3380CC4-5D6E-409C-BE32-E72D297353CC}">
              <c16:uniqueId val="{00000000-7E31-4E62-AE91-64DFFE9B2762}"/>
            </c:ext>
          </c:extLst>
        </c:ser>
        <c:ser>
          <c:idx val="1"/>
          <c:order val="1"/>
          <c:tx>
            <c:strRef>
              <c:f>Sheet1!$C$1</c:f>
              <c:strCache>
                <c:ptCount val="1"/>
                <c:pt idx="0">
                  <c:v>Sometimes</c:v>
                </c:pt>
              </c:strCache>
            </c:strRef>
          </c:tx>
          <c:spPr>
            <a:solidFill>
              <a:schemeClr val="accent2"/>
            </a:solidFill>
            <a:ln>
              <a:noFill/>
            </a:ln>
            <a:effectLst/>
          </c:spPr>
          <c:invertIfNegative val="0"/>
          <c:cat>
            <c:strRef>
              <c:f>Sheet1!$A$2:$A$5</c:f>
              <c:strCache>
                <c:ptCount val="4"/>
                <c:pt idx="0">
                  <c:v>Make a large number of calls/emails when initially contact a worker in a service for information</c:v>
                </c:pt>
                <c:pt idx="1">
                  <c:v>Use contacts with access to a particular service to provide information  on a family</c:v>
                </c:pt>
                <c:pt idx="2">
                  <c:v>Ask MASSH for information/an update on services engaged with family</c:v>
                </c:pt>
                <c:pt idx="3">
                  <c:v>Not pursue because of lack of response, but make a note to follow-up at a later date</c:v>
                </c:pt>
              </c:strCache>
            </c:strRef>
          </c:cat>
          <c:val>
            <c:numRef>
              <c:f>Sheet1!$C$2:$C$5</c:f>
              <c:numCache>
                <c:formatCode>0%</c:formatCode>
                <c:ptCount val="4"/>
                <c:pt idx="0">
                  <c:v>0.43</c:v>
                </c:pt>
                <c:pt idx="1">
                  <c:v>0.36</c:v>
                </c:pt>
                <c:pt idx="2">
                  <c:v>0.56999999999999995</c:v>
                </c:pt>
                <c:pt idx="3">
                  <c:v>0.36</c:v>
                </c:pt>
              </c:numCache>
            </c:numRef>
          </c:val>
          <c:extLst>
            <c:ext xmlns:c16="http://schemas.microsoft.com/office/drawing/2014/chart" uri="{C3380CC4-5D6E-409C-BE32-E72D297353CC}">
              <c16:uniqueId val="{00000001-7E31-4E62-AE91-64DFFE9B2762}"/>
            </c:ext>
          </c:extLst>
        </c:ser>
        <c:ser>
          <c:idx val="2"/>
          <c:order val="2"/>
          <c:tx>
            <c:strRef>
              <c:f>Sheet1!$D$1</c:f>
              <c:strCache>
                <c:ptCount val="1"/>
                <c:pt idx="0">
                  <c:v>Never</c:v>
                </c:pt>
              </c:strCache>
            </c:strRef>
          </c:tx>
          <c:spPr>
            <a:solidFill>
              <a:schemeClr val="accent3"/>
            </a:solidFill>
            <a:ln>
              <a:noFill/>
            </a:ln>
            <a:effectLst/>
          </c:spPr>
          <c:invertIfNegative val="0"/>
          <c:cat>
            <c:strRef>
              <c:f>Sheet1!$A$2:$A$5</c:f>
              <c:strCache>
                <c:ptCount val="4"/>
                <c:pt idx="0">
                  <c:v>Make a large number of calls/emails when initially contact a worker in a service for information</c:v>
                </c:pt>
                <c:pt idx="1">
                  <c:v>Use contacts with access to a particular service to provide information  on a family</c:v>
                </c:pt>
                <c:pt idx="2">
                  <c:v>Ask MASSH for information/an update on services engaged with family</c:v>
                </c:pt>
                <c:pt idx="3">
                  <c:v>Not pursue because of lack of response, but make a note to follow-up at a later date</c:v>
                </c:pt>
              </c:strCache>
            </c:strRef>
          </c:cat>
          <c:val>
            <c:numRef>
              <c:f>Sheet1!$D$2:$D$5</c:f>
              <c:numCache>
                <c:formatCode>0%</c:formatCode>
                <c:ptCount val="4"/>
                <c:pt idx="0">
                  <c:v>0</c:v>
                </c:pt>
                <c:pt idx="1">
                  <c:v>0.21</c:v>
                </c:pt>
                <c:pt idx="2">
                  <c:v>0.14000000000000001</c:v>
                </c:pt>
                <c:pt idx="3">
                  <c:v>0.5</c:v>
                </c:pt>
              </c:numCache>
            </c:numRef>
          </c:val>
          <c:extLst>
            <c:ext xmlns:c16="http://schemas.microsoft.com/office/drawing/2014/chart" uri="{C3380CC4-5D6E-409C-BE32-E72D297353CC}">
              <c16:uniqueId val="{00000002-7E31-4E62-AE91-64DFFE9B2762}"/>
            </c:ext>
          </c:extLst>
        </c:ser>
        <c:dLbls>
          <c:showLegendKey val="0"/>
          <c:showVal val="0"/>
          <c:showCatName val="0"/>
          <c:showSerName val="0"/>
          <c:showPercent val="0"/>
          <c:showBubbleSize val="0"/>
        </c:dLbls>
        <c:gapWidth val="150"/>
        <c:overlap val="100"/>
        <c:axId val="657137568"/>
        <c:axId val="657143800"/>
      </c:barChart>
      <c:catAx>
        <c:axId val="6571375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j-lt"/>
                <a:ea typeface="+mn-ea"/>
                <a:cs typeface="+mn-cs"/>
              </a:defRPr>
            </a:pPr>
            <a:endParaRPr lang="en-US"/>
          </a:p>
        </c:txPr>
        <c:crossAx val="657143800"/>
        <c:crosses val="autoZero"/>
        <c:auto val="0"/>
        <c:lblAlgn val="ctr"/>
        <c:lblOffset val="100"/>
        <c:noMultiLvlLbl val="0"/>
      </c:catAx>
      <c:valAx>
        <c:axId val="657143800"/>
        <c:scaling>
          <c:orientation val="minMax"/>
          <c:max val="1"/>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j-lt"/>
                    <a:ea typeface="+mn-ea"/>
                    <a:cs typeface="+mn-cs"/>
                  </a:defRPr>
                </a:pPr>
                <a:r>
                  <a:rPr lang="en-GB" sz="1400">
                    <a:latin typeface="+mj-lt"/>
                  </a:rPr>
                  <a:t>Percentage of responses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j-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57137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0.15448</cdr:x>
      <cdr:y>0.04933</cdr:y>
    </cdr:from>
    <cdr:to>
      <cdr:x>0.17524</cdr:x>
      <cdr:y>0.07652</cdr:y>
    </cdr:to>
    <cdr:sp macro="" textlink="">
      <cdr:nvSpPr>
        <cdr:cNvPr id="5" name="Star: 5 Points 4">
          <a:extLst xmlns:a="http://schemas.openxmlformats.org/drawingml/2006/main">
            <a:ext uri="{FF2B5EF4-FFF2-40B4-BE49-F238E27FC236}">
              <a16:creationId xmlns:a16="http://schemas.microsoft.com/office/drawing/2014/main" id="{DB7CB464-51F8-4710-89CD-3AD427B85B5E}"/>
            </a:ext>
          </a:extLst>
        </cdr:cNvPr>
        <cdr:cNvSpPr/>
      </cdr:nvSpPr>
      <cdr:spPr>
        <a:xfrm xmlns:a="http://schemas.openxmlformats.org/drawingml/2006/main">
          <a:off x="1431313" y="255475"/>
          <a:ext cx="192349" cy="140815"/>
        </a:xfrm>
        <a:prstGeom xmlns:a="http://schemas.openxmlformats.org/drawingml/2006/main" prst="star5">
          <a:avLst/>
        </a:prstGeom>
        <a:solidFill xmlns:a="http://schemas.openxmlformats.org/drawingml/2006/main">
          <a:srgbClr val="F07F13"/>
        </a:solidFill>
        <a:ln xmlns:a="http://schemas.openxmlformats.org/drawingml/2006/main">
          <a:solidFill>
            <a:srgbClr val="F07F13"/>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GB"/>
        </a:p>
      </cdr:txBody>
    </cdr:sp>
  </cdr:relSizeAnchor>
  <cdr:relSizeAnchor xmlns:cdr="http://schemas.openxmlformats.org/drawingml/2006/chartDrawing">
    <cdr:from>
      <cdr:x>0.24985</cdr:x>
      <cdr:y>0.05111</cdr:y>
    </cdr:from>
    <cdr:to>
      <cdr:x>0.2706</cdr:x>
      <cdr:y>0.0783</cdr:y>
    </cdr:to>
    <cdr:sp macro="" textlink="">
      <cdr:nvSpPr>
        <cdr:cNvPr id="6" name="Star: 5 Points 5">
          <a:extLst xmlns:a="http://schemas.openxmlformats.org/drawingml/2006/main">
            <a:ext uri="{FF2B5EF4-FFF2-40B4-BE49-F238E27FC236}">
              <a16:creationId xmlns:a16="http://schemas.microsoft.com/office/drawing/2014/main" id="{DB7CB464-51F8-4710-89CD-3AD427B85B5E}"/>
            </a:ext>
          </a:extLst>
        </cdr:cNvPr>
        <cdr:cNvSpPr/>
      </cdr:nvSpPr>
      <cdr:spPr>
        <a:xfrm xmlns:a="http://schemas.openxmlformats.org/drawingml/2006/main">
          <a:off x="2052615" y="264711"/>
          <a:ext cx="170472" cy="140814"/>
        </a:xfrm>
        <a:prstGeom xmlns:a="http://schemas.openxmlformats.org/drawingml/2006/main" prst="star5">
          <a:avLst/>
        </a:prstGeom>
        <a:solidFill xmlns:a="http://schemas.openxmlformats.org/drawingml/2006/main">
          <a:srgbClr val="F07F13"/>
        </a:solidFill>
        <a:ln xmlns:a="http://schemas.openxmlformats.org/drawingml/2006/main">
          <a:solidFill>
            <a:srgbClr val="F07F13"/>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GB"/>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20220" cy="538727"/>
          </a:xfrm>
          <a:prstGeom prst="rect">
            <a:avLst/>
          </a:prstGeom>
        </p:spPr>
        <p:txBody>
          <a:bodyPr vert="horz" lIns="91321" tIns="45661" rIns="91321" bIns="45661" rtlCol="0"/>
          <a:lstStyle>
            <a:lvl1pPr algn="l">
              <a:defRPr sz="1200"/>
            </a:lvl1pPr>
          </a:lstStyle>
          <a:p>
            <a:endParaRPr lang="en-US">
              <a:latin typeface="+mj-lt"/>
            </a:endParaRPr>
          </a:p>
        </p:txBody>
      </p:sp>
      <p:sp>
        <p:nvSpPr>
          <p:cNvPr id="3" name="Date Placeholder 2"/>
          <p:cNvSpPr>
            <a:spLocks noGrp="1"/>
          </p:cNvSpPr>
          <p:nvPr>
            <p:ph type="dt" sz="quarter" idx="1"/>
          </p:nvPr>
        </p:nvSpPr>
        <p:spPr>
          <a:xfrm>
            <a:off x="3816090" y="1"/>
            <a:ext cx="2920220" cy="538727"/>
          </a:xfrm>
          <a:prstGeom prst="rect">
            <a:avLst/>
          </a:prstGeom>
        </p:spPr>
        <p:txBody>
          <a:bodyPr vert="horz" lIns="91321" tIns="45661" rIns="91321" bIns="45661" rtlCol="0"/>
          <a:lstStyle>
            <a:lvl1pPr algn="r">
              <a:defRPr sz="1200"/>
            </a:lvl1pPr>
          </a:lstStyle>
          <a:p>
            <a:fld id="{94678022-6120-49AC-895F-C1C58785FC84}" type="datetimeFigureOut">
              <a:rPr lang="en-US" smtClean="0">
                <a:latin typeface="+mj-lt"/>
              </a:rPr>
              <a:pPr/>
              <a:t>2/12/2019</a:t>
            </a:fld>
            <a:endParaRPr lang="en-US">
              <a:latin typeface="+mj-lt"/>
            </a:endParaRPr>
          </a:p>
        </p:txBody>
      </p:sp>
      <p:sp>
        <p:nvSpPr>
          <p:cNvPr id="4" name="Footer Placeholder 3"/>
          <p:cNvSpPr>
            <a:spLocks noGrp="1"/>
          </p:cNvSpPr>
          <p:nvPr>
            <p:ph type="ftr" sz="quarter" idx="2"/>
          </p:nvPr>
        </p:nvSpPr>
        <p:spPr>
          <a:xfrm>
            <a:off x="0" y="10235814"/>
            <a:ext cx="2920220" cy="538726"/>
          </a:xfrm>
          <a:prstGeom prst="rect">
            <a:avLst/>
          </a:prstGeom>
        </p:spPr>
        <p:txBody>
          <a:bodyPr vert="horz" lIns="91321" tIns="45661" rIns="91321" bIns="45661" rtlCol="0" anchor="b"/>
          <a:lstStyle>
            <a:lvl1pPr algn="l">
              <a:defRPr sz="1200"/>
            </a:lvl1pPr>
          </a:lstStyle>
          <a:p>
            <a:endParaRPr lang="en-US">
              <a:latin typeface="+mj-lt"/>
            </a:endParaRPr>
          </a:p>
        </p:txBody>
      </p:sp>
      <p:sp>
        <p:nvSpPr>
          <p:cNvPr id="5" name="Slide Number Placeholder 4"/>
          <p:cNvSpPr>
            <a:spLocks noGrp="1"/>
          </p:cNvSpPr>
          <p:nvPr>
            <p:ph type="sldNum" sz="quarter" idx="3"/>
          </p:nvPr>
        </p:nvSpPr>
        <p:spPr>
          <a:xfrm>
            <a:off x="3816090" y="10235814"/>
            <a:ext cx="2920220" cy="538726"/>
          </a:xfrm>
          <a:prstGeom prst="rect">
            <a:avLst/>
          </a:prstGeom>
        </p:spPr>
        <p:txBody>
          <a:bodyPr vert="horz" lIns="91321" tIns="45661" rIns="91321" bIns="45661" rtlCol="0" anchor="b"/>
          <a:lstStyle>
            <a:lvl1pPr algn="r">
              <a:defRPr sz="1200"/>
            </a:lvl1pPr>
          </a:lstStyle>
          <a:p>
            <a:fld id="{81B3F163-9F15-4AE6-B1B5-E38C9D20371F}" type="slidenum">
              <a:rPr lang="en-US" smtClean="0">
                <a:latin typeface="+mj-lt"/>
              </a:rPr>
              <a:pPr/>
              <a:t>‹#›</a:t>
            </a:fld>
            <a:endParaRPr lang="en-US">
              <a:latin typeface="+mj-lt"/>
            </a:endParaRPr>
          </a:p>
        </p:txBody>
      </p:sp>
    </p:spTree>
    <p:extLst>
      <p:ext uri="{BB962C8B-B14F-4D97-AF65-F5344CB8AC3E}">
        <p14:creationId xmlns:p14="http://schemas.microsoft.com/office/powerpoint/2010/main" val="2348017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2919748" cy="538813"/>
          </a:xfrm>
          <a:prstGeom prst="rect">
            <a:avLst/>
          </a:prstGeom>
        </p:spPr>
        <p:txBody>
          <a:bodyPr vert="horz" lIns="95547" tIns="47773" rIns="95547" bIns="47773" rtlCol="0"/>
          <a:lstStyle>
            <a:lvl1pPr algn="l">
              <a:defRPr sz="1300">
                <a:latin typeface="+mj-lt"/>
              </a:defRPr>
            </a:lvl1pPr>
          </a:lstStyle>
          <a:p>
            <a:endParaRPr lang="en-US"/>
          </a:p>
        </p:txBody>
      </p:sp>
      <p:sp>
        <p:nvSpPr>
          <p:cNvPr id="3" name="Date Placeholder 2"/>
          <p:cNvSpPr>
            <a:spLocks noGrp="1"/>
          </p:cNvSpPr>
          <p:nvPr>
            <p:ph type="dt" idx="1"/>
          </p:nvPr>
        </p:nvSpPr>
        <p:spPr>
          <a:xfrm>
            <a:off x="3816576" y="2"/>
            <a:ext cx="2919748" cy="538813"/>
          </a:xfrm>
          <a:prstGeom prst="rect">
            <a:avLst/>
          </a:prstGeom>
        </p:spPr>
        <p:txBody>
          <a:bodyPr vert="horz" lIns="95547" tIns="47773" rIns="95547" bIns="47773" rtlCol="0"/>
          <a:lstStyle>
            <a:lvl1pPr algn="r">
              <a:defRPr sz="1300">
                <a:latin typeface="+mj-lt"/>
              </a:defRPr>
            </a:lvl1pPr>
          </a:lstStyle>
          <a:p>
            <a:fld id="{0AFE23EF-C815-4CE4-8AAD-B2665DBAA446}" type="datetimeFigureOut">
              <a:rPr lang="en-US" smtClean="0"/>
              <a:pPr/>
              <a:t>2/12/2019</a:t>
            </a:fld>
            <a:endParaRPr lang="en-US"/>
          </a:p>
        </p:txBody>
      </p:sp>
      <p:sp>
        <p:nvSpPr>
          <p:cNvPr id="4" name="Slide Image Placeholder 3"/>
          <p:cNvSpPr>
            <a:spLocks noGrp="1" noRot="1" noChangeAspect="1"/>
          </p:cNvSpPr>
          <p:nvPr>
            <p:ph type="sldImg" idx="2"/>
          </p:nvPr>
        </p:nvSpPr>
        <p:spPr>
          <a:xfrm>
            <a:off x="419100" y="615950"/>
            <a:ext cx="5900738" cy="4425950"/>
          </a:xfrm>
          <a:prstGeom prst="rect">
            <a:avLst/>
          </a:prstGeom>
          <a:noFill/>
          <a:ln w="12700">
            <a:solidFill>
              <a:prstClr val="black"/>
            </a:solidFill>
          </a:ln>
        </p:spPr>
        <p:txBody>
          <a:bodyPr vert="horz" lIns="95547" tIns="47773" rIns="95547" bIns="47773" rtlCol="0" anchor="ctr"/>
          <a:lstStyle/>
          <a:p>
            <a:endParaRPr lang="en-US"/>
          </a:p>
        </p:txBody>
      </p:sp>
      <p:sp>
        <p:nvSpPr>
          <p:cNvPr id="5" name="Notes Placeholder 4"/>
          <p:cNvSpPr>
            <a:spLocks noGrp="1"/>
          </p:cNvSpPr>
          <p:nvPr>
            <p:ph type="body" sz="quarter" idx="3"/>
          </p:nvPr>
        </p:nvSpPr>
        <p:spPr>
          <a:xfrm>
            <a:off x="673788" y="5118725"/>
            <a:ext cx="5390305" cy="484931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10235582"/>
            <a:ext cx="2919748" cy="538813"/>
          </a:xfrm>
          <a:prstGeom prst="rect">
            <a:avLst/>
          </a:prstGeom>
        </p:spPr>
        <p:txBody>
          <a:bodyPr vert="horz" lIns="95547" tIns="47773" rIns="95547" bIns="47773" rtlCol="0" anchor="b"/>
          <a:lstStyle>
            <a:lvl1pPr algn="l">
              <a:defRPr sz="1300">
                <a:latin typeface="+mj-lt"/>
              </a:defRPr>
            </a:lvl1pPr>
          </a:lstStyle>
          <a:p>
            <a:endParaRPr lang="en-US"/>
          </a:p>
        </p:txBody>
      </p:sp>
      <p:sp>
        <p:nvSpPr>
          <p:cNvPr id="7" name="Slide Number Placeholder 6"/>
          <p:cNvSpPr>
            <a:spLocks noGrp="1"/>
          </p:cNvSpPr>
          <p:nvPr>
            <p:ph type="sldNum" sz="quarter" idx="5"/>
          </p:nvPr>
        </p:nvSpPr>
        <p:spPr>
          <a:xfrm>
            <a:off x="3816576" y="10235582"/>
            <a:ext cx="2919748" cy="538813"/>
          </a:xfrm>
          <a:prstGeom prst="rect">
            <a:avLst/>
          </a:prstGeom>
        </p:spPr>
        <p:txBody>
          <a:bodyPr vert="horz" lIns="95547" tIns="47773" rIns="95547" bIns="47773" rtlCol="0" anchor="b"/>
          <a:lstStyle>
            <a:lvl1pPr algn="r">
              <a:defRPr sz="1300">
                <a:latin typeface="+mj-lt"/>
              </a:defRPr>
            </a:lvl1pPr>
          </a:lstStyle>
          <a:p>
            <a:fld id="{9991867B-3C9E-4565-928F-DF4D26F57B73}" type="slidenum">
              <a:rPr lang="en-US" smtClean="0"/>
              <a:pPr/>
              <a:t>‹#›</a:t>
            </a:fld>
            <a:endParaRPr lang="en-US"/>
          </a:p>
        </p:txBody>
      </p:sp>
    </p:spTree>
    <p:extLst>
      <p:ext uri="{BB962C8B-B14F-4D97-AF65-F5344CB8AC3E}">
        <p14:creationId xmlns:p14="http://schemas.microsoft.com/office/powerpoint/2010/main" val="90825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30188" indent="0" algn="l" defTabSz="914400" rtl="0" eaLnBrk="1" latinLnBrk="0" hangingPunct="1">
      <a:defRPr sz="1200" kern="1200">
        <a:solidFill>
          <a:schemeClr val="tx1"/>
        </a:solidFill>
        <a:latin typeface="+mn-lt"/>
        <a:ea typeface="+mn-ea"/>
        <a:cs typeface="+mn-cs"/>
      </a:defRPr>
    </a:lvl2pPr>
    <a:lvl3pPr marL="46355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8</a:t>
            </a:fld>
            <a:endParaRPr lang="en-US"/>
          </a:p>
        </p:txBody>
      </p:sp>
    </p:spTree>
    <p:extLst>
      <p:ext uri="{BB962C8B-B14F-4D97-AF65-F5344CB8AC3E}">
        <p14:creationId xmlns:p14="http://schemas.microsoft.com/office/powerpoint/2010/main" val="4140726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48</a:t>
            </a:fld>
            <a:endParaRPr lang="en-US"/>
          </a:p>
        </p:txBody>
      </p:sp>
    </p:spTree>
    <p:extLst>
      <p:ext uri="{BB962C8B-B14F-4D97-AF65-F5344CB8AC3E}">
        <p14:creationId xmlns:p14="http://schemas.microsoft.com/office/powerpoint/2010/main" val="3766491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52</a:t>
            </a:fld>
            <a:endParaRPr lang="en-US"/>
          </a:p>
        </p:txBody>
      </p:sp>
    </p:spTree>
    <p:extLst>
      <p:ext uri="{BB962C8B-B14F-4D97-AF65-F5344CB8AC3E}">
        <p14:creationId xmlns:p14="http://schemas.microsoft.com/office/powerpoint/2010/main" val="4184306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56</a:t>
            </a:fld>
            <a:endParaRPr lang="en-US"/>
          </a:p>
        </p:txBody>
      </p:sp>
    </p:spTree>
    <p:extLst>
      <p:ext uri="{BB962C8B-B14F-4D97-AF65-F5344CB8AC3E}">
        <p14:creationId xmlns:p14="http://schemas.microsoft.com/office/powerpoint/2010/main" val="147030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63</a:t>
            </a:fld>
            <a:endParaRPr lang="en-US"/>
          </a:p>
        </p:txBody>
      </p:sp>
    </p:spTree>
    <p:extLst>
      <p:ext uri="{BB962C8B-B14F-4D97-AF65-F5344CB8AC3E}">
        <p14:creationId xmlns:p14="http://schemas.microsoft.com/office/powerpoint/2010/main" val="2451577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70</a:t>
            </a:fld>
            <a:endParaRPr lang="en-US"/>
          </a:p>
        </p:txBody>
      </p:sp>
    </p:spTree>
    <p:extLst>
      <p:ext uri="{BB962C8B-B14F-4D97-AF65-F5344CB8AC3E}">
        <p14:creationId xmlns:p14="http://schemas.microsoft.com/office/powerpoint/2010/main" val="1914083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76</a:t>
            </a:fld>
            <a:endParaRPr lang="en-US"/>
          </a:p>
        </p:txBody>
      </p:sp>
    </p:spTree>
    <p:extLst>
      <p:ext uri="{BB962C8B-B14F-4D97-AF65-F5344CB8AC3E}">
        <p14:creationId xmlns:p14="http://schemas.microsoft.com/office/powerpoint/2010/main" val="818468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78</a:t>
            </a:fld>
            <a:endParaRPr lang="en-US"/>
          </a:p>
        </p:txBody>
      </p:sp>
    </p:spTree>
    <p:extLst>
      <p:ext uri="{BB962C8B-B14F-4D97-AF65-F5344CB8AC3E}">
        <p14:creationId xmlns:p14="http://schemas.microsoft.com/office/powerpoint/2010/main" val="3538660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80</a:t>
            </a:fld>
            <a:endParaRPr lang="en-US"/>
          </a:p>
        </p:txBody>
      </p:sp>
    </p:spTree>
    <p:extLst>
      <p:ext uri="{BB962C8B-B14F-4D97-AF65-F5344CB8AC3E}">
        <p14:creationId xmlns:p14="http://schemas.microsoft.com/office/powerpoint/2010/main" val="1562556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81</a:t>
            </a:fld>
            <a:endParaRPr lang="en-US"/>
          </a:p>
        </p:txBody>
      </p:sp>
    </p:spTree>
    <p:extLst>
      <p:ext uri="{BB962C8B-B14F-4D97-AF65-F5344CB8AC3E}">
        <p14:creationId xmlns:p14="http://schemas.microsoft.com/office/powerpoint/2010/main" val="3416248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82</a:t>
            </a:fld>
            <a:endParaRPr lang="en-US"/>
          </a:p>
        </p:txBody>
      </p:sp>
    </p:spTree>
    <p:extLst>
      <p:ext uri="{BB962C8B-B14F-4D97-AF65-F5344CB8AC3E}">
        <p14:creationId xmlns:p14="http://schemas.microsoft.com/office/powerpoint/2010/main" val="284084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9</a:t>
            </a:fld>
            <a:endParaRPr lang="en-US"/>
          </a:p>
        </p:txBody>
      </p:sp>
    </p:spTree>
    <p:extLst>
      <p:ext uri="{BB962C8B-B14F-4D97-AF65-F5344CB8AC3E}">
        <p14:creationId xmlns:p14="http://schemas.microsoft.com/office/powerpoint/2010/main" val="570495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13</a:t>
            </a:fld>
            <a:endParaRPr lang="en-US"/>
          </a:p>
        </p:txBody>
      </p:sp>
    </p:spTree>
    <p:extLst>
      <p:ext uri="{BB962C8B-B14F-4D97-AF65-F5344CB8AC3E}">
        <p14:creationId xmlns:p14="http://schemas.microsoft.com/office/powerpoint/2010/main" val="389790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This project was discovery to fully understand what needs are for FC before building anything. Idea is to understand commonality between </a:t>
            </a:r>
            <a:r>
              <a:rPr lang="en-GB" sz="1200" b="0" i="0" kern="1200" err="1">
                <a:solidFill>
                  <a:schemeClr val="tx1"/>
                </a:solidFill>
                <a:effectLst/>
                <a:latin typeface="+mn-lt"/>
                <a:ea typeface="+mn-ea"/>
                <a:cs typeface="+mn-cs"/>
              </a:rPr>
              <a:t>Sk</a:t>
            </a:r>
            <a:r>
              <a:rPr lang="en-GB" sz="1200" b="0" i="0" kern="1200">
                <a:solidFill>
                  <a:schemeClr val="tx1"/>
                </a:solidFill>
                <a:effectLst/>
                <a:latin typeface="+mn-lt"/>
                <a:ea typeface="+mn-ea"/>
                <a:cs typeface="+mn-cs"/>
              </a:rPr>
              <a:t> &amp; Leeds &amp; others so we can build something that works for all</a:t>
            </a:r>
            <a:endParaRPr lang="en-GB"/>
          </a:p>
        </p:txBody>
      </p:sp>
      <p:sp>
        <p:nvSpPr>
          <p:cNvPr id="4" name="Slide Number Placeholder 3"/>
          <p:cNvSpPr>
            <a:spLocks noGrp="1"/>
          </p:cNvSpPr>
          <p:nvPr>
            <p:ph type="sldNum" sz="quarter" idx="5"/>
          </p:nvPr>
        </p:nvSpPr>
        <p:spPr/>
        <p:txBody>
          <a:bodyPr/>
          <a:lstStyle/>
          <a:p>
            <a:fld id="{9991867B-3C9E-4565-928F-DF4D26F57B73}" type="slidenum">
              <a:rPr lang="en-US" smtClean="0"/>
              <a:pPr/>
              <a:t>14</a:t>
            </a:fld>
            <a:endParaRPr lang="en-US"/>
          </a:p>
        </p:txBody>
      </p:sp>
    </p:spTree>
    <p:extLst>
      <p:ext uri="{BB962C8B-B14F-4D97-AF65-F5344CB8AC3E}">
        <p14:creationId xmlns:p14="http://schemas.microsoft.com/office/powerpoint/2010/main" val="3266432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27</a:t>
            </a:fld>
            <a:endParaRPr lang="en-US"/>
          </a:p>
        </p:txBody>
      </p:sp>
    </p:spTree>
    <p:extLst>
      <p:ext uri="{BB962C8B-B14F-4D97-AF65-F5344CB8AC3E}">
        <p14:creationId xmlns:p14="http://schemas.microsoft.com/office/powerpoint/2010/main" val="1255756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31</a:t>
            </a:fld>
            <a:endParaRPr lang="en-US"/>
          </a:p>
        </p:txBody>
      </p:sp>
    </p:spTree>
    <p:extLst>
      <p:ext uri="{BB962C8B-B14F-4D97-AF65-F5344CB8AC3E}">
        <p14:creationId xmlns:p14="http://schemas.microsoft.com/office/powerpoint/2010/main" val="1763931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32</a:t>
            </a:fld>
            <a:endParaRPr lang="en-US"/>
          </a:p>
        </p:txBody>
      </p:sp>
    </p:spTree>
    <p:extLst>
      <p:ext uri="{BB962C8B-B14F-4D97-AF65-F5344CB8AC3E}">
        <p14:creationId xmlns:p14="http://schemas.microsoft.com/office/powerpoint/2010/main" val="239480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33</a:t>
            </a:fld>
            <a:endParaRPr lang="en-US"/>
          </a:p>
        </p:txBody>
      </p:sp>
    </p:spTree>
    <p:extLst>
      <p:ext uri="{BB962C8B-B14F-4D97-AF65-F5344CB8AC3E}">
        <p14:creationId xmlns:p14="http://schemas.microsoft.com/office/powerpoint/2010/main" val="149655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991867B-3C9E-4565-928F-DF4D26F57B73}" type="slidenum">
              <a:rPr lang="en-US" smtClean="0"/>
              <a:pPr/>
              <a:t>37</a:t>
            </a:fld>
            <a:endParaRPr lang="en-US"/>
          </a:p>
        </p:txBody>
      </p:sp>
    </p:spTree>
    <p:extLst>
      <p:ext uri="{BB962C8B-B14F-4D97-AF65-F5344CB8AC3E}">
        <p14:creationId xmlns:p14="http://schemas.microsoft.com/office/powerpoint/2010/main" val="2003826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3663" y="2529556"/>
            <a:ext cx="6418263" cy="808005"/>
          </a:xfrm>
        </p:spPr>
        <p:txBody>
          <a:bodyPr lIns="0" tIns="0" rIns="0" bIns="0" anchor="t" anchorCtr="0">
            <a:normAutofit/>
          </a:bodyPr>
          <a:lstStyle>
            <a:lvl1pPr algn="l">
              <a:defRPr sz="2400" cap="all" baseline="0">
                <a:solidFill>
                  <a:schemeClr val="tx1"/>
                </a:solidFill>
                <a:latin typeface="+mj-lt"/>
              </a:defRPr>
            </a:lvl1pPr>
          </a:lstStyle>
          <a:p>
            <a:r>
              <a:rPr lang="en-US"/>
              <a:t>Click to edit Master title style</a:t>
            </a:r>
          </a:p>
        </p:txBody>
      </p:sp>
      <p:pic>
        <p:nvPicPr>
          <p:cNvPr id="8" name="Picture 7" descr="SF_PPT_TITLE_LOGO.png"/>
          <p:cNvPicPr>
            <a:picLocks noChangeAspect="1"/>
          </p:cNvPicPr>
          <p:nvPr userDrawn="1"/>
        </p:nvPicPr>
        <p:blipFill>
          <a:blip r:embed="rId2" cstate="print"/>
          <a:stretch>
            <a:fillRect/>
          </a:stretch>
        </p:blipFill>
        <p:spPr>
          <a:xfrm>
            <a:off x="570917" y="452928"/>
            <a:ext cx="1752604" cy="362713"/>
          </a:xfrm>
          <a:prstGeom prst="rect">
            <a:avLst/>
          </a:prstGeom>
        </p:spPr>
      </p:pic>
      <p:sp>
        <p:nvSpPr>
          <p:cNvPr id="12" name="Text Placeholder 11"/>
          <p:cNvSpPr>
            <a:spLocks noGrp="1"/>
          </p:cNvSpPr>
          <p:nvPr>
            <p:ph type="body" sz="quarter" idx="12" hasCustomPrompt="1"/>
          </p:nvPr>
        </p:nvSpPr>
        <p:spPr>
          <a:xfrm>
            <a:off x="1363665" y="4106864"/>
            <a:ext cx="6418260" cy="258241"/>
          </a:xfrm>
        </p:spPr>
        <p:txBody>
          <a:bodyPr lIns="0" tIns="0" rIns="0" bIns="0">
            <a:noAutofit/>
          </a:bodyPr>
          <a:lstStyle>
            <a:lvl1pPr marL="0" indent="0">
              <a:spcBef>
                <a:spcPts val="0"/>
              </a:spcBef>
              <a:buNone/>
              <a:defRPr sz="1400" b="1">
                <a:latin typeface="+mn-lt"/>
              </a:defRPr>
            </a:lvl1pPr>
          </a:lstStyle>
          <a:p>
            <a:pPr lvl="0"/>
            <a:r>
              <a:rPr lang="en-US"/>
              <a:t>Presenter</a:t>
            </a:r>
          </a:p>
        </p:txBody>
      </p:sp>
      <p:sp>
        <p:nvSpPr>
          <p:cNvPr id="15" name="Text Placeholder 11"/>
          <p:cNvSpPr>
            <a:spLocks noGrp="1"/>
          </p:cNvSpPr>
          <p:nvPr>
            <p:ph type="body" sz="quarter" idx="13" hasCustomPrompt="1"/>
          </p:nvPr>
        </p:nvSpPr>
        <p:spPr>
          <a:xfrm>
            <a:off x="1363665" y="4327006"/>
            <a:ext cx="6418260" cy="257696"/>
          </a:xfrm>
        </p:spPr>
        <p:txBody>
          <a:bodyPr lIns="0" tIns="0" rIns="0" bIns="0">
            <a:noAutofit/>
          </a:bodyPr>
          <a:lstStyle>
            <a:lvl1pPr marL="0" indent="0">
              <a:spcBef>
                <a:spcPts val="0"/>
              </a:spcBef>
              <a:buNone/>
              <a:defRPr sz="1400" b="0">
                <a:latin typeface="+mn-lt"/>
              </a:defRPr>
            </a:lvl1pPr>
          </a:lstStyle>
          <a:p>
            <a:pPr lvl="0"/>
            <a:r>
              <a:rPr lang="en-GB"/>
              <a:t>email</a:t>
            </a:r>
            <a:endParaRPr lang="en-US"/>
          </a:p>
        </p:txBody>
      </p:sp>
      <p:sp>
        <p:nvSpPr>
          <p:cNvPr id="19" name="Text Placeholder 18"/>
          <p:cNvSpPr>
            <a:spLocks noGrp="1"/>
          </p:cNvSpPr>
          <p:nvPr>
            <p:ph type="body" sz="quarter" idx="14" hasCustomPrompt="1"/>
          </p:nvPr>
        </p:nvSpPr>
        <p:spPr>
          <a:xfrm>
            <a:off x="1363663" y="6464649"/>
            <a:ext cx="6503987" cy="280987"/>
          </a:xfrm>
        </p:spPr>
        <p:txBody>
          <a:bodyPr>
            <a:normAutofit/>
          </a:bodyPr>
          <a:lstStyle>
            <a:lvl1pPr>
              <a:buNone/>
              <a:defRPr sz="1100" b="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r>
              <a:rPr lang="en-US"/>
              <a:t>Social Finance is </a:t>
            </a:r>
            <a:r>
              <a:rPr lang="en-US" err="1"/>
              <a:t>authorised</a:t>
            </a:r>
            <a:r>
              <a:rPr lang="en-US"/>
              <a:t> and regulated by the Financial Service Authority FSA No: 497568</a:t>
            </a:r>
          </a:p>
        </p:txBody>
      </p:sp>
      <p:sp>
        <p:nvSpPr>
          <p:cNvPr id="22" name="Text Placeholder 20"/>
          <p:cNvSpPr>
            <a:spLocks noGrp="1"/>
          </p:cNvSpPr>
          <p:nvPr>
            <p:ph type="body" sz="quarter" idx="15" hasCustomPrompt="1"/>
          </p:nvPr>
        </p:nvSpPr>
        <p:spPr>
          <a:xfrm>
            <a:off x="1363665" y="3482975"/>
            <a:ext cx="6418260" cy="409575"/>
          </a:xfrm>
        </p:spPr>
        <p:txBody>
          <a:bodyPr>
            <a:noAutofit/>
          </a:bodyPr>
          <a:lstStyle>
            <a:lvl1pPr marL="0" algn="l" defTabSz="914400" rtl="0" eaLnBrk="1" latinLnBrk="0" hangingPunct="1">
              <a:defRPr lang="en-US" sz="2400" b="0" kern="1200" cap="all" baseline="0" dirty="0" smtClean="0">
                <a:solidFill>
                  <a:schemeClr val="tx1"/>
                </a:solidFill>
                <a:latin typeface="+mj-lt"/>
                <a:ea typeface="+mn-ea"/>
                <a:cs typeface="+mn-cs"/>
              </a:defRPr>
            </a:lvl1pPr>
            <a:lvl2pPr marL="0" algn="l" defTabSz="914400" rtl="0" eaLnBrk="1" latinLnBrk="0" hangingPunct="1">
              <a:defRPr lang="en-US" sz="2400" kern="1200" cap="all" baseline="0" dirty="0" smtClean="0">
                <a:solidFill>
                  <a:schemeClr val="tx1"/>
                </a:solidFill>
                <a:latin typeface="+mj-lt"/>
                <a:ea typeface="+mn-ea"/>
                <a:cs typeface="+mn-cs"/>
              </a:defRPr>
            </a:lvl2pPr>
            <a:lvl3pPr marL="0" algn="l" defTabSz="914400" rtl="0" eaLnBrk="1" latinLnBrk="0" hangingPunct="1">
              <a:defRPr lang="en-US" sz="2400" kern="1200" cap="all" baseline="0" dirty="0" smtClean="0">
                <a:solidFill>
                  <a:schemeClr val="tx1"/>
                </a:solidFill>
                <a:latin typeface="+mj-lt"/>
                <a:ea typeface="+mn-ea"/>
                <a:cs typeface="+mn-cs"/>
              </a:defRPr>
            </a:lvl3pPr>
            <a:lvl4pPr marL="0" algn="l" defTabSz="914400" rtl="0" eaLnBrk="1" latinLnBrk="0" hangingPunct="1">
              <a:defRPr lang="en-US" sz="2400" kern="1200" cap="all" baseline="0" dirty="0" smtClean="0">
                <a:solidFill>
                  <a:schemeClr val="tx1"/>
                </a:solidFill>
                <a:latin typeface="+mj-lt"/>
                <a:ea typeface="+mn-ea"/>
                <a:cs typeface="+mn-cs"/>
              </a:defRPr>
            </a:lvl4pPr>
            <a:lvl5pPr marL="0" algn="l" defTabSz="914400" rtl="0" eaLnBrk="1" latinLnBrk="0" hangingPunct="1">
              <a:defRPr lang="en-US" sz="2400" kern="1200" cap="all" baseline="0" dirty="0" smtClean="0">
                <a:solidFill>
                  <a:schemeClr val="tx1"/>
                </a:solidFill>
                <a:latin typeface="+mj-lt"/>
                <a:ea typeface="+mn-ea"/>
                <a:cs typeface="+mn-cs"/>
              </a:defRPr>
            </a:lvl5pPr>
          </a:lstStyle>
          <a:p>
            <a:pPr lvl="0"/>
            <a:r>
              <a:rPr lang="en-US"/>
              <a:t>00 MONTH YEAR</a:t>
            </a:r>
          </a:p>
        </p:txBody>
      </p:sp>
      <p:sp>
        <p:nvSpPr>
          <p:cNvPr id="10" name="Text Placeholder 11"/>
          <p:cNvSpPr>
            <a:spLocks noGrp="1"/>
          </p:cNvSpPr>
          <p:nvPr>
            <p:ph type="body" sz="quarter" idx="16" hasCustomPrompt="1"/>
          </p:nvPr>
        </p:nvSpPr>
        <p:spPr>
          <a:xfrm>
            <a:off x="1363665" y="4537077"/>
            <a:ext cx="6418260" cy="258241"/>
          </a:xfrm>
        </p:spPr>
        <p:txBody>
          <a:bodyPr lIns="0" tIns="0" rIns="0" bIns="0">
            <a:noAutofit/>
          </a:bodyPr>
          <a:lstStyle>
            <a:lvl1pPr marL="0" indent="0">
              <a:spcBef>
                <a:spcPts val="0"/>
              </a:spcBef>
              <a:buNone/>
              <a:defRPr sz="1400" b="1">
                <a:latin typeface="+mn-lt"/>
              </a:defRPr>
            </a:lvl1pPr>
          </a:lstStyle>
          <a:p>
            <a:pPr lvl="0"/>
            <a:r>
              <a:rPr lang="en-US"/>
              <a:t>Presenter</a:t>
            </a:r>
          </a:p>
        </p:txBody>
      </p:sp>
      <p:sp>
        <p:nvSpPr>
          <p:cNvPr id="11" name="Text Placeholder 11"/>
          <p:cNvSpPr>
            <a:spLocks noGrp="1"/>
          </p:cNvSpPr>
          <p:nvPr>
            <p:ph type="body" sz="quarter" idx="17" hasCustomPrompt="1"/>
          </p:nvPr>
        </p:nvSpPr>
        <p:spPr>
          <a:xfrm>
            <a:off x="1363665" y="4757218"/>
            <a:ext cx="6418260" cy="257696"/>
          </a:xfrm>
        </p:spPr>
        <p:txBody>
          <a:bodyPr lIns="0" tIns="0" rIns="0" bIns="0">
            <a:noAutofit/>
          </a:bodyPr>
          <a:lstStyle>
            <a:lvl1pPr marL="0" indent="0">
              <a:spcBef>
                <a:spcPts val="0"/>
              </a:spcBef>
              <a:buNone/>
              <a:defRPr sz="1400" b="0">
                <a:latin typeface="+mn-lt"/>
              </a:defRPr>
            </a:lvl1pPr>
          </a:lstStyle>
          <a:p>
            <a:pPr lvl="0"/>
            <a:r>
              <a:rPr lang="en-GB"/>
              <a:t>email</a:t>
            </a:r>
            <a:endParaRPr lang="en-US"/>
          </a:p>
        </p:txBody>
      </p:sp>
      <p:sp>
        <p:nvSpPr>
          <p:cNvPr id="13" name="Text Placeholder 11"/>
          <p:cNvSpPr>
            <a:spLocks noGrp="1"/>
          </p:cNvSpPr>
          <p:nvPr>
            <p:ph type="body" sz="quarter" idx="18" hasCustomPrompt="1"/>
          </p:nvPr>
        </p:nvSpPr>
        <p:spPr>
          <a:xfrm>
            <a:off x="1363665" y="4967290"/>
            <a:ext cx="6418260" cy="258241"/>
          </a:xfrm>
        </p:spPr>
        <p:txBody>
          <a:bodyPr lIns="0" tIns="0" rIns="0" bIns="0">
            <a:noAutofit/>
          </a:bodyPr>
          <a:lstStyle>
            <a:lvl1pPr marL="0" indent="0">
              <a:spcBef>
                <a:spcPts val="0"/>
              </a:spcBef>
              <a:buNone/>
              <a:defRPr sz="1400" b="1">
                <a:latin typeface="+mn-lt"/>
              </a:defRPr>
            </a:lvl1pPr>
          </a:lstStyle>
          <a:p>
            <a:pPr lvl="0"/>
            <a:r>
              <a:rPr lang="en-US"/>
              <a:t>Presenter</a:t>
            </a:r>
          </a:p>
        </p:txBody>
      </p:sp>
      <p:sp>
        <p:nvSpPr>
          <p:cNvPr id="14" name="Text Placeholder 11"/>
          <p:cNvSpPr>
            <a:spLocks noGrp="1"/>
          </p:cNvSpPr>
          <p:nvPr>
            <p:ph type="body" sz="quarter" idx="19" hasCustomPrompt="1"/>
          </p:nvPr>
        </p:nvSpPr>
        <p:spPr>
          <a:xfrm>
            <a:off x="1363665" y="5187432"/>
            <a:ext cx="6418260" cy="257696"/>
          </a:xfrm>
        </p:spPr>
        <p:txBody>
          <a:bodyPr lIns="0" tIns="0" rIns="0" bIns="0">
            <a:noAutofit/>
          </a:bodyPr>
          <a:lstStyle>
            <a:lvl1pPr marL="0" indent="0">
              <a:spcBef>
                <a:spcPts val="0"/>
              </a:spcBef>
              <a:buNone/>
              <a:defRPr sz="1400" b="0">
                <a:latin typeface="+mn-lt"/>
              </a:defRPr>
            </a:lvl1pPr>
          </a:lstStyle>
          <a:p>
            <a:pPr lvl="0"/>
            <a:r>
              <a:rPr lang="en-GB"/>
              <a:t>email</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roje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lvl1pPr algn="r">
              <a:defRPr/>
            </a:lvl1pPr>
          </a:lstStyle>
          <a:p>
            <a:fld id="{C6A4B429-0189-47CD-9DDA-A001F58C55D3}" type="slidenum">
              <a:rPr lang="en-US" smtClean="0"/>
              <a:pPr/>
              <a:t>‹#›</a:t>
            </a:fld>
            <a:endParaRPr lang="en-US"/>
          </a:p>
        </p:txBody>
      </p:sp>
      <p:pic>
        <p:nvPicPr>
          <p:cNvPr id="8" name="Picture 7" descr="SF_PPT_SLIDE_LOGO.png"/>
          <p:cNvPicPr>
            <a:picLocks noChangeAspect="1"/>
          </p:cNvPicPr>
          <p:nvPr userDrawn="1"/>
        </p:nvPicPr>
        <p:blipFill>
          <a:blip r:embed="rId2" cstate="print"/>
          <a:stretch>
            <a:fillRect/>
          </a:stretch>
        </p:blipFill>
        <p:spPr>
          <a:xfrm>
            <a:off x="313136" y="495818"/>
            <a:ext cx="375045" cy="191569"/>
          </a:xfrm>
          <a:prstGeom prst="rect">
            <a:avLst/>
          </a:prstGeom>
        </p:spPr>
      </p:pic>
      <p:sp>
        <p:nvSpPr>
          <p:cNvPr id="10" name="Content Placeholder 9"/>
          <p:cNvSpPr>
            <a:spLocks noGrp="1"/>
          </p:cNvSpPr>
          <p:nvPr>
            <p:ph sz="quarter" idx="14"/>
          </p:nvPr>
        </p:nvSpPr>
        <p:spPr>
          <a:xfrm>
            <a:off x="969963" y="1336676"/>
            <a:ext cx="7764463" cy="4797425"/>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18">
            <a:extLst>
              <a:ext uri="{FF2B5EF4-FFF2-40B4-BE49-F238E27FC236}">
                <a16:creationId xmlns:a16="http://schemas.microsoft.com/office/drawing/2014/main" id="{CC197D4D-A7DC-4932-92D7-ABE39704654D}"/>
              </a:ext>
            </a:extLst>
          </p:cNvPr>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accent6"/>
                </a:solidFill>
                <a:effectLst/>
                <a:uLnTx/>
                <a:uFillTx/>
                <a:latin typeface="+mj-lt"/>
                <a:ea typeface="+mn-ea"/>
                <a:cs typeface="+mn-cs"/>
              </a:rPr>
              <a:t>©Social Finance 2018</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Slide Number Placeholder 5"/>
          <p:cNvSpPr>
            <a:spLocks noGrp="1"/>
          </p:cNvSpPr>
          <p:nvPr>
            <p:ph type="sldNum" sz="quarter" idx="12"/>
          </p:nvPr>
        </p:nvSpPr>
        <p:spPr/>
        <p:txBody>
          <a:bodyPr/>
          <a:lstStyle>
            <a:lvl1pPr algn="r">
              <a:defRPr/>
            </a:lvl1pPr>
          </a:lstStyle>
          <a:p>
            <a:fld id="{C6A4B429-0189-47CD-9DDA-A001F58C55D3}" type="slidenum">
              <a:rPr lang="en-US" smtClean="0"/>
              <a:pPr/>
              <a:t>‹#›</a:t>
            </a:fld>
            <a:endParaRPr lang="en-US"/>
          </a:p>
        </p:txBody>
      </p:sp>
      <p:pic>
        <p:nvPicPr>
          <p:cNvPr id="7" name="Picture 6" descr="SF_PPT_SLIDE_LOGO.png"/>
          <p:cNvPicPr>
            <a:picLocks noChangeAspect="1"/>
          </p:cNvPicPr>
          <p:nvPr userDrawn="1"/>
        </p:nvPicPr>
        <p:blipFill>
          <a:blip r:embed="rId2" cstate="print"/>
          <a:stretch>
            <a:fillRect/>
          </a:stretch>
        </p:blipFill>
        <p:spPr>
          <a:xfrm>
            <a:off x="313136" y="495818"/>
            <a:ext cx="375045" cy="191569"/>
          </a:xfrm>
          <a:prstGeom prst="rect">
            <a:avLst/>
          </a:prstGeom>
        </p:spPr>
      </p:pic>
      <p:sp>
        <p:nvSpPr>
          <p:cNvPr id="8" name="Text Placeholder 18"/>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bg2"/>
                </a:solidFill>
                <a:effectLst/>
                <a:uLnTx/>
                <a:uFillTx/>
                <a:latin typeface="+mj-lt"/>
                <a:ea typeface="+mn-ea"/>
                <a:cs typeface="+mn-cs"/>
              </a:rPr>
              <a:t>©Social Finance 2018</a:t>
            </a:r>
          </a:p>
        </p:txBody>
      </p:sp>
      <p:sp>
        <p:nvSpPr>
          <p:cNvPr id="10" name="Text Placeholder 9"/>
          <p:cNvSpPr>
            <a:spLocks noGrp="1"/>
          </p:cNvSpPr>
          <p:nvPr>
            <p:ph type="body" sz="quarter" idx="13"/>
          </p:nvPr>
        </p:nvSpPr>
        <p:spPr>
          <a:xfrm>
            <a:off x="954089" y="1323976"/>
            <a:ext cx="7764463" cy="4810125"/>
          </a:xfrm>
        </p:spPr>
        <p:txBody>
          <a:bodyPr>
            <a:normAutofit/>
          </a:bodyPr>
          <a:lstStyle>
            <a:lvl1pPr>
              <a:defRPr lang="en-US" sz="2000" b="0" kern="1200" cap="all" baseline="0" dirty="0" smtClean="0">
                <a:solidFill>
                  <a:schemeClr val="tx1"/>
                </a:solidFill>
                <a:latin typeface="+mj-lt"/>
                <a:ea typeface="+mn-ea"/>
                <a:cs typeface="+mn-cs"/>
              </a:defRPr>
            </a:lvl1pPr>
          </a:lstStyle>
          <a:p>
            <a:pPr marL="0" lvl="0" indent="0" algn="l" defTabSz="914400" rtl="0" eaLnBrk="1" latinLnBrk="0" hangingPunct="1">
              <a:spcBef>
                <a:spcPts val="0"/>
              </a:spcBef>
              <a:buClr>
                <a:schemeClr val="tx2"/>
              </a:buClr>
              <a:buSzPct val="120000"/>
              <a:buFont typeface="Arial" pitchFamily="34" charset="0"/>
              <a:buNone/>
            </a:pPr>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 Statem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6" name="Slide Number Placeholder 5"/>
          <p:cNvSpPr>
            <a:spLocks noGrp="1"/>
          </p:cNvSpPr>
          <p:nvPr>
            <p:ph type="sldNum" sz="quarter" idx="12"/>
          </p:nvPr>
        </p:nvSpPr>
        <p:spPr/>
        <p:txBody>
          <a:bodyPr/>
          <a:lstStyle>
            <a:lvl1pPr algn="r">
              <a:defRPr>
                <a:solidFill>
                  <a:schemeClr val="bg2"/>
                </a:solidFill>
              </a:defRPr>
            </a:lvl1pPr>
          </a:lstStyle>
          <a:p>
            <a:fld id="{C6A4B429-0189-47CD-9DDA-A001F58C55D3}" type="slidenum">
              <a:rPr lang="en-US" smtClean="0"/>
              <a:pPr/>
              <a:t>‹#›</a:t>
            </a:fld>
            <a:endParaRPr lang="en-US"/>
          </a:p>
        </p:txBody>
      </p:sp>
      <p:sp>
        <p:nvSpPr>
          <p:cNvPr id="8" name="Text Placeholder 18"/>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bg2"/>
                </a:solidFill>
                <a:effectLst/>
                <a:uLnTx/>
                <a:uFillTx/>
                <a:latin typeface="+mj-lt"/>
                <a:ea typeface="+mn-ea"/>
                <a:cs typeface="+mn-cs"/>
              </a:rPr>
              <a:t>©Social Finance 2018</a:t>
            </a:r>
          </a:p>
        </p:txBody>
      </p:sp>
      <p:sp>
        <p:nvSpPr>
          <p:cNvPr id="11" name="Text Placeholder 10"/>
          <p:cNvSpPr>
            <a:spLocks noGrp="1"/>
          </p:cNvSpPr>
          <p:nvPr>
            <p:ph type="body" sz="quarter" idx="13"/>
          </p:nvPr>
        </p:nvSpPr>
        <p:spPr>
          <a:xfrm>
            <a:off x="1363665" y="2313433"/>
            <a:ext cx="3024441" cy="3812730"/>
          </a:xfrm>
        </p:spPr>
        <p:txBody>
          <a:bodyPr lIns="288000" tIns="288000" rIns="288000" bIns="288000">
            <a:noAutofit/>
          </a:bodyPr>
          <a:lstStyle>
            <a:lvl1pPr>
              <a:defRPr lang="en-GB" sz="2000" b="0" kern="1200" cap="all" baseline="0" dirty="0" smtClean="0">
                <a:solidFill>
                  <a:schemeClr val="tx2"/>
                </a:solidFill>
                <a:latin typeface="+mj-lt"/>
                <a:ea typeface="+mn-ea"/>
                <a:cs typeface="+mn-cs"/>
              </a:defRPr>
            </a:lvl1pPr>
          </a:lstStyle>
          <a:p>
            <a:pPr marL="0" lvl="0" indent="0" algn="l" defTabSz="914400" rtl="0" eaLnBrk="1" latinLnBrk="0" hangingPunct="1">
              <a:spcBef>
                <a:spcPts val="0"/>
              </a:spcBef>
              <a:buClr>
                <a:schemeClr val="tx2"/>
              </a:buClr>
              <a:buSzPct val="120000"/>
              <a:buFont typeface="Arial" pitchFamily="34" charset="0"/>
              <a:buNone/>
            </a:pPr>
            <a:r>
              <a:rPr lang="en-US"/>
              <a:t>Edit Master text styles</a:t>
            </a:r>
          </a:p>
        </p:txBody>
      </p:sp>
      <p:pic>
        <p:nvPicPr>
          <p:cNvPr id="13" name="Picture 12" descr="SF_PPT_SLIDE_LOGO_WHT.png"/>
          <p:cNvPicPr>
            <a:picLocks noChangeAspect="1"/>
          </p:cNvPicPr>
          <p:nvPr userDrawn="1"/>
        </p:nvPicPr>
        <p:blipFill>
          <a:blip r:embed="rId2" cstate="print"/>
          <a:stretch>
            <a:fillRect/>
          </a:stretch>
        </p:blipFill>
        <p:spPr>
          <a:xfrm>
            <a:off x="313136" y="495355"/>
            <a:ext cx="374400" cy="19124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6" name="Slide Number Placeholder 5"/>
          <p:cNvSpPr>
            <a:spLocks noGrp="1"/>
          </p:cNvSpPr>
          <p:nvPr>
            <p:ph type="sldNum" sz="quarter" idx="12"/>
          </p:nvPr>
        </p:nvSpPr>
        <p:spPr/>
        <p:txBody>
          <a:bodyPr/>
          <a:lstStyle>
            <a:lvl1pPr algn="r">
              <a:defRPr>
                <a:solidFill>
                  <a:schemeClr val="bg2"/>
                </a:solidFill>
              </a:defRPr>
            </a:lvl1pPr>
          </a:lstStyle>
          <a:p>
            <a:fld id="{C6A4B429-0189-47CD-9DDA-A001F58C55D3}" type="slidenum">
              <a:rPr lang="en-US" smtClean="0"/>
              <a:pPr/>
              <a:t>‹#›</a:t>
            </a:fld>
            <a:endParaRPr lang="en-US"/>
          </a:p>
        </p:txBody>
      </p:sp>
      <p:sp>
        <p:nvSpPr>
          <p:cNvPr id="8" name="Text Placeholder 18"/>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bg2"/>
                </a:solidFill>
                <a:effectLst/>
                <a:uLnTx/>
                <a:uFillTx/>
                <a:latin typeface="+mj-lt"/>
                <a:ea typeface="+mn-ea"/>
                <a:cs typeface="+mn-cs"/>
              </a:rPr>
              <a:t>©Social Finance 2018</a:t>
            </a:r>
          </a:p>
        </p:txBody>
      </p:sp>
      <p:sp>
        <p:nvSpPr>
          <p:cNvPr id="10" name="Text Placeholder 9"/>
          <p:cNvSpPr>
            <a:spLocks noGrp="1"/>
          </p:cNvSpPr>
          <p:nvPr>
            <p:ph type="body" sz="quarter" idx="13"/>
          </p:nvPr>
        </p:nvSpPr>
        <p:spPr>
          <a:xfrm>
            <a:off x="954089" y="1323976"/>
            <a:ext cx="7764463" cy="4810125"/>
          </a:xfrm>
        </p:spPr>
        <p:txBody>
          <a:bodyPr>
            <a:normAutofit/>
          </a:bodyPr>
          <a:lstStyle>
            <a:lvl1pPr>
              <a:defRPr lang="en-US" sz="2000" b="0" kern="1200" cap="all" baseline="0" dirty="0" smtClean="0">
                <a:solidFill>
                  <a:schemeClr val="tx2"/>
                </a:solidFill>
                <a:latin typeface="+mj-lt"/>
                <a:ea typeface="+mn-ea"/>
                <a:cs typeface="+mn-cs"/>
              </a:defRPr>
            </a:lvl1pPr>
          </a:lstStyle>
          <a:p>
            <a:pPr marL="0" lvl="0" indent="0" algn="l" defTabSz="914400" rtl="0" eaLnBrk="1" latinLnBrk="0" hangingPunct="1">
              <a:spcBef>
                <a:spcPts val="0"/>
              </a:spcBef>
              <a:buClr>
                <a:schemeClr val="tx2"/>
              </a:buClr>
              <a:buSzPct val="120000"/>
              <a:buFont typeface="Arial" pitchFamily="34" charset="0"/>
              <a:buNone/>
            </a:pPr>
            <a:r>
              <a:rPr lang="en-US"/>
              <a:t>Edit Master text styles</a:t>
            </a:r>
          </a:p>
        </p:txBody>
      </p:sp>
      <p:pic>
        <p:nvPicPr>
          <p:cNvPr id="9" name="Picture 8" descr="SF_PPT_SLIDE_LOGO_WHT.png"/>
          <p:cNvPicPr>
            <a:picLocks noChangeAspect="1"/>
          </p:cNvPicPr>
          <p:nvPr userDrawn="1"/>
        </p:nvPicPr>
        <p:blipFill>
          <a:blip r:embed="rId2" cstate="print"/>
          <a:stretch>
            <a:fillRect/>
          </a:stretch>
        </p:blipFill>
        <p:spPr>
          <a:xfrm>
            <a:off x="313136" y="495355"/>
            <a:ext cx="374400" cy="19124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BLF">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3663" y="2529556"/>
            <a:ext cx="6418263" cy="808005"/>
          </a:xfrm>
        </p:spPr>
        <p:txBody>
          <a:bodyPr lIns="0" tIns="0" rIns="0" bIns="0" anchor="t" anchorCtr="0">
            <a:normAutofit/>
          </a:bodyPr>
          <a:lstStyle>
            <a:lvl1pPr algn="l">
              <a:defRPr sz="2400" cap="all" baseline="0">
                <a:solidFill>
                  <a:schemeClr val="tx1"/>
                </a:solidFill>
                <a:latin typeface="+mj-lt"/>
              </a:defRPr>
            </a:lvl1pPr>
          </a:lstStyle>
          <a:p>
            <a:r>
              <a:rPr lang="en-US"/>
              <a:t>Click to edit Master title style</a:t>
            </a:r>
          </a:p>
        </p:txBody>
      </p:sp>
      <p:pic>
        <p:nvPicPr>
          <p:cNvPr id="8" name="Picture 7" descr="SF_PPT_TITLE_LOGO.png"/>
          <p:cNvPicPr>
            <a:picLocks noChangeAspect="1"/>
          </p:cNvPicPr>
          <p:nvPr userDrawn="1"/>
        </p:nvPicPr>
        <p:blipFill>
          <a:blip r:embed="rId2" cstate="print"/>
          <a:stretch>
            <a:fillRect/>
          </a:stretch>
        </p:blipFill>
        <p:spPr>
          <a:xfrm>
            <a:off x="570917" y="452928"/>
            <a:ext cx="1752604" cy="362713"/>
          </a:xfrm>
          <a:prstGeom prst="rect">
            <a:avLst/>
          </a:prstGeom>
        </p:spPr>
      </p:pic>
      <p:sp>
        <p:nvSpPr>
          <p:cNvPr id="12" name="Text Placeholder 11"/>
          <p:cNvSpPr>
            <a:spLocks noGrp="1"/>
          </p:cNvSpPr>
          <p:nvPr>
            <p:ph type="body" sz="quarter" idx="12" hasCustomPrompt="1"/>
          </p:nvPr>
        </p:nvSpPr>
        <p:spPr>
          <a:xfrm>
            <a:off x="1363665" y="4106864"/>
            <a:ext cx="6418260" cy="258241"/>
          </a:xfrm>
        </p:spPr>
        <p:txBody>
          <a:bodyPr lIns="0" tIns="0" rIns="0" bIns="0">
            <a:noAutofit/>
          </a:bodyPr>
          <a:lstStyle>
            <a:lvl1pPr marL="0" indent="0">
              <a:spcBef>
                <a:spcPts val="0"/>
              </a:spcBef>
              <a:buNone/>
              <a:defRPr sz="1400" b="1">
                <a:latin typeface="+mn-lt"/>
              </a:defRPr>
            </a:lvl1pPr>
          </a:lstStyle>
          <a:p>
            <a:pPr lvl="0"/>
            <a:r>
              <a:rPr lang="en-US"/>
              <a:t>Presenter</a:t>
            </a:r>
          </a:p>
        </p:txBody>
      </p:sp>
      <p:sp>
        <p:nvSpPr>
          <p:cNvPr id="15" name="Text Placeholder 11"/>
          <p:cNvSpPr>
            <a:spLocks noGrp="1"/>
          </p:cNvSpPr>
          <p:nvPr>
            <p:ph type="body" sz="quarter" idx="13" hasCustomPrompt="1"/>
          </p:nvPr>
        </p:nvSpPr>
        <p:spPr>
          <a:xfrm>
            <a:off x="1363665" y="4327006"/>
            <a:ext cx="6418260" cy="257696"/>
          </a:xfrm>
        </p:spPr>
        <p:txBody>
          <a:bodyPr lIns="0" tIns="0" rIns="0" bIns="0">
            <a:noAutofit/>
          </a:bodyPr>
          <a:lstStyle>
            <a:lvl1pPr marL="0" indent="0">
              <a:spcBef>
                <a:spcPts val="0"/>
              </a:spcBef>
              <a:buNone/>
              <a:defRPr sz="1400" b="0">
                <a:latin typeface="+mn-lt"/>
              </a:defRPr>
            </a:lvl1pPr>
          </a:lstStyle>
          <a:p>
            <a:pPr lvl="0"/>
            <a:r>
              <a:rPr lang="en-GB"/>
              <a:t>email</a:t>
            </a:r>
            <a:endParaRPr lang="en-US"/>
          </a:p>
        </p:txBody>
      </p:sp>
      <p:sp>
        <p:nvSpPr>
          <p:cNvPr id="19" name="Text Placeholder 18"/>
          <p:cNvSpPr>
            <a:spLocks noGrp="1"/>
          </p:cNvSpPr>
          <p:nvPr>
            <p:ph type="body" sz="quarter" idx="14" hasCustomPrompt="1"/>
          </p:nvPr>
        </p:nvSpPr>
        <p:spPr>
          <a:xfrm>
            <a:off x="1363663" y="6464649"/>
            <a:ext cx="6503987" cy="280987"/>
          </a:xfrm>
        </p:spPr>
        <p:txBody>
          <a:bodyPr>
            <a:normAutofit/>
          </a:bodyPr>
          <a:lstStyle>
            <a:lvl1pPr>
              <a:buNone/>
              <a:defRPr sz="1100" b="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r>
              <a:rPr lang="en-US"/>
              <a:t>Social Finance is </a:t>
            </a:r>
            <a:r>
              <a:rPr lang="en-US" err="1"/>
              <a:t>authorised</a:t>
            </a:r>
            <a:r>
              <a:rPr lang="en-US"/>
              <a:t> and regulated by the Financial Service Authority FSA No: 497568</a:t>
            </a:r>
          </a:p>
        </p:txBody>
      </p:sp>
      <p:sp>
        <p:nvSpPr>
          <p:cNvPr id="22" name="Text Placeholder 20"/>
          <p:cNvSpPr>
            <a:spLocks noGrp="1"/>
          </p:cNvSpPr>
          <p:nvPr>
            <p:ph type="body" sz="quarter" idx="15" hasCustomPrompt="1"/>
          </p:nvPr>
        </p:nvSpPr>
        <p:spPr>
          <a:xfrm>
            <a:off x="1363665" y="3482975"/>
            <a:ext cx="6418260" cy="409575"/>
          </a:xfrm>
        </p:spPr>
        <p:txBody>
          <a:bodyPr>
            <a:noAutofit/>
          </a:bodyPr>
          <a:lstStyle>
            <a:lvl1pPr marL="0" algn="l" defTabSz="914400" rtl="0" eaLnBrk="1" latinLnBrk="0" hangingPunct="1">
              <a:defRPr lang="en-US" sz="2400" b="0" kern="1200" cap="all" baseline="0" dirty="0" smtClean="0">
                <a:solidFill>
                  <a:schemeClr val="tx1"/>
                </a:solidFill>
                <a:latin typeface="+mj-lt"/>
                <a:ea typeface="+mn-ea"/>
                <a:cs typeface="+mn-cs"/>
              </a:defRPr>
            </a:lvl1pPr>
            <a:lvl2pPr marL="0" algn="l" defTabSz="914400" rtl="0" eaLnBrk="1" latinLnBrk="0" hangingPunct="1">
              <a:defRPr lang="en-US" sz="2400" kern="1200" cap="all" baseline="0" dirty="0" smtClean="0">
                <a:solidFill>
                  <a:schemeClr val="tx1"/>
                </a:solidFill>
                <a:latin typeface="+mj-lt"/>
                <a:ea typeface="+mn-ea"/>
                <a:cs typeface="+mn-cs"/>
              </a:defRPr>
            </a:lvl2pPr>
            <a:lvl3pPr marL="0" algn="l" defTabSz="914400" rtl="0" eaLnBrk="1" latinLnBrk="0" hangingPunct="1">
              <a:defRPr lang="en-US" sz="2400" kern="1200" cap="all" baseline="0" dirty="0" smtClean="0">
                <a:solidFill>
                  <a:schemeClr val="tx1"/>
                </a:solidFill>
                <a:latin typeface="+mj-lt"/>
                <a:ea typeface="+mn-ea"/>
                <a:cs typeface="+mn-cs"/>
              </a:defRPr>
            </a:lvl3pPr>
            <a:lvl4pPr marL="0" algn="l" defTabSz="914400" rtl="0" eaLnBrk="1" latinLnBrk="0" hangingPunct="1">
              <a:defRPr lang="en-US" sz="2400" kern="1200" cap="all" baseline="0" dirty="0" smtClean="0">
                <a:solidFill>
                  <a:schemeClr val="tx1"/>
                </a:solidFill>
                <a:latin typeface="+mj-lt"/>
                <a:ea typeface="+mn-ea"/>
                <a:cs typeface="+mn-cs"/>
              </a:defRPr>
            </a:lvl4pPr>
            <a:lvl5pPr marL="0" algn="l" defTabSz="914400" rtl="0" eaLnBrk="1" latinLnBrk="0" hangingPunct="1">
              <a:defRPr lang="en-US" sz="2400" kern="1200" cap="all" baseline="0" dirty="0" smtClean="0">
                <a:solidFill>
                  <a:schemeClr val="tx1"/>
                </a:solidFill>
                <a:latin typeface="+mj-lt"/>
                <a:ea typeface="+mn-ea"/>
                <a:cs typeface="+mn-cs"/>
              </a:defRPr>
            </a:lvl5pPr>
          </a:lstStyle>
          <a:p>
            <a:pPr lvl="0"/>
            <a:r>
              <a:rPr lang="en-US"/>
              <a:t>00 MONTH YEAR</a:t>
            </a:r>
          </a:p>
        </p:txBody>
      </p:sp>
      <p:sp>
        <p:nvSpPr>
          <p:cNvPr id="10" name="Text Placeholder 11"/>
          <p:cNvSpPr>
            <a:spLocks noGrp="1"/>
          </p:cNvSpPr>
          <p:nvPr>
            <p:ph type="body" sz="quarter" idx="16" hasCustomPrompt="1"/>
          </p:nvPr>
        </p:nvSpPr>
        <p:spPr>
          <a:xfrm>
            <a:off x="1363665" y="4537077"/>
            <a:ext cx="6418260" cy="258241"/>
          </a:xfrm>
        </p:spPr>
        <p:txBody>
          <a:bodyPr lIns="0" tIns="0" rIns="0" bIns="0">
            <a:noAutofit/>
          </a:bodyPr>
          <a:lstStyle>
            <a:lvl1pPr marL="0" indent="0">
              <a:spcBef>
                <a:spcPts val="0"/>
              </a:spcBef>
              <a:buNone/>
              <a:defRPr sz="1400" b="1">
                <a:latin typeface="+mn-lt"/>
              </a:defRPr>
            </a:lvl1pPr>
          </a:lstStyle>
          <a:p>
            <a:pPr lvl="0"/>
            <a:r>
              <a:rPr lang="en-US"/>
              <a:t>Presenter</a:t>
            </a:r>
          </a:p>
        </p:txBody>
      </p:sp>
      <p:sp>
        <p:nvSpPr>
          <p:cNvPr id="11" name="Text Placeholder 11"/>
          <p:cNvSpPr>
            <a:spLocks noGrp="1"/>
          </p:cNvSpPr>
          <p:nvPr>
            <p:ph type="body" sz="quarter" idx="17" hasCustomPrompt="1"/>
          </p:nvPr>
        </p:nvSpPr>
        <p:spPr>
          <a:xfrm>
            <a:off x="1363665" y="4757218"/>
            <a:ext cx="6418260" cy="257696"/>
          </a:xfrm>
        </p:spPr>
        <p:txBody>
          <a:bodyPr lIns="0" tIns="0" rIns="0" bIns="0">
            <a:noAutofit/>
          </a:bodyPr>
          <a:lstStyle>
            <a:lvl1pPr marL="0" indent="0">
              <a:spcBef>
                <a:spcPts val="0"/>
              </a:spcBef>
              <a:buNone/>
              <a:defRPr sz="1400" b="0">
                <a:latin typeface="+mn-lt"/>
              </a:defRPr>
            </a:lvl1pPr>
          </a:lstStyle>
          <a:p>
            <a:pPr lvl="0"/>
            <a:r>
              <a:rPr lang="en-GB"/>
              <a:t>email</a:t>
            </a:r>
            <a:endParaRPr lang="en-US"/>
          </a:p>
        </p:txBody>
      </p:sp>
      <p:sp>
        <p:nvSpPr>
          <p:cNvPr id="13" name="Text Placeholder 11"/>
          <p:cNvSpPr>
            <a:spLocks noGrp="1"/>
          </p:cNvSpPr>
          <p:nvPr>
            <p:ph type="body" sz="quarter" idx="18" hasCustomPrompt="1"/>
          </p:nvPr>
        </p:nvSpPr>
        <p:spPr>
          <a:xfrm>
            <a:off x="1363665" y="4967290"/>
            <a:ext cx="6418260" cy="258241"/>
          </a:xfrm>
        </p:spPr>
        <p:txBody>
          <a:bodyPr lIns="0" tIns="0" rIns="0" bIns="0">
            <a:noAutofit/>
          </a:bodyPr>
          <a:lstStyle>
            <a:lvl1pPr marL="0" indent="0">
              <a:spcBef>
                <a:spcPts val="0"/>
              </a:spcBef>
              <a:buNone/>
              <a:defRPr sz="1400" b="1">
                <a:latin typeface="+mn-lt"/>
              </a:defRPr>
            </a:lvl1pPr>
          </a:lstStyle>
          <a:p>
            <a:pPr lvl="0"/>
            <a:r>
              <a:rPr lang="en-US"/>
              <a:t>Presenter</a:t>
            </a:r>
          </a:p>
        </p:txBody>
      </p:sp>
      <p:sp>
        <p:nvSpPr>
          <p:cNvPr id="14" name="Text Placeholder 11"/>
          <p:cNvSpPr>
            <a:spLocks noGrp="1"/>
          </p:cNvSpPr>
          <p:nvPr>
            <p:ph type="body" sz="quarter" idx="19" hasCustomPrompt="1"/>
          </p:nvPr>
        </p:nvSpPr>
        <p:spPr>
          <a:xfrm>
            <a:off x="1363665" y="5187432"/>
            <a:ext cx="6418260" cy="257696"/>
          </a:xfrm>
        </p:spPr>
        <p:txBody>
          <a:bodyPr lIns="0" tIns="0" rIns="0" bIns="0">
            <a:noAutofit/>
          </a:bodyPr>
          <a:lstStyle>
            <a:lvl1pPr marL="0" indent="0">
              <a:spcBef>
                <a:spcPts val="0"/>
              </a:spcBef>
              <a:buNone/>
              <a:defRPr sz="1400" b="0">
                <a:latin typeface="+mn-lt"/>
              </a:defRPr>
            </a:lvl1pPr>
          </a:lstStyle>
          <a:p>
            <a:pPr lvl="0"/>
            <a:r>
              <a:rPr lang="en-GB"/>
              <a:t>email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69963" y="1323976"/>
            <a:ext cx="7764463" cy="4802188"/>
          </a:xfrm>
        </p:spPr>
        <p:txBody>
          <a:bodyPr>
            <a:normAutofit/>
          </a:bodyPr>
          <a:lstStyle>
            <a:lvl1pPr>
              <a:spcBef>
                <a:spcPts val="1200"/>
              </a:spcBef>
              <a:buNone/>
              <a:defRPr lang="en-US" sz="1400" b="1" kern="1200" dirty="0" smtClean="0">
                <a:solidFill>
                  <a:schemeClr val="tx1"/>
                </a:solidFill>
                <a:latin typeface="+mn-lt"/>
                <a:ea typeface="+mn-ea"/>
                <a:cs typeface="+mn-cs"/>
              </a:defRPr>
            </a:lvl1pPr>
            <a:lvl2pPr marL="230400" indent="-230400">
              <a:spcBef>
                <a:spcPts val="0"/>
              </a:spcBef>
              <a:buFont typeface="Arial" pitchFamily="34" charset="0"/>
              <a:buChar char="•"/>
              <a:defRPr sz="1400"/>
            </a:lvl2pPr>
            <a:lvl3pPr marL="460800" indent="-230400">
              <a:spcBef>
                <a:spcPts val="0"/>
              </a:spcBef>
              <a:buClrTx/>
              <a:buFont typeface="Arial" pitchFamily="34" charset="0"/>
              <a:buChar char="–"/>
              <a:defRPr sz="1400" b="0"/>
            </a:lvl3pPr>
          </a:lstStyle>
          <a:p>
            <a:pPr lvl="0"/>
            <a:r>
              <a:rPr lang="en-US"/>
              <a:t>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lvl1pPr algn="r">
              <a:defRPr/>
            </a:lvl1pPr>
          </a:lstStyle>
          <a:p>
            <a:fld id="{C6A4B429-0189-47CD-9DDA-A001F58C55D3}" type="slidenum">
              <a:rPr lang="en-US" smtClean="0"/>
              <a:pPr/>
              <a:t>‹#›</a:t>
            </a:fld>
            <a:endParaRPr lang="en-US"/>
          </a:p>
        </p:txBody>
      </p:sp>
      <p:sp>
        <p:nvSpPr>
          <p:cNvPr id="9" name="Text Placeholder 18"/>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accent6"/>
                </a:solidFill>
                <a:effectLst/>
                <a:uLnTx/>
                <a:uFillTx/>
                <a:latin typeface="+mj-lt"/>
                <a:ea typeface="+mn-ea"/>
                <a:cs typeface="+mn-cs"/>
              </a:rPr>
              <a:t>©Social Finance 2018</a:t>
            </a:r>
          </a:p>
        </p:txBody>
      </p:sp>
      <p:pic>
        <p:nvPicPr>
          <p:cNvPr id="10" name="Picture 9" descr="SF_PPT_SLIDE_LOGO.png"/>
          <p:cNvPicPr>
            <a:picLocks noChangeAspect="1"/>
          </p:cNvPicPr>
          <p:nvPr userDrawn="1"/>
        </p:nvPicPr>
        <p:blipFill>
          <a:blip r:embed="rId2" cstate="print"/>
          <a:stretch>
            <a:fillRect/>
          </a:stretch>
        </p:blipFill>
        <p:spPr>
          <a:xfrm>
            <a:off x="313136" y="495818"/>
            <a:ext cx="375045" cy="19156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lvl1pPr algn="r">
              <a:defRPr/>
            </a:lvl1pPr>
          </a:lstStyle>
          <a:p>
            <a:fld id="{C6A4B429-0189-47CD-9DDA-A001F58C55D3}" type="slidenum">
              <a:rPr lang="en-US" smtClean="0"/>
              <a:pPr/>
              <a:t>‹#›</a:t>
            </a:fld>
            <a:endParaRPr lang="en-US"/>
          </a:p>
        </p:txBody>
      </p:sp>
      <p:pic>
        <p:nvPicPr>
          <p:cNvPr id="8" name="Picture 7" descr="SF_PPT_SLIDE_LOGO.png"/>
          <p:cNvPicPr>
            <a:picLocks noChangeAspect="1"/>
          </p:cNvPicPr>
          <p:nvPr userDrawn="1"/>
        </p:nvPicPr>
        <p:blipFill>
          <a:blip r:embed="rId2" cstate="print"/>
          <a:stretch>
            <a:fillRect/>
          </a:stretch>
        </p:blipFill>
        <p:spPr>
          <a:xfrm>
            <a:off x="313136" y="495818"/>
            <a:ext cx="375045" cy="191569"/>
          </a:xfrm>
          <a:prstGeom prst="rect">
            <a:avLst/>
          </a:prstGeom>
        </p:spPr>
      </p:pic>
      <p:sp>
        <p:nvSpPr>
          <p:cNvPr id="10" name="Content Placeholder 9"/>
          <p:cNvSpPr>
            <a:spLocks noGrp="1"/>
          </p:cNvSpPr>
          <p:nvPr>
            <p:ph sz="quarter" idx="14"/>
          </p:nvPr>
        </p:nvSpPr>
        <p:spPr>
          <a:xfrm>
            <a:off x="969963" y="1336676"/>
            <a:ext cx="7764463" cy="4797425"/>
          </a:xfrm>
        </p:spPr>
        <p:txBody>
          <a:bodyPr/>
          <a:lstStyle>
            <a:lvl2pPr>
              <a:spcBef>
                <a:spcPts val="600"/>
              </a:spcBef>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18">
            <a:extLst>
              <a:ext uri="{FF2B5EF4-FFF2-40B4-BE49-F238E27FC236}">
                <a16:creationId xmlns:a16="http://schemas.microsoft.com/office/drawing/2014/main" id="{46AB910B-15E3-4819-9B68-EB013F4108FA}"/>
              </a:ext>
            </a:extLst>
          </p:cNvPr>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accent6"/>
                </a:solidFill>
                <a:effectLst/>
                <a:uLnTx/>
                <a:uFillTx/>
                <a:latin typeface="+mj-lt"/>
                <a:ea typeface="+mn-ea"/>
                <a:cs typeface="+mn-cs"/>
              </a:rPr>
              <a:t>©Social Finance 2019</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0363" y="1323975"/>
            <a:ext cx="3708000" cy="4802188"/>
          </a:xfrm>
        </p:spPr>
        <p:txBody>
          <a:bodyPr>
            <a:normAutofit/>
          </a:bodyPr>
          <a:lstStyle>
            <a:lvl1pPr>
              <a:defRPr sz="14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6425" y="1323975"/>
            <a:ext cx="3708000" cy="4802188"/>
          </a:xfrm>
        </p:spPr>
        <p:txBody>
          <a:bodyPr>
            <a:normAutofit/>
          </a:bodyPr>
          <a:lstStyle>
            <a:lvl1pPr>
              <a:defRPr sz="14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lgn="r">
              <a:defRPr/>
            </a:lvl1pPr>
          </a:lstStyle>
          <a:p>
            <a:fld id="{C6A4B429-0189-47CD-9DDA-A001F58C55D3}" type="slidenum">
              <a:rPr lang="en-US" smtClean="0"/>
              <a:pPr/>
              <a:t>‹#›</a:t>
            </a:fld>
            <a:endParaRPr lang="en-US"/>
          </a:p>
        </p:txBody>
      </p:sp>
      <p:pic>
        <p:nvPicPr>
          <p:cNvPr id="10" name="Picture 9" descr="SF_PPT_SLIDE_LOGO.png"/>
          <p:cNvPicPr>
            <a:picLocks noChangeAspect="1"/>
          </p:cNvPicPr>
          <p:nvPr userDrawn="1"/>
        </p:nvPicPr>
        <p:blipFill>
          <a:blip r:embed="rId2" cstate="print"/>
          <a:stretch>
            <a:fillRect/>
          </a:stretch>
        </p:blipFill>
        <p:spPr>
          <a:xfrm>
            <a:off x="313136" y="495818"/>
            <a:ext cx="375045" cy="191569"/>
          </a:xfrm>
          <a:prstGeom prst="rect">
            <a:avLst/>
          </a:prstGeom>
        </p:spPr>
      </p:pic>
      <p:sp>
        <p:nvSpPr>
          <p:cNvPr id="9" name="Text Placeholder 8"/>
          <p:cNvSpPr>
            <a:spLocks noGrp="1"/>
          </p:cNvSpPr>
          <p:nvPr>
            <p:ph type="body" sz="quarter" idx="13" hasCustomPrompt="1"/>
          </p:nvPr>
        </p:nvSpPr>
        <p:spPr>
          <a:xfrm>
            <a:off x="969963" y="5910486"/>
            <a:ext cx="3708400" cy="447230"/>
          </a:xfrm>
        </p:spPr>
        <p:txBody>
          <a:bodyPr anchor="b" anchorCtr="0">
            <a:normAutofit/>
          </a:bodyPr>
          <a:lstStyle>
            <a:lvl1pPr>
              <a:defRPr sz="900" b="0">
                <a:latin typeface="+mj-lt"/>
              </a:defRPr>
            </a:lvl1pPr>
          </a:lstStyle>
          <a:p>
            <a:pPr lvl="0"/>
            <a:r>
              <a:rPr lang="en-US"/>
              <a:t>Source, footnotes, dates etc.</a:t>
            </a:r>
          </a:p>
        </p:txBody>
      </p:sp>
      <p:sp>
        <p:nvSpPr>
          <p:cNvPr id="13" name="Text Placeholder 8"/>
          <p:cNvSpPr>
            <a:spLocks noGrp="1"/>
          </p:cNvSpPr>
          <p:nvPr>
            <p:ph type="body" sz="quarter" idx="14" hasCustomPrompt="1"/>
          </p:nvPr>
        </p:nvSpPr>
        <p:spPr>
          <a:xfrm>
            <a:off x="5026425" y="5910486"/>
            <a:ext cx="3708400" cy="447230"/>
          </a:xfrm>
        </p:spPr>
        <p:txBody>
          <a:bodyPr anchor="b" anchorCtr="0">
            <a:normAutofit/>
          </a:bodyPr>
          <a:lstStyle>
            <a:lvl1pPr>
              <a:defRPr sz="900" b="0">
                <a:latin typeface="+mj-lt"/>
              </a:defRPr>
            </a:lvl1pPr>
          </a:lstStyle>
          <a:p>
            <a:pPr lvl="0"/>
            <a:r>
              <a:rPr lang="en-US"/>
              <a:t>Source, footnotes, dates etc.</a:t>
            </a:r>
          </a:p>
        </p:txBody>
      </p:sp>
      <p:sp>
        <p:nvSpPr>
          <p:cNvPr id="12" name="Text Placeholder 18">
            <a:extLst>
              <a:ext uri="{FF2B5EF4-FFF2-40B4-BE49-F238E27FC236}">
                <a16:creationId xmlns:a16="http://schemas.microsoft.com/office/drawing/2014/main" id="{6254C04F-52D8-47CA-8E86-D4D1F60B402A}"/>
              </a:ext>
            </a:extLst>
          </p:cNvPr>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accent6"/>
                </a:solidFill>
                <a:effectLst/>
                <a:uLnTx/>
                <a:uFillTx/>
                <a:latin typeface="+mj-lt"/>
                <a:ea typeface="+mn-ea"/>
                <a:cs typeface="+mn-cs"/>
              </a:rPr>
              <a:t>©Social Finance 2018</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6" name="Text Placeholder 10"/>
          <p:cNvSpPr>
            <a:spLocks noGrp="1"/>
          </p:cNvSpPr>
          <p:nvPr>
            <p:ph type="body" sz="quarter" idx="13" hasCustomPrompt="1"/>
          </p:nvPr>
        </p:nvSpPr>
        <p:spPr>
          <a:xfrm>
            <a:off x="6604100" y="1982448"/>
            <a:ext cx="2114451" cy="2520617"/>
          </a:xfrm>
        </p:spPr>
        <p:txBody>
          <a:bodyPr lIns="162000" tIns="162000" rIns="162000" bIns="162000">
            <a:noAutofit/>
          </a:bodyPr>
          <a:lstStyle>
            <a:lvl1pPr>
              <a:defRPr lang="en-GB" sz="1400" b="0" kern="1200" cap="all" baseline="0" dirty="0" smtClean="0">
                <a:solidFill>
                  <a:schemeClr val="bg1"/>
                </a:solidFill>
                <a:latin typeface="+mj-lt"/>
                <a:ea typeface="+mn-ea"/>
                <a:cs typeface="+mn-cs"/>
              </a:defRPr>
            </a:lvl1pPr>
          </a:lstStyle>
          <a:p>
            <a:pPr marL="0" lvl="0" indent="0" algn="l" defTabSz="914400" rtl="0" eaLnBrk="1" latinLnBrk="0" hangingPunct="1">
              <a:spcBef>
                <a:spcPts val="0"/>
              </a:spcBef>
              <a:buClr>
                <a:schemeClr val="tx2"/>
              </a:buClr>
              <a:buSzPct val="120000"/>
              <a:buFont typeface="Arial" pitchFamily="34" charset="0"/>
              <a:buNone/>
            </a:pPr>
            <a:r>
              <a:rPr lang="en-US"/>
              <a:t>Click to edit </a:t>
            </a:r>
            <a:r>
              <a:rPr lang="en-US" err="1"/>
              <a:t>Mastaer</a:t>
            </a:r>
            <a:r>
              <a:rPr lang="en-US"/>
              <a:t> text styles</a:t>
            </a:r>
            <a:endParaRPr lang="en-GB"/>
          </a:p>
        </p:txBody>
      </p:sp>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lgn="r">
              <a:defRPr/>
            </a:lvl1pPr>
          </a:lstStyle>
          <a:p>
            <a:fld id="{C6A4B429-0189-47CD-9DDA-A001F58C55D3}" type="slidenum">
              <a:rPr lang="en-US" smtClean="0"/>
              <a:pPr/>
              <a:t>‹#›</a:t>
            </a:fld>
            <a:endParaRPr lang="en-US"/>
          </a:p>
        </p:txBody>
      </p:sp>
      <p:pic>
        <p:nvPicPr>
          <p:cNvPr id="9" name="Picture 8" descr="SF_PPT_SLIDE_LOGO.png"/>
          <p:cNvPicPr>
            <a:picLocks noChangeAspect="1"/>
          </p:cNvPicPr>
          <p:nvPr userDrawn="1"/>
        </p:nvPicPr>
        <p:blipFill>
          <a:blip r:embed="rId2" cstate="print"/>
          <a:stretch>
            <a:fillRect/>
          </a:stretch>
        </p:blipFill>
        <p:spPr>
          <a:xfrm>
            <a:off x="313136" y="495818"/>
            <a:ext cx="375045" cy="191569"/>
          </a:xfrm>
          <a:prstGeom prst="rect">
            <a:avLst/>
          </a:prstGeom>
        </p:spPr>
      </p:pic>
      <p:sp>
        <p:nvSpPr>
          <p:cNvPr id="7" name="Text Placeholder 18">
            <a:extLst>
              <a:ext uri="{FF2B5EF4-FFF2-40B4-BE49-F238E27FC236}">
                <a16:creationId xmlns:a16="http://schemas.microsoft.com/office/drawing/2014/main" id="{744D64A5-76EA-430F-9BF8-8834DEB50518}"/>
              </a:ext>
            </a:extLst>
          </p:cNvPr>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accent6"/>
                </a:solidFill>
                <a:effectLst/>
                <a:uLnTx/>
                <a:uFillTx/>
                <a:latin typeface="+mj-lt"/>
                <a:ea typeface="+mn-ea"/>
                <a:cs typeface="+mn-cs"/>
              </a:rPr>
              <a:t>©Social Finance 2018</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lgn="r">
              <a:defRPr/>
            </a:lvl1pPr>
          </a:lstStyle>
          <a:p>
            <a:fld id="{C6A4B429-0189-47CD-9DDA-A001F58C55D3}" type="slidenum">
              <a:rPr lang="en-US" smtClean="0"/>
              <a:pPr/>
              <a:t>‹#›</a:t>
            </a:fld>
            <a:endParaRPr lang="en-US"/>
          </a:p>
        </p:txBody>
      </p:sp>
      <p:pic>
        <p:nvPicPr>
          <p:cNvPr id="9" name="Picture 8" descr="SF_PPT_SLIDE_LOGO.png"/>
          <p:cNvPicPr>
            <a:picLocks noChangeAspect="1"/>
          </p:cNvPicPr>
          <p:nvPr userDrawn="1"/>
        </p:nvPicPr>
        <p:blipFill>
          <a:blip r:embed="rId2" cstate="print"/>
          <a:stretch>
            <a:fillRect/>
          </a:stretch>
        </p:blipFill>
        <p:spPr>
          <a:xfrm>
            <a:off x="313136" y="495818"/>
            <a:ext cx="375045" cy="191569"/>
          </a:xfrm>
          <a:prstGeom prst="rect">
            <a:avLst/>
          </a:prstGeom>
        </p:spPr>
      </p:pic>
      <p:sp>
        <p:nvSpPr>
          <p:cNvPr id="6" name="Text Placeholder 18">
            <a:extLst>
              <a:ext uri="{FF2B5EF4-FFF2-40B4-BE49-F238E27FC236}">
                <a16:creationId xmlns:a16="http://schemas.microsoft.com/office/drawing/2014/main" id="{FB908AA2-C5A3-4183-BED5-5DA5A8956128}"/>
              </a:ext>
            </a:extLst>
          </p:cNvPr>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accent6"/>
                </a:solidFill>
                <a:effectLst/>
                <a:uLnTx/>
                <a:uFillTx/>
                <a:latin typeface="+mj-lt"/>
                <a:ea typeface="+mn-ea"/>
                <a:cs typeface="+mn-cs"/>
              </a:rPr>
              <a:t>©Social Finance 2018</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lgn="r">
              <a:defRPr/>
            </a:lvl1pPr>
          </a:lstStyle>
          <a:p>
            <a:fld id="{C6A4B429-0189-47CD-9DDA-A001F58C55D3}" type="slidenum">
              <a:rPr lang="en-US" smtClean="0"/>
              <a:pPr/>
              <a:t>‹#›</a:t>
            </a:fld>
            <a:endParaRPr lang="en-US"/>
          </a:p>
        </p:txBody>
      </p:sp>
      <p:pic>
        <p:nvPicPr>
          <p:cNvPr id="7" name="Picture 6" descr="SF_PPT_SLIDE_LOGO.png"/>
          <p:cNvPicPr>
            <a:picLocks noChangeAspect="1"/>
          </p:cNvPicPr>
          <p:nvPr userDrawn="1"/>
        </p:nvPicPr>
        <p:blipFill>
          <a:blip r:embed="rId2" cstate="print"/>
          <a:stretch>
            <a:fillRect/>
          </a:stretch>
        </p:blipFill>
        <p:spPr>
          <a:xfrm>
            <a:off x="313136" y="495818"/>
            <a:ext cx="375045" cy="191569"/>
          </a:xfrm>
          <a:prstGeom prst="rect">
            <a:avLst/>
          </a:prstGeom>
        </p:spPr>
      </p:pic>
      <p:sp>
        <p:nvSpPr>
          <p:cNvPr id="5" name="Text Placeholder 18">
            <a:extLst>
              <a:ext uri="{FF2B5EF4-FFF2-40B4-BE49-F238E27FC236}">
                <a16:creationId xmlns:a16="http://schemas.microsoft.com/office/drawing/2014/main" id="{7D47001E-A519-4A46-A377-B53F932CCB1C}"/>
              </a:ext>
            </a:extLst>
          </p:cNvPr>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accent6"/>
                </a:solidFill>
                <a:effectLst/>
                <a:uLnTx/>
                <a:uFillTx/>
                <a:latin typeface="+mj-lt"/>
                <a:ea typeface="+mn-ea"/>
                <a:cs typeface="+mn-cs"/>
              </a:rPr>
              <a:t>©Social Finance 2018</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roj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969963" y="1323976"/>
            <a:ext cx="7764463" cy="4802188"/>
          </a:xfrm>
        </p:spPr>
        <p:txBody>
          <a:bodyPr>
            <a:normAutofit/>
          </a:bodyPr>
          <a:lstStyle>
            <a:lvl1pPr>
              <a:spcBef>
                <a:spcPts val="1200"/>
              </a:spcBef>
              <a:buNone/>
              <a:defRPr lang="en-US" sz="1600" b="1" kern="1200" dirty="0" smtClean="0">
                <a:solidFill>
                  <a:schemeClr val="bg2"/>
                </a:solidFill>
                <a:latin typeface="+mn-lt"/>
                <a:ea typeface="+mn-ea"/>
                <a:cs typeface="+mn-cs"/>
              </a:defRPr>
            </a:lvl1pPr>
            <a:lvl2pPr marL="228600" indent="-228600">
              <a:spcBef>
                <a:spcPts val="0"/>
              </a:spcBef>
              <a:buClr>
                <a:schemeClr val="bg2"/>
              </a:buClr>
              <a:buFont typeface="Arial" pitchFamily="34" charset="0"/>
              <a:buChar char="•"/>
              <a:defRPr sz="1600">
                <a:solidFill>
                  <a:schemeClr val="bg2"/>
                </a:solidFill>
              </a:defRPr>
            </a:lvl2pPr>
            <a:lvl3pPr marL="460800">
              <a:spcBef>
                <a:spcPts val="0"/>
              </a:spcBef>
              <a:buClr>
                <a:schemeClr val="bg1"/>
              </a:buClr>
              <a:buFont typeface="Arial" pitchFamily="34" charset="0"/>
              <a:buChar char="–"/>
              <a:defRPr sz="1600" b="0">
                <a:solidFill>
                  <a:schemeClr val="bg2"/>
                </a:solidFill>
              </a:defRPr>
            </a:lvl3pPr>
          </a:lstStyle>
          <a:p>
            <a:pPr lvl="0"/>
            <a:r>
              <a:rPr lang="en-US"/>
              <a:t>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lvl1pPr algn="r">
              <a:defRPr>
                <a:solidFill>
                  <a:schemeClr val="bg2"/>
                </a:solidFill>
              </a:defRPr>
            </a:lvl1pPr>
          </a:lstStyle>
          <a:p>
            <a:fld id="{C6A4B429-0189-47CD-9DDA-A001F58C55D3}" type="slidenum">
              <a:rPr lang="en-US" smtClean="0"/>
              <a:pPr/>
              <a:t>‹#›</a:t>
            </a:fld>
            <a:endParaRPr lang="en-US"/>
          </a:p>
        </p:txBody>
      </p:sp>
      <p:sp>
        <p:nvSpPr>
          <p:cNvPr id="9" name="Text Placeholder 18"/>
          <p:cNvSpPr txBox="1">
            <a:spLocks/>
          </p:cNvSpPr>
          <p:nvPr userDrawn="1"/>
        </p:nvSpPr>
        <p:spPr>
          <a:xfrm>
            <a:off x="969963" y="6573394"/>
            <a:ext cx="7716837" cy="135285"/>
          </a:xfrm>
          <a:prstGeom prst="rect">
            <a:avLst/>
          </a:prstGeom>
        </p:spPr>
        <p:txBody>
          <a:bodyPr lIns="0" tIns="0" rIns="0" bIns="0">
            <a:noAutofit/>
          </a:bodyPr>
          <a:lstStyle>
            <a:lvl1pPr>
              <a:buNone/>
              <a:defRPr sz="1100">
                <a:latin typeface="+mj-lt"/>
              </a:defRPr>
            </a:lvl1pPr>
            <a:lvl2pPr>
              <a:buNone/>
              <a:defRPr>
                <a:latin typeface="+mj-lt"/>
              </a:defRPr>
            </a:lvl2pPr>
            <a:lvl3pPr>
              <a:buNone/>
              <a:defRPr>
                <a:latin typeface="+mj-lt"/>
              </a:defRPr>
            </a:lvl3pPr>
            <a:lvl4pPr>
              <a:buNone/>
              <a:defRPr>
                <a:latin typeface="+mj-lt"/>
              </a:defRPr>
            </a:lvl4pPr>
            <a:lvl5pPr>
              <a:buNone/>
              <a:defRPr>
                <a:latin typeface="+mj-lt"/>
              </a:defRPr>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chemeClr val="bg2"/>
                </a:solidFill>
                <a:effectLst/>
                <a:uLnTx/>
                <a:uFillTx/>
                <a:latin typeface="+mj-lt"/>
                <a:ea typeface="+mn-ea"/>
                <a:cs typeface="+mn-cs"/>
              </a:rPr>
              <a:t>©Social Finance 2018</a:t>
            </a:r>
          </a:p>
        </p:txBody>
      </p:sp>
      <p:pic>
        <p:nvPicPr>
          <p:cNvPr id="7" name="Picture 6" descr="SF_PPT_SLIDE_LOGO_WHT.png"/>
          <p:cNvPicPr>
            <a:picLocks noChangeAspect="1"/>
          </p:cNvPicPr>
          <p:nvPr userDrawn="1"/>
        </p:nvPicPr>
        <p:blipFill>
          <a:blip r:embed="rId2" cstate="print"/>
          <a:stretch>
            <a:fillRect/>
          </a:stretch>
        </p:blipFill>
        <p:spPr>
          <a:xfrm>
            <a:off x="313136" y="495355"/>
            <a:ext cx="374400" cy="19124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9965" y="431285"/>
            <a:ext cx="7297737" cy="679668"/>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969963" y="1323976"/>
            <a:ext cx="7764463" cy="4802188"/>
          </a:xfrm>
          <a:prstGeom prst="rect">
            <a:avLst/>
          </a:prstGeom>
        </p:spPr>
        <p:txBody>
          <a:bodyPr vert="horz" lIns="0" tIns="0" rIns="0" bIns="0" rtlCol="0"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61377" y="531919"/>
            <a:ext cx="257175" cy="365125"/>
          </a:xfrm>
          <a:prstGeom prst="rect">
            <a:avLst/>
          </a:prstGeom>
        </p:spPr>
        <p:txBody>
          <a:bodyPr vert="horz" lIns="0" tIns="0" rIns="0" bIns="0" rtlCol="0" anchor="t" anchorCtr="0"/>
          <a:lstStyle>
            <a:lvl1pPr algn="l">
              <a:defRPr sz="1200">
                <a:solidFill>
                  <a:schemeClr val="tx1"/>
                </a:solidFill>
                <a:latin typeface="+mj-lt"/>
              </a:defRPr>
            </a:lvl1pPr>
          </a:lstStyle>
          <a:p>
            <a:pPr algn="r"/>
            <a:fld id="{C6A4B429-0189-47CD-9DDA-A001F58C55D3}" type="slidenum">
              <a:rPr lang="en-US" smtClean="0"/>
              <a:pPr algn="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50" r:id="rId4"/>
    <p:sldLayoutId id="2147483652" r:id="rId5"/>
    <p:sldLayoutId id="2147483689" r:id="rId6"/>
    <p:sldLayoutId id="2147483654" r:id="rId7"/>
    <p:sldLayoutId id="2147483655" r:id="rId8"/>
    <p:sldLayoutId id="2147483685" r:id="rId9"/>
    <p:sldLayoutId id="2147483691" r:id="rId10"/>
    <p:sldLayoutId id="2147483661" r:id="rId11"/>
    <p:sldLayoutId id="2147483684" r:id="rId12"/>
    <p:sldLayoutId id="2147483686" r:id="rId13"/>
  </p:sldLayoutIdLst>
  <p:hf hdr="0" ftr="0" dt="0"/>
  <p:txStyles>
    <p:titleStyle>
      <a:lvl1pPr algn="l" defTabSz="914400" rtl="0" eaLnBrk="1" latinLnBrk="0" hangingPunct="1">
        <a:spcBef>
          <a:spcPct val="0"/>
        </a:spcBef>
        <a:buNone/>
        <a:defRPr sz="2000" kern="1200" cap="all" baseline="0">
          <a:solidFill>
            <a:schemeClr val="tx2"/>
          </a:solidFill>
          <a:latin typeface="+mj-lt"/>
          <a:ea typeface="+mj-ea"/>
          <a:cs typeface="+mj-cs"/>
        </a:defRPr>
      </a:lvl1pPr>
    </p:titleStyle>
    <p:bodyStyle>
      <a:lvl1pPr marL="0" indent="0" algn="l" defTabSz="914400" rtl="0" eaLnBrk="1" latinLnBrk="0" hangingPunct="1">
        <a:spcBef>
          <a:spcPts val="600"/>
        </a:spcBef>
        <a:spcAft>
          <a:spcPts val="0"/>
        </a:spcAft>
        <a:buClr>
          <a:schemeClr val="tx2"/>
        </a:buClr>
        <a:buSzPct val="120000"/>
        <a:buFont typeface="Arial" pitchFamily="34" charset="0"/>
        <a:buNone/>
        <a:defRPr lang="en-US" sz="1400" b="1" kern="1200" dirty="0" smtClean="0">
          <a:solidFill>
            <a:schemeClr val="tx1"/>
          </a:solidFill>
          <a:latin typeface="+mn-lt"/>
          <a:ea typeface="+mn-ea"/>
          <a:cs typeface="+mn-cs"/>
        </a:defRPr>
      </a:lvl1pPr>
      <a:lvl2pPr marL="0" indent="0" algn="l" defTabSz="914400" rtl="0" eaLnBrk="1" latinLnBrk="0" hangingPunct="1">
        <a:spcBef>
          <a:spcPts val="600"/>
        </a:spcBef>
        <a:buClr>
          <a:schemeClr val="tx2"/>
        </a:buClr>
        <a:buFont typeface="Cambria" pitchFamily="18" charset="0"/>
        <a:buNone/>
        <a:defRPr sz="1200" kern="1200">
          <a:solidFill>
            <a:schemeClr val="tx1"/>
          </a:solidFill>
          <a:latin typeface="+mn-lt"/>
          <a:ea typeface="+mn-ea"/>
          <a:cs typeface="+mn-cs"/>
        </a:defRPr>
      </a:lvl2pPr>
      <a:lvl3pPr marL="230400" indent="-230400" algn="l" defTabSz="914400" rtl="0" eaLnBrk="1" latinLnBrk="0" hangingPunct="1">
        <a:spcBef>
          <a:spcPts val="600"/>
        </a:spcBef>
        <a:buClr>
          <a:schemeClr val="tx2"/>
        </a:buClr>
        <a:buSzPct val="100000"/>
        <a:buFont typeface="Arial" pitchFamily="34" charset="0"/>
        <a:buChar char="•"/>
        <a:defRPr sz="1200" kern="1200">
          <a:solidFill>
            <a:schemeClr val="tx1"/>
          </a:solidFill>
          <a:latin typeface="+mn-lt"/>
          <a:ea typeface="+mn-ea"/>
          <a:cs typeface="+mn-cs"/>
        </a:defRPr>
      </a:lvl3pPr>
      <a:lvl4pPr marL="460800" indent="-2286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691200" indent="-2286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image" Target="../media/image53.jpeg"/><Relationship Id="rId1" Type="http://schemas.openxmlformats.org/officeDocument/2006/relationships/slideLayout" Target="../slideLayouts/slideLayout4.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image" Target="../media/image53.jpeg"/><Relationship Id="rId1" Type="http://schemas.openxmlformats.org/officeDocument/2006/relationships/slideLayout" Target="../slideLayouts/slideLayout4.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28.jpeg"/><Relationship Id="rId12"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11" Type="http://schemas.openxmlformats.org/officeDocument/2006/relationships/image" Target="../media/image31.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30.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5D32B-D2C9-4809-AA78-2D4897734B2D}"/>
              </a:ext>
            </a:extLst>
          </p:cNvPr>
          <p:cNvSpPr>
            <a:spLocks noGrp="1"/>
          </p:cNvSpPr>
          <p:nvPr>
            <p:ph type="ctrTitle"/>
          </p:nvPr>
        </p:nvSpPr>
        <p:spPr>
          <a:xfrm>
            <a:off x="1191135" y="2157416"/>
            <a:ext cx="7273857" cy="808005"/>
          </a:xfrm>
        </p:spPr>
        <p:txBody>
          <a:bodyPr>
            <a:noAutofit/>
          </a:bodyPr>
          <a:lstStyle/>
          <a:p>
            <a:r>
              <a:rPr lang="en-GB" sz="2600"/>
              <a:t>Improving children's services decision making with family context</a:t>
            </a:r>
            <a:br>
              <a:rPr lang="en-GB" sz="2600"/>
            </a:br>
            <a:br>
              <a:rPr lang="en-GB" sz="2600"/>
            </a:br>
            <a:r>
              <a:rPr lang="en-GB" sz="2600"/>
              <a:t>Discovery project – final report</a:t>
            </a:r>
          </a:p>
        </p:txBody>
      </p:sp>
      <p:sp>
        <p:nvSpPr>
          <p:cNvPr id="5" name="Text Placeholder 4">
            <a:extLst>
              <a:ext uri="{FF2B5EF4-FFF2-40B4-BE49-F238E27FC236}">
                <a16:creationId xmlns:a16="http://schemas.microsoft.com/office/drawing/2014/main" id="{E67A3063-3071-4ADC-8DF2-C2E437244025}"/>
              </a:ext>
            </a:extLst>
          </p:cNvPr>
          <p:cNvSpPr>
            <a:spLocks noGrp="1"/>
          </p:cNvSpPr>
          <p:nvPr>
            <p:ph type="body" sz="quarter" idx="14"/>
          </p:nvPr>
        </p:nvSpPr>
        <p:spPr/>
        <p:txBody>
          <a:bodyPr/>
          <a:lstStyle/>
          <a:p>
            <a:endParaRPr lang="en-GB"/>
          </a:p>
        </p:txBody>
      </p:sp>
      <p:sp>
        <p:nvSpPr>
          <p:cNvPr id="6" name="Text Placeholder 5">
            <a:extLst>
              <a:ext uri="{FF2B5EF4-FFF2-40B4-BE49-F238E27FC236}">
                <a16:creationId xmlns:a16="http://schemas.microsoft.com/office/drawing/2014/main" id="{EBB5E008-F133-46EF-8B91-117F5FBFF8D0}"/>
              </a:ext>
            </a:extLst>
          </p:cNvPr>
          <p:cNvSpPr>
            <a:spLocks noGrp="1"/>
          </p:cNvSpPr>
          <p:nvPr>
            <p:ph type="body" sz="quarter" idx="15"/>
          </p:nvPr>
        </p:nvSpPr>
        <p:spPr>
          <a:xfrm>
            <a:off x="1191137" y="4293085"/>
            <a:ext cx="6418260" cy="318165"/>
          </a:xfrm>
        </p:spPr>
        <p:txBody>
          <a:bodyPr/>
          <a:lstStyle/>
          <a:p>
            <a:r>
              <a:rPr lang="en-GB"/>
              <a:t>12 January 2019</a:t>
            </a:r>
          </a:p>
        </p:txBody>
      </p:sp>
      <p:pic>
        <p:nvPicPr>
          <p:cNvPr id="3" name="Picture 2">
            <a:extLst>
              <a:ext uri="{FF2B5EF4-FFF2-40B4-BE49-F238E27FC236}">
                <a16:creationId xmlns:a16="http://schemas.microsoft.com/office/drawing/2014/main" id="{3A1C6B4F-EC82-4415-A265-4CA2A4CD3B17}"/>
              </a:ext>
            </a:extLst>
          </p:cNvPr>
          <p:cNvPicPr>
            <a:picLocks noChangeAspect="1"/>
          </p:cNvPicPr>
          <p:nvPr/>
        </p:nvPicPr>
        <p:blipFill>
          <a:blip r:embed="rId2"/>
          <a:stretch>
            <a:fillRect/>
          </a:stretch>
        </p:blipFill>
        <p:spPr>
          <a:xfrm>
            <a:off x="5473274" y="455350"/>
            <a:ext cx="1287752" cy="451902"/>
          </a:xfrm>
          <a:prstGeom prst="rect">
            <a:avLst/>
          </a:prstGeom>
        </p:spPr>
      </p:pic>
      <p:pic>
        <p:nvPicPr>
          <p:cNvPr id="7" name="Picture 6">
            <a:extLst>
              <a:ext uri="{FF2B5EF4-FFF2-40B4-BE49-F238E27FC236}">
                <a16:creationId xmlns:a16="http://schemas.microsoft.com/office/drawing/2014/main" id="{A1A72DF0-7BB9-4049-B720-231E1198DC34}"/>
              </a:ext>
            </a:extLst>
          </p:cNvPr>
          <p:cNvPicPr>
            <a:picLocks noChangeAspect="1"/>
          </p:cNvPicPr>
          <p:nvPr/>
        </p:nvPicPr>
        <p:blipFill>
          <a:blip r:embed="rId3"/>
          <a:stretch>
            <a:fillRect/>
          </a:stretch>
        </p:blipFill>
        <p:spPr>
          <a:xfrm>
            <a:off x="6852020" y="452280"/>
            <a:ext cx="1898474" cy="454972"/>
          </a:xfrm>
          <a:prstGeom prst="rect">
            <a:avLst/>
          </a:prstGeom>
        </p:spPr>
      </p:pic>
    </p:spTree>
    <p:extLst>
      <p:ext uri="{BB962C8B-B14F-4D97-AF65-F5344CB8AC3E}">
        <p14:creationId xmlns:p14="http://schemas.microsoft.com/office/powerpoint/2010/main" val="1899155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lstStyle/>
          <a:p>
            <a:r>
              <a:rPr lang="en-GB"/>
              <a:t>We identified two systemic problems that most local authorities face</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10</a:t>
            </a:fld>
            <a:endParaRPr lang="en-US"/>
          </a:p>
        </p:txBody>
      </p:sp>
      <p:graphicFrame>
        <p:nvGraphicFramePr>
          <p:cNvPr id="4" name="Table 3">
            <a:extLst>
              <a:ext uri="{FF2B5EF4-FFF2-40B4-BE49-F238E27FC236}">
                <a16:creationId xmlns:a16="http://schemas.microsoft.com/office/drawing/2014/main" id="{669EBBAF-BA0B-40A1-A656-DB6B8C1D558D}"/>
              </a:ext>
            </a:extLst>
          </p:cNvPr>
          <p:cNvGraphicFramePr>
            <a:graphicFrameLocks noGrp="1"/>
          </p:cNvGraphicFramePr>
          <p:nvPr>
            <p:extLst>
              <p:ext uri="{D42A27DB-BD31-4B8C-83A1-F6EECF244321}">
                <p14:modId xmlns:p14="http://schemas.microsoft.com/office/powerpoint/2010/main" val="3437298482"/>
              </p:ext>
            </p:extLst>
          </p:nvPr>
        </p:nvGraphicFramePr>
        <p:xfrm>
          <a:off x="952503" y="1828960"/>
          <a:ext cx="6887700" cy="3954166"/>
        </p:xfrm>
        <a:graphic>
          <a:graphicData uri="http://schemas.openxmlformats.org/drawingml/2006/table">
            <a:tbl>
              <a:tblPr firstRow="1" bandRow="1">
                <a:tableStyleId>{7E9639D4-E3E2-4D34-9284-5A2195B3D0D7}</a:tableStyleId>
              </a:tblPr>
              <a:tblGrid>
                <a:gridCol w="1880120">
                  <a:extLst>
                    <a:ext uri="{9D8B030D-6E8A-4147-A177-3AD203B41FA5}">
                      <a16:colId xmlns:a16="http://schemas.microsoft.com/office/drawing/2014/main" val="2846610806"/>
                    </a:ext>
                  </a:extLst>
                </a:gridCol>
                <a:gridCol w="2822211">
                  <a:extLst>
                    <a:ext uri="{9D8B030D-6E8A-4147-A177-3AD203B41FA5}">
                      <a16:colId xmlns:a16="http://schemas.microsoft.com/office/drawing/2014/main" val="196687880"/>
                    </a:ext>
                  </a:extLst>
                </a:gridCol>
                <a:gridCol w="2185369">
                  <a:extLst>
                    <a:ext uri="{9D8B030D-6E8A-4147-A177-3AD203B41FA5}">
                      <a16:colId xmlns:a16="http://schemas.microsoft.com/office/drawing/2014/main" val="3621966032"/>
                    </a:ext>
                  </a:extLst>
                </a:gridCol>
              </a:tblGrid>
              <a:tr h="292072">
                <a:tc>
                  <a:txBody>
                    <a:bodyPr/>
                    <a:lstStyle/>
                    <a:p>
                      <a:pPr algn="ctr"/>
                      <a:r>
                        <a:rPr lang="en-GB" sz="1600">
                          <a:latin typeface="+mj-lt"/>
                        </a:rPr>
                        <a:t>Use case</a:t>
                      </a:r>
                    </a:p>
                  </a:txBody>
                  <a:tcPr marT="37785" marB="37785"/>
                </a:tc>
                <a:tc>
                  <a:txBody>
                    <a:bodyPr/>
                    <a:lstStyle/>
                    <a:p>
                      <a:pPr algn="ctr"/>
                      <a:r>
                        <a:rPr lang="en-GB" sz="1600">
                          <a:latin typeface="+mj-lt"/>
                        </a:rPr>
                        <a:t>Description</a:t>
                      </a:r>
                    </a:p>
                  </a:txBody>
                  <a:tcPr marT="37785" marB="37785"/>
                </a:tc>
                <a:tc>
                  <a:txBody>
                    <a:bodyPr/>
                    <a:lstStyle/>
                    <a:p>
                      <a:pPr algn="ctr"/>
                      <a:r>
                        <a:rPr lang="en-GB" sz="1600">
                          <a:latin typeface="+mj-lt"/>
                        </a:rPr>
                        <a:t>Partner Authorities</a:t>
                      </a:r>
                    </a:p>
                  </a:txBody>
                  <a:tcPr marT="37785" marB="37785"/>
                </a:tc>
                <a:extLst>
                  <a:ext uri="{0D108BD9-81ED-4DB2-BD59-A6C34878D82A}">
                    <a16:rowId xmlns:a16="http://schemas.microsoft.com/office/drawing/2014/main" val="1116262064"/>
                  </a:ext>
                </a:extLst>
              </a:tr>
              <a:tr h="1817378">
                <a:tc>
                  <a:txBody>
                    <a:bodyPr/>
                    <a:lstStyle/>
                    <a:p>
                      <a:pPr algn="ctr"/>
                      <a:r>
                        <a:rPr lang="en-GB" sz="1600" b="1">
                          <a:latin typeface="+mj-lt"/>
                        </a:rPr>
                        <a:t>Journey mapping between services</a:t>
                      </a:r>
                    </a:p>
                  </a:txBody>
                  <a:tcPr marT="37785" marB="37785" anchor="ctr"/>
                </a:tc>
                <a:tc>
                  <a:txBody>
                    <a:bodyPr/>
                    <a:lstStyle/>
                    <a:p>
                      <a:r>
                        <a:rPr lang="en-GB" sz="1600">
                          <a:latin typeface="+mj-lt"/>
                        </a:rPr>
                        <a:t>Understand the journeys children take between services so we can understand their needs and better target the right level of service</a:t>
                      </a:r>
                    </a:p>
                  </a:txBody>
                  <a:tcPr marT="37785" marB="37785" anchor="ctr"/>
                </a:tc>
                <a:tc>
                  <a:txBody>
                    <a:bodyPr/>
                    <a:lstStyle/>
                    <a:p>
                      <a:endParaRPr lang="en-GB" sz="1600">
                        <a:latin typeface="+mj-lt"/>
                      </a:endParaRPr>
                    </a:p>
                  </a:txBody>
                  <a:tcPr marT="37785" marB="37785" anchor="ctr"/>
                </a:tc>
                <a:extLst>
                  <a:ext uri="{0D108BD9-81ED-4DB2-BD59-A6C34878D82A}">
                    <a16:rowId xmlns:a16="http://schemas.microsoft.com/office/drawing/2014/main" val="1019408098"/>
                  </a:ext>
                </a:extLst>
              </a:tr>
              <a:tr h="1817378">
                <a:tc>
                  <a:txBody>
                    <a:bodyPr/>
                    <a:lstStyle/>
                    <a:p>
                      <a:pPr algn="ctr"/>
                      <a:r>
                        <a:rPr lang="en-GB" sz="1600" b="1">
                          <a:latin typeface="+mj-lt"/>
                        </a:rPr>
                        <a:t>Understanding family context</a:t>
                      </a:r>
                    </a:p>
                  </a:txBody>
                  <a:tcPr marT="37785" marB="37785" anchor="ctr">
                    <a:solidFill>
                      <a:schemeClr val="accent3"/>
                    </a:solidFill>
                  </a:tcPr>
                </a:tc>
                <a:tc>
                  <a:txBody>
                    <a:bodyPr/>
                    <a:lstStyle/>
                    <a:p>
                      <a:r>
                        <a:rPr lang="en-GB" sz="1600">
                          <a:latin typeface="+mj-lt"/>
                        </a:rPr>
                        <a:t>Understand the needs, assets and risks inherent in a family so we can better support children, for example avoiding unnecessary escalation into care</a:t>
                      </a:r>
                    </a:p>
                  </a:txBody>
                  <a:tcPr marT="37785" marB="37785" anchor="ctr">
                    <a:solidFill>
                      <a:schemeClr val="accent3"/>
                    </a:solidFill>
                  </a:tcPr>
                </a:tc>
                <a:tc>
                  <a:txBody>
                    <a:bodyPr/>
                    <a:lstStyle/>
                    <a:p>
                      <a:endParaRPr lang="en-GB" sz="1600">
                        <a:latin typeface="+mj-lt"/>
                      </a:endParaRPr>
                    </a:p>
                  </a:txBody>
                  <a:tcPr marT="37785" marB="37785" anchor="ctr">
                    <a:solidFill>
                      <a:schemeClr val="accent3"/>
                    </a:solidFill>
                  </a:tcPr>
                </a:tc>
                <a:extLst>
                  <a:ext uri="{0D108BD9-81ED-4DB2-BD59-A6C34878D82A}">
                    <a16:rowId xmlns:a16="http://schemas.microsoft.com/office/drawing/2014/main" val="2911403945"/>
                  </a:ext>
                </a:extLst>
              </a:tr>
            </a:tbl>
          </a:graphicData>
        </a:graphic>
      </p:graphicFrame>
      <p:pic>
        <p:nvPicPr>
          <p:cNvPr id="6" name="Picture 2" descr="Image result for stockport city council">
            <a:extLst>
              <a:ext uri="{FF2B5EF4-FFF2-40B4-BE49-F238E27FC236}">
                <a16:creationId xmlns:a16="http://schemas.microsoft.com/office/drawing/2014/main" id="{004DBA63-0390-4751-82C5-69C0D0016F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5529" y="4429462"/>
            <a:ext cx="1900665" cy="4556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eeds city council">
            <a:extLst>
              <a:ext uri="{FF2B5EF4-FFF2-40B4-BE49-F238E27FC236}">
                <a16:creationId xmlns:a16="http://schemas.microsoft.com/office/drawing/2014/main" id="{FAD23CEE-E584-4531-9BD9-6DFC5AE3E0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858" y="4976919"/>
            <a:ext cx="1299704" cy="455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wigan council">
            <a:extLst>
              <a:ext uri="{FF2B5EF4-FFF2-40B4-BE49-F238E27FC236}">
                <a16:creationId xmlns:a16="http://schemas.microsoft.com/office/drawing/2014/main" id="{FC84ADAF-329E-46FA-B74C-46AC18CAE8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589" y="2424771"/>
            <a:ext cx="1222433" cy="5533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cheshire west and chester council">
            <a:extLst>
              <a:ext uri="{FF2B5EF4-FFF2-40B4-BE49-F238E27FC236}">
                <a16:creationId xmlns:a16="http://schemas.microsoft.com/office/drawing/2014/main" id="{B52FFB4D-64F7-4D6B-BF50-65A1AAB5F6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8892" y="3207588"/>
            <a:ext cx="1532917" cy="4231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EA3623-AD4F-43C1-AA29-58AD1D414A29}"/>
              </a:ext>
            </a:extLst>
          </p:cNvPr>
          <p:cNvSpPr txBox="1"/>
          <p:nvPr/>
        </p:nvSpPr>
        <p:spPr>
          <a:xfrm>
            <a:off x="952503" y="1376363"/>
            <a:ext cx="8624634" cy="246221"/>
          </a:xfrm>
          <a:prstGeom prst="rect">
            <a:avLst/>
          </a:prstGeom>
          <a:noFill/>
        </p:spPr>
        <p:txBody>
          <a:bodyPr wrap="square" lIns="0" tIns="0" rIns="0" bIns="0" rtlCol="0">
            <a:spAutoFit/>
          </a:bodyPr>
          <a:lstStyle/>
          <a:p>
            <a:r>
              <a:rPr lang="en-GB" sz="1600"/>
              <a:t>Four Local Authorities wanted to lead on collaboratively solving these problems</a:t>
            </a:r>
          </a:p>
        </p:txBody>
      </p:sp>
      <p:sp>
        <p:nvSpPr>
          <p:cNvPr id="11" name="TextBox 10">
            <a:extLst>
              <a:ext uri="{FF2B5EF4-FFF2-40B4-BE49-F238E27FC236}">
                <a16:creationId xmlns:a16="http://schemas.microsoft.com/office/drawing/2014/main" id="{B872A7E3-9993-4906-938E-CF858C9A0DF0}"/>
              </a:ext>
            </a:extLst>
          </p:cNvPr>
          <p:cNvSpPr txBox="1"/>
          <p:nvPr/>
        </p:nvSpPr>
        <p:spPr>
          <a:xfrm>
            <a:off x="8044772" y="4511537"/>
            <a:ext cx="924128" cy="738664"/>
          </a:xfrm>
          <a:prstGeom prst="rect">
            <a:avLst/>
          </a:prstGeom>
          <a:noFill/>
        </p:spPr>
        <p:txBody>
          <a:bodyPr wrap="square" lIns="0" tIns="0" rIns="0" bIns="0" rtlCol="0">
            <a:spAutoFit/>
          </a:bodyPr>
          <a:lstStyle/>
          <a:p>
            <a:pPr algn="ctr"/>
            <a:r>
              <a:rPr lang="en-GB" sz="1600" b="1"/>
              <a:t>Focus </a:t>
            </a:r>
          </a:p>
          <a:p>
            <a:pPr algn="ctr"/>
            <a:r>
              <a:rPr lang="en-GB" sz="1600" b="1"/>
              <a:t>of this deck</a:t>
            </a:r>
          </a:p>
        </p:txBody>
      </p:sp>
      <p:sp>
        <p:nvSpPr>
          <p:cNvPr id="12" name="Right Brace 11">
            <a:extLst>
              <a:ext uri="{FF2B5EF4-FFF2-40B4-BE49-F238E27FC236}">
                <a16:creationId xmlns:a16="http://schemas.microsoft.com/office/drawing/2014/main" id="{BE6DF3A6-6A60-4434-AA0E-B692DFA383C7}"/>
              </a:ext>
            </a:extLst>
          </p:cNvPr>
          <p:cNvSpPr/>
          <p:nvPr/>
        </p:nvSpPr>
        <p:spPr>
          <a:xfrm>
            <a:off x="7931217" y="3978613"/>
            <a:ext cx="113555" cy="1804513"/>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3661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7F9C-31AF-4DF4-92E1-078D8BF57830}"/>
              </a:ext>
            </a:extLst>
          </p:cNvPr>
          <p:cNvSpPr>
            <a:spLocks noGrp="1"/>
          </p:cNvSpPr>
          <p:nvPr>
            <p:ph type="title"/>
          </p:nvPr>
        </p:nvSpPr>
        <p:spPr/>
        <p:txBody>
          <a:bodyPr>
            <a:normAutofit fontScale="90000"/>
          </a:bodyPr>
          <a:lstStyle/>
          <a:p>
            <a:r>
              <a:rPr lang="en-GB"/>
              <a:t>for this project we focused on IMPROVING decisions on children through better views OF THE FAMILY CONTEXT</a:t>
            </a:r>
          </a:p>
        </p:txBody>
      </p:sp>
      <p:sp>
        <p:nvSpPr>
          <p:cNvPr id="3" name="Slide Number Placeholder 2">
            <a:extLst>
              <a:ext uri="{FF2B5EF4-FFF2-40B4-BE49-F238E27FC236}">
                <a16:creationId xmlns:a16="http://schemas.microsoft.com/office/drawing/2014/main" id="{36386EDA-378B-4A98-A7A0-CD347271BB9C}"/>
              </a:ext>
            </a:extLst>
          </p:cNvPr>
          <p:cNvSpPr>
            <a:spLocks noGrp="1"/>
          </p:cNvSpPr>
          <p:nvPr>
            <p:ph type="sldNum" sz="quarter" idx="12"/>
          </p:nvPr>
        </p:nvSpPr>
        <p:spPr/>
        <p:txBody>
          <a:bodyPr/>
          <a:lstStyle/>
          <a:p>
            <a:fld id="{C6A4B429-0189-47CD-9DDA-A001F58C55D3}" type="slidenum">
              <a:rPr lang="en-US" smtClean="0"/>
              <a:pPr/>
              <a:t>11</a:t>
            </a:fld>
            <a:endParaRPr lang="en-US"/>
          </a:p>
        </p:txBody>
      </p:sp>
      <p:sp>
        <p:nvSpPr>
          <p:cNvPr id="15" name="Rectangle 14">
            <a:extLst>
              <a:ext uri="{FF2B5EF4-FFF2-40B4-BE49-F238E27FC236}">
                <a16:creationId xmlns:a16="http://schemas.microsoft.com/office/drawing/2014/main" id="{EA2738A4-BB5B-4D9A-AFB1-5FEFBCE0D084}"/>
              </a:ext>
            </a:extLst>
          </p:cNvPr>
          <p:cNvSpPr/>
          <p:nvPr/>
        </p:nvSpPr>
        <p:spPr>
          <a:xfrm>
            <a:off x="1000038" y="1413332"/>
            <a:ext cx="7720407" cy="830997"/>
          </a:xfrm>
          <a:prstGeom prst="rect">
            <a:avLst/>
          </a:prstGeom>
        </p:spPr>
        <p:txBody>
          <a:bodyPr wrap="square" lIns="0" tIns="0" rIns="0" bIns="0">
            <a:spAutoFit/>
          </a:bodyPr>
          <a:lstStyle/>
          <a:p>
            <a:r>
              <a:rPr lang="en-GB" b="1"/>
              <a:t>Problem:</a:t>
            </a:r>
            <a:r>
              <a:rPr lang="en-GB"/>
              <a:t> Authorities have limited systematic insight into the needs and risks present in families, for example at the point of referral into statutory services, resulting in unnecessary escalations into social care</a:t>
            </a:r>
            <a:endParaRPr lang="en-GB" sz="2000"/>
          </a:p>
        </p:txBody>
      </p:sp>
      <p:sp>
        <p:nvSpPr>
          <p:cNvPr id="16" name="Rectangle 15">
            <a:extLst>
              <a:ext uri="{FF2B5EF4-FFF2-40B4-BE49-F238E27FC236}">
                <a16:creationId xmlns:a16="http://schemas.microsoft.com/office/drawing/2014/main" id="{2B419199-37D4-43F3-B4C7-AF78C426C0E3}"/>
              </a:ext>
            </a:extLst>
          </p:cNvPr>
          <p:cNvSpPr/>
          <p:nvPr/>
        </p:nvSpPr>
        <p:spPr>
          <a:xfrm>
            <a:off x="1000038" y="3258259"/>
            <a:ext cx="7720407" cy="553998"/>
          </a:xfrm>
          <a:prstGeom prst="rect">
            <a:avLst/>
          </a:prstGeom>
        </p:spPr>
        <p:txBody>
          <a:bodyPr wrap="square" lIns="0" tIns="0" rIns="0" bIns="0" anchor="t">
            <a:spAutoFit/>
          </a:bodyPr>
          <a:lstStyle/>
          <a:p>
            <a:pPr>
              <a:spcAft>
                <a:spcPts val="2400"/>
              </a:spcAft>
            </a:pPr>
            <a:r>
              <a:rPr lang="en-GB" b="1">
                <a:ea typeface="Calibri" panose="020F0502020204030204" pitchFamily="34" charset="0"/>
                <a:cs typeface="Times New Roman" panose="02020603050405020304" pitchFamily="18" charset="0"/>
              </a:rPr>
              <a:t>Project description</a:t>
            </a:r>
            <a:r>
              <a:rPr lang="en-GB">
                <a:ea typeface="Calibri" panose="020F0502020204030204" pitchFamily="34" charset="0"/>
                <a:cs typeface="Times New Roman" panose="02020603050405020304" pitchFamily="18" charset="0"/>
              </a:rPr>
              <a:t>: Identify the biggest impact use cases for bringing information on a family together to better inform decisions on the child</a:t>
            </a:r>
          </a:p>
        </p:txBody>
      </p:sp>
      <p:sp>
        <p:nvSpPr>
          <p:cNvPr id="17" name="Rectangle 16">
            <a:extLst>
              <a:ext uri="{FF2B5EF4-FFF2-40B4-BE49-F238E27FC236}">
                <a16:creationId xmlns:a16="http://schemas.microsoft.com/office/drawing/2014/main" id="{D657D797-F075-4D59-B5D4-447B81BA27C8}"/>
              </a:ext>
            </a:extLst>
          </p:cNvPr>
          <p:cNvSpPr/>
          <p:nvPr/>
        </p:nvSpPr>
        <p:spPr>
          <a:xfrm>
            <a:off x="1000038" y="4826188"/>
            <a:ext cx="7720407" cy="1185453"/>
          </a:xfrm>
          <a:prstGeom prst="rect">
            <a:avLst/>
          </a:prstGeom>
        </p:spPr>
        <p:txBody>
          <a:bodyPr wrap="square" lIns="0" tIns="0" rIns="0" bIns="0" anchor="t">
            <a:spAutoFit/>
          </a:bodyPr>
          <a:lstStyle/>
          <a:p>
            <a:pPr>
              <a:lnSpc>
                <a:spcPct val="107000"/>
              </a:lnSpc>
              <a:spcAft>
                <a:spcPts val="600"/>
              </a:spcAft>
            </a:pPr>
            <a:r>
              <a:rPr lang="en-GB" b="1">
                <a:ea typeface="Calibri" panose="020F0502020204030204" pitchFamily="34" charset="0"/>
                <a:cs typeface="Times New Roman" panose="02020603050405020304" pitchFamily="18" charset="0"/>
              </a:rPr>
              <a:t>Impact:</a:t>
            </a:r>
            <a:r>
              <a:rPr lang="en-GB">
                <a:ea typeface="Calibri" panose="020F0502020204030204" pitchFamily="34" charset="0"/>
                <a:cs typeface="Times New Roman" panose="02020603050405020304" pitchFamily="18" charset="0"/>
              </a:rPr>
              <a:t> Improve the quality of decision making. For example through unlocking the ability to conduct risk stratification, enhancing family needs assessment and improving commissioning decisions, and aligning need and risk to services available</a:t>
            </a:r>
            <a:endParaRPr lang="en-GB" sz="1600">
              <a:ea typeface="Calibri" panose="020F0502020204030204" pitchFamily="34" charset="0"/>
              <a:cs typeface="Times New Roman" panose="02020603050405020304" pitchFamily="18" charset="0"/>
            </a:endParaRPr>
          </a:p>
        </p:txBody>
      </p:sp>
      <p:sp>
        <p:nvSpPr>
          <p:cNvPr id="18" name="Arrow: Down 17">
            <a:extLst>
              <a:ext uri="{FF2B5EF4-FFF2-40B4-BE49-F238E27FC236}">
                <a16:creationId xmlns:a16="http://schemas.microsoft.com/office/drawing/2014/main" id="{3A5987D9-3015-49B1-80F1-B2DC9223280A}"/>
              </a:ext>
            </a:extLst>
          </p:cNvPr>
          <p:cNvSpPr/>
          <p:nvPr/>
        </p:nvSpPr>
        <p:spPr>
          <a:xfrm>
            <a:off x="4567326" y="2531478"/>
            <a:ext cx="585830" cy="439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Down 18">
            <a:extLst>
              <a:ext uri="{FF2B5EF4-FFF2-40B4-BE49-F238E27FC236}">
                <a16:creationId xmlns:a16="http://schemas.microsoft.com/office/drawing/2014/main" id="{62E9B7B0-62AD-4419-8CF1-0D38FCB1BF68}"/>
              </a:ext>
            </a:extLst>
          </p:cNvPr>
          <p:cNvSpPr/>
          <p:nvPr/>
        </p:nvSpPr>
        <p:spPr>
          <a:xfrm>
            <a:off x="4567326" y="4099406"/>
            <a:ext cx="585830" cy="439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3571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B1BC-6E96-4951-9DE0-5818103FB927}"/>
              </a:ext>
            </a:extLst>
          </p:cNvPr>
          <p:cNvSpPr>
            <a:spLocks noGrp="1"/>
          </p:cNvSpPr>
          <p:nvPr>
            <p:ph type="title"/>
          </p:nvPr>
        </p:nvSpPr>
        <p:spPr>
          <a:xfrm>
            <a:off x="969965" y="431285"/>
            <a:ext cx="7491412" cy="679668"/>
          </a:xfrm>
        </p:spPr>
        <p:txBody>
          <a:bodyPr>
            <a:normAutofit/>
          </a:bodyPr>
          <a:lstStyle/>
          <a:p>
            <a:r>
              <a:rPr lang="en-GB"/>
              <a:t>This work aligns closely to the key council objective of improving outcomes for vulnerable children</a:t>
            </a:r>
          </a:p>
        </p:txBody>
      </p:sp>
      <p:sp>
        <p:nvSpPr>
          <p:cNvPr id="3" name="Slide Number Placeholder 2">
            <a:extLst>
              <a:ext uri="{FF2B5EF4-FFF2-40B4-BE49-F238E27FC236}">
                <a16:creationId xmlns:a16="http://schemas.microsoft.com/office/drawing/2014/main" id="{539317E7-AE8E-4BDF-B156-6E189B05402E}"/>
              </a:ext>
            </a:extLst>
          </p:cNvPr>
          <p:cNvSpPr>
            <a:spLocks noGrp="1"/>
          </p:cNvSpPr>
          <p:nvPr>
            <p:ph type="sldNum" sz="quarter" idx="12"/>
          </p:nvPr>
        </p:nvSpPr>
        <p:spPr/>
        <p:txBody>
          <a:bodyPr/>
          <a:lstStyle/>
          <a:p>
            <a:fld id="{C6A4B429-0189-47CD-9DDA-A001F58C55D3}" type="slidenum">
              <a:rPr lang="en-US" smtClean="0"/>
              <a:pPr/>
              <a:t>12</a:t>
            </a:fld>
            <a:endParaRPr lang="en-US"/>
          </a:p>
        </p:txBody>
      </p:sp>
      <p:sp>
        <p:nvSpPr>
          <p:cNvPr id="23" name="Rectangle 22">
            <a:extLst>
              <a:ext uri="{FF2B5EF4-FFF2-40B4-BE49-F238E27FC236}">
                <a16:creationId xmlns:a16="http://schemas.microsoft.com/office/drawing/2014/main" id="{F5AA2A4C-932E-4812-94CB-A708680893CE}"/>
              </a:ext>
            </a:extLst>
          </p:cNvPr>
          <p:cNvSpPr/>
          <p:nvPr/>
        </p:nvSpPr>
        <p:spPr>
          <a:xfrm>
            <a:off x="969965" y="1336675"/>
            <a:ext cx="7766047" cy="4616648"/>
          </a:xfrm>
          <a:prstGeom prst="rect">
            <a:avLst/>
          </a:prstGeom>
          <a:ln w="28575">
            <a:noFill/>
          </a:ln>
        </p:spPr>
        <p:txBody>
          <a:bodyPr wrap="square" anchor="t">
            <a:spAutoFit/>
          </a:bodyPr>
          <a:lstStyle/>
          <a:p>
            <a:pPr>
              <a:spcBef>
                <a:spcPts val="300"/>
              </a:spcBef>
            </a:pPr>
            <a:r>
              <a:rPr lang="en-GB" b="1">
                <a:solidFill>
                  <a:schemeClr val="tx2"/>
                </a:solidFill>
              </a:rPr>
              <a:t>Strategic objective for councils</a:t>
            </a:r>
          </a:p>
          <a:p>
            <a:pPr marL="179705" indent="-179705">
              <a:spcBef>
                <a:spcPts val="2400"/>
              </a:spcBef>
              <a:buFont typeface="Arial" panose="020B0604020202020204" pitchFamily="34" charset="0"/>
              <a:buChar char="•"/>
            </a:pPr>
            <a:r>
              <a:rPr lang="en-GB"/>
              <a:t>Safeguarding and supporting vulnerable children is a key statutory duty of local authorities</a:t>
            </a:r>
            <a:endParaRPr lang="en-GB">
              <a:ea typeface="Cambria"/>
            </a:endParaRPr>
          </a:p>
          <a:p>
            <a:pPr marL="179705" indent="-179705">
              <a:spcBef>
                <a:spcPts val="2400"/>
              </a:spcBef>
              <a:buFont typeface="Arial" panose="020B0604020202020204" pitchFamily="34" charset="0"/>
              <a:buChar char="•"/>
            </a:pPr>
            <a:r>
              <a:rPr lang="en-GB"/>
              <a:t>Every day, councils make decisions on the most vulnerable children. These decisions can have huge impacts on these children’s lives. The right decisions protect them from harm and ensure they and their families get the right support. The wrong decisions mean they don’t get the right support to meet their needs and can even put them at risk</a:t>
            </a:r>
            <a:endParaRPr lang="en-GB">
              <a:ea typeface="Cambria"/>
            </a:endParaRPr>
          </a:p>
          <a:p>
            <a:pPr marL="179705" indent="-179705">
              <a:spcBef>
                <a:spcPts val="2400"/>
              </a:spcBef>
              <a:buFont typeface="Arial" panose="020B0604020202020204" pitchFamily="34" charset="0"/>
              <a:buChar char="•"/>
            </a:pPr>
            <a:r>
              <a:rPr lang="en-GB"/>
              <a:t>With recent budget cuts and increasing demand, it is more important than ever to make the right decision the first time. We know that the right early intervention can meet needs and avoid far more costly escalation. Equally, councils cannot afford to provide inappropriate or unnecessary support</a:t>
            </a:r>
            <a:endParaRPr lang="en-GB">
              <a:ea typeface="Cambria"/>
            </a:endParaRPr>
          </a:p>
        </p:txBody>
      </p:sp>
    </p:spTree>
    <p:extLst>
      <p:ext uri="{BB962C8B-B14F-4D97-AF65-F5344CB8AC3E}">
        <p14:creationId xmlns:p14="http://schemas.microsoft.com/office/powerpoint/2010/main" val="171911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084AE-A006-4973-BB51-CDE6936C4D26}"/>
              </a:ext>
            </a:extLst>
          </p:cNvPr>
          <p:cNvSpPr/>
          <p:nvPr/>
        </p:nvSpPr>
        <p:spPr>
          <a:xfrm>
            <a:off x="971754" y="1913048"/>
            <a:ext cx="7756958" cy="6162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50">
              <a:solidFill>
                <a:schemeClr val="tx1"/>
              </a:solidFill>
              <a:latin typeface="+mj-lt"/>
            </a:endParaRPr>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CONTENTS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13</a:t>
            </a:fld>
            <a:endParaRPr lang="en-US"/>
          </a:p>
        </p:txBody>
      </p:sp>
      <p:sp>
        <p:nvSpPr>
          <p:cNvPr id="4" name="TextBox 3">
            <a:extLst>
              <a:ext uri="{FF2B5EF4-FFF2-40B4-BE49-F238E27FC236}">
                <a16:creationId xmlns:a16="http://schemas.microsoft.com/office/drawing/2014/main" id="{9A332C79-BC39-4FDD-BEDF-E0C4923642D0}"/>
              </a:ext>
            </a:extLst>
          </p:cNvPr>
          <p:cNvSpPr txBox="1"/>
          <p:nvPr/>
        </p:nvSpPr>
        <p:spPr>
          <a:xfrm>
            <a:off x="1117600" y="1416231"/>
            <a:ext cx="6382327" cy="4590937"/>
          </a:xfrm>
          <a:prstGeom prst="rect">
            <a:avLst/>
          </a:prstGeom>
          <a:noFill/>
        </p:spPr>
        <p:txBody>
          <a:bodyPr wrap="square" lIns="0" tIns="0" rIns="0" bIns="0" rtlCol="0" anchor="t">
            <a:spAutoFit/>
          </a:bodyPr>
          <a:lstStyle/>
          <a:p>
            <a:pPr marL="342900" indent="-342900">
              <a:lnSpc>
                <a:spcPct val="150000"/>
              </a:lnSpc>
              <a:buFont typeface="+mj-lt"/>
              <a:buAutoNum type="arabicPeriod"/>
            </a:pPr>
            <a:r>
              <a:rPr lang="en-GB">
                <a:latin typeface="+mj-lt"/>
              </a:rPr>
              <a:t>Introduction</a:t>
            </a:r>
          </a:p>
          <a:p>
            <a:pPr marL="342900" indent="-342900">
              <a:lnSpc>
                <a:spcPct val="150000"/>
              </a:lnSpc>
              <a:buFont typeface="+mj-lt"/>
              <a:buAutoNum type="arabicPeriod"/>
            </a:pPr>
            <a:endParaRPr lang="en-GB" sz="700">
              <a:latin typeface="+mj-lt"/>
            </a:endParaRPr>
          </a:p>
          <a:p>
            <a:pPr marL="342900" indent="-342900">
              <a:lnSpc>
                <a:spcPct val="150000"/>
              </a:lnSpc>
              <a:buFont typeface="+mj-lt"/>
              <a:buAutoNum type="arabicPeriod"/>
            </a:pPr>
            <a:r>
              <a:rPr lang="en-GB">
                <a:latin typeface="+mj-lt"/>
              </a:rPr>
              <a:t>Discovery process and methodology</a:t>
            </a:r>
          </a:p>
          <a:p>
            <a:pPr marL="342900" indent="-342900">
              <a:lnSpc>
                <a:spcPct val="150000"/>
              </a:lnSpc>
              <a:buFont typeface="+mj-lt"/>
              <a:buAutoNum type="arabicPeriod"/>
            </a:pPr>
            <a:endParaRPr lang="pt-PT" sz="700">
              <a:latin typeface="+mj-lt"/>
            </a:endParaRPr>
          </a:p>
          <a:p>
            <a:pPr marL="342900" indent="-342900">
              <a:lnSpc>
                <a:spcPct val="150000"/>
              </a:lnSpc>
              <a:buFont typeface="+mj-lt"/>
              <a:buAutoNum type="arabicPeriod"/>
            </a:pPr>
            <a:r>
              <a:rPr lang="en-GB">
                <a:latin typeface="+mj-lt"/>
              </a:rPr>
              <a:t>Project deliverables</a:t>
            </a:r>
          </a:p>
          <a:p>
            <a:pPr lvl="1">
              <a:lnSpc>
                <a:spcPct val="150000"/>
              </a:lnSpc>
            </a:pPr>
            <a:r>
              <a:rPr lang="en-GB">
                <a:latin typeface="+mj-lt"/>
              </a:rPr>
              <a:t>3.1. Leeds and Stockport specific context</a:t>
            </a:r>
          </a:p>
          <a:p>
            <a:pPr lvl="1">
              <a:lnSpc>
                <a:spcPct val="150000"/>
              </a:lnSpc>
            </a:pPr>
            <a:r>
              <a:rPr lang="en-GB">
                <a:latin typeface="+mj-lt"/>
              </a:rPr>
              <a:t>3.2. User overview: needs, workflow and thematic analysis</a:t>
            </a:r>
          </a:p>
          <a:p>
            <a:pPr lvl="1">
              <a:lnSpc>
                <a:spcPct val="150000"/>
              </a:lnSpc>
            </a:pPr>
            <a:r>
              <a:rPr lang="pt-PT">
                <a:latin typeface="+mj-lt"/>
              </a:rPr>
              <a:t>3.3. </a:t>
            </a:r>
            <a:r>
              <a:rPr lang="en-GB">
                <a:latin typeface="+mj-lt"/>
              </a:rPr>
              <a:t>Prioritised use case and user requirements</a:t>
            </a:r>
          </a:p>
          <a:p>
            <a:pPr lvl="1">
              <a:lnSpc>
                <a:spcPct val="150000"/>
              </a:lnSpc>
            </a:pPr>
            <a:r>
              <a:rPr lang="en-GB">
                <a:latin typeface="+mj-lt"/>
              </a:rPr>
              <a:t>3.4. Business case </a:t>
            </a:r>
          </a:p>
          <a:p>
            <a:pPr lvl="1">
              <a:lnSpc>
                <a:spcPct val="150000"/>
              </a:lnSpc>
            </a:pPr>
            <a:r>
              <a:rPr lang="en-GB">
                <a:latin typeface="+mj-lt"/>
              </a:rPr>
              <a:t>3.5. Existing solutions</a:t>
            </a:r>
          </a:p>
          <a:p>
            <a:pPr lvl="1">
              <a:lnSpc>
                <a:spcPct val="150000"/>
              </a:lnSpc>
            </a:pPr>
            <a:r>
              <a:rPr lang="en-GB">
                <a:latin typeface="+mj-lt"/>
              </a:rPr>
              <a:t>3.6. User requirements testing</a:t>
            </a:r>
          </a:p>
          <a:p>
            <a:pPr lvl="1">
              <a:lnSpc>
                <a:spcPct val="150000"/>
              </a:lnSpc>
            </a:pPr>
            <a:endParaRPr lang="en-GB" sz="700">
              <a:latin typeface="+mj-lt"/>
            </a:endParaRPr>
          </a:p>
          <a:p>
            <a:pPr marL="342900" indent="-342900">
              <a:lnSpc>
                <a:spcPct val="150000"/>
              </a:lnSpc>
              <a:buFont typeface="+mj-lt"/>
              <a:buAutoNum type="arabicPeriod"/>
            </a:pPr>
            <a:r>
              <a:rPr lang="en-GB">
                <a:latin typeface="+mj-lt"/>
              </a:rPr>
              <a:t>Next steps and plan for Alpha</a:t>
            </a:r>
          </a:p>
        </p:txBody>
      </p:sp>
    </p:spTree>
    <p:extLst>
      <p:ext uri="{BB962C8B-B14F-4D97-AF65-F5344CB8AC3E}">
        <p14:creationId xmlns:p14="http://schemas.microsoft.com/office/powerpoint/2010/main" val="2985894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88A227D-A086-46F7-A13F-52A737BF7ADC}"/>
              </a:ext>
            </a:extLst>
          </p:cNvPr>
          <p:cNvCxnSpPr>
            <a:cxnSpLocks/>
          </p:cNvCxnSpPr>
          <p:nvPr/>
        </p:nvCxnSpPr>
        <p:spPr>
          <a:xfrm>
            <a:off x="3021388" y="3178758"/>
            <a:ext cx="0" cy="137832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C84207-1C1D-4A21-8842-3C242F5CBA43}"/>
              </a:ext>
            </a:extLst>
          </p:cNvPr>
          <p:cNvCxnSpPr>
            <a:cxnSpLocks/>
          </p:cNvCxnSpPr>
          <p:nvPr/>
        </p:nvCxnSpPr>
        <p:spPr>
          <a:xfrm>
            <a:off x="5081644" y="3178758"/>
            <a:ext cx="0" cy="137832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BA877D7-C25F-44EC-A16D-A71A79BD60C5}"/>
              </a:ext>
            </a:extLst>
          </p:cNvPr>
          <p:cNvCxnSpPr>
            <a:cxnSpLocks/>
          </p:cNvCxnSpPr>
          <p:nvPr/>
        </p:nvCxnSpPr>
        <p:spPr>
          <a:xfrm>
            <a:off x="7083630" y="3178758"/>
            <a:ext cx="0" cy="137832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35EF96-83C1-4267-8E27-7C0487DBF44E}"/>
              </a:ext>
            </a:extLst>
          </p:cNvPr>
          <p:cNvSpPr>
            <a:spLocks noGrp="1"/>
          </p:cNvSpPr>
          <p:nvPr>
            <p:ph type="title"/>
          </p:nvPr>
        </p:nvSpPr>
        <p:spPr>
          <a:xfrm>
            <a:off x="969965" y="431284"/>
            <a:ext cx="7297737" cy="1178713"/>
          </a:xfrm>
        </p:spPr>
        <p:txBody>
          <a:bodyPr>
            <a:normAutofit/>
          </a:bodyPr>
          <a:lstStyle/>
          <a:p>
            <a:r>
              <a:rPr lang="en-GB"/>
              <a:t>This project was a 3 month discovery with Stockport and Leeds to identify the greatest needs for family context information</a:t>
            </a:r>
          </a:p>
        </p:txBody>
      </p:sp>
      <p:sp>
        <p:nvSpPr>
          <p:cNvPr id="3" name="Slide Number Placeholder 2">
            <a:extLst>
              <a:ext uri="{FF2B5EF4-FFF2-40B4-BE49-F238E27FC236}">
                <a16:creationId xmlns:a16="http://schemas.microsoft.com/office/drawing/2014/main" id="{4CEA208A-F93B-4220-B6FF-E93E2242D604}"/>
              </a:ext>
            </a:extLst>
          </p:cNvPr>
          <p:cNvSpPr>
            <a:spLocks noGrp="1"/>
          </p:cNvSpPr>
          <p:nvPr>
            <p:ph type="sldNum" sz="quarter" idx="12"/>
          </p:nvPr>
        </p:nvSpPr>
        <p:spPr/>
        <p:txBody>
          <a:bodyPr/>
          <a:lstStyle/>
          <a:p>
            <a:fld id="{C6A4B429-0189-47CD-9DDA-A001F58C55D3}" type="slidenum">
              <a:rPr lang="en-US" smtClean="0"/>
              <a:pPr/>
              <a:t>14</a:t>
            </a:fld>
            <a:endParaRPr lang="en-US"/>
          </a:p>
        </p:txBody>
      </p:sp>
      <p:cxnSp>
        <p:nvCxnSpPr>
          <p:cNvPr id="20" name="Straight Connector 19">
            <a:extLst>
              <a:ext uri="{FF2B5EF4-FFF2-40B4-BE49-F238E27FC236}">
                <a16:creationId xmlns:a16="http://schemas.microsoft.com/office/drawing/2014/main" id="{E1B9294E-8488-486E-8346-279740F95273}"/>
              </a:ext>
            </a:extLst>
          </p:cNvPr>
          <p:cNvCxnSpPr>
            <a:cxnSpLocks/>
            <a:stCxn id="21" idx="6"/>
            <a:endCxn id="22" idx="2"/>
          </p:cNvCxnSpPr>
          <p:nvPr/>
        </p:nvCxnSpPr>
        <p:spPr>
          <a:xfrm>
            <a:off x="1845709" y="2305695"/>
            <a:ext cx="1724134"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D82D437-8D3F-4B7B-97D2-225FA1CC84A4}"/>
              </a:ext>
            </a:extLst>
          </p:cNvPr>
          <p:cNvSpPr/>
          <p:nvPr/>
        </p:nvSpPr>
        <p:spPr>
          <a:xfrm>
            <a:off x="1414989" y="2102705"/>
            <a:ext cx="430720" cy="405980"/>
          </a:xfrm>
          <a:prstGeom prst="ellipse">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B65D49E8-B4F3-431A-BB98-400F7169FDB1}"/>
              </a:ext>
            </a:extLst>
          </p:cNvPr>
          <p:cNvCxnSpPr>
            <a:cxnSpLocks/>
            <a:stCxn id="26" idx="6"/>
            <a:endCxn id="27" idx="2"/>
          </p:cNvCxnSpPr>
          <p:nvPr/>
        </p:nvCxnSpPr>
        <p:spPr>
          <a:xfrm>
            <a:off x="6155416" y="2322323"/>
            <a:ext cx="1724133"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4512920-2479-48FA-B09A-1138D1D3D94D}"/>
              </a:ext>
            </a:extLst>
          </p:cNvPr>
          <p:cNvSpPr/>
          <p:nvPr/>
        </p:nvSpPr>
        <p:spPr>
          <a:xfrm>
            <a:off x="7879549" y="2119333"/>
            <a:ext cx="430719" cy="405980"/>
          </a:xfrm>
          <a:prstGeom prst="ellipse">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4" name="Straight Connector 23">
            <a:extLst>
              <a:ext uri="{FF2B5EF4-FFF2-40B4-BE49-F238E27FC236}">
                <a16:creationId xmlns:a16="http://schemas.microsoft.com/office/drawing/2014/main" id="{40ACBAB8-B52F-40F5-A039-25ECD3AAB1CB}"/>
              </a:ext>
            </a:extLst>
          </p:cNvPr>
          <p:cNvCxnSpPr>
            <a:cxnSpLocks/>
            <a:stCxn id="22" idx="6"/>
            <a:endCxn id="26" idx="2"/>
          </p:cNvCxnSpPr>
          <p:nvPr/>
        </p:nvCxnSpPr>
        <p:spPr>
          <a:xfrm>
            <a:off x="4000563" y="2305695"/>
            <a:ext cx="1724134" cy="16628"/>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53D2DF-18BB-4548-8B7A-9FC27953903C}"/>
              </a:ext>
            </a:extLst>
          </p:cNvPr>
          <p:cNvSpPr txBox="1"/>
          <p:nvPr/>
        </p:nvSpPr>
        <p:spPr>
          <a:xfrm>
            <a:off x="813816" y="2620040"/>
            <a:ext cx="1626846" cy="369332"/>
          </a:xfrm>
          <a:prstGeom prst="rect">
            <a:avLst/>
          </a:prstGeom>
          <a:noFill/>
        </p:spPr>
        <p:txBody>
          <a:bodyPr wrap="square" rtlCol="0">
            <a:spAutoFit/>
          </a:bodyPr>
          <a:lstStyle/>
          <a:p>
            <a:pPr algn="ctr"/>
            <a:r>
              <a:rPr lang="en-GB" b="1">
                <a:latin typeface="+mj-lt"/>
              </a:rPr>
              <a:t>DISCOVERY</a:t>
            </a:r>
          </a:p>
        </p:txBody>
      </p:sp>
      <p:sp>
        <p:nvSpPr>
          <p:cNvPr id="17" name="TextBox 16">
            <a:extLst>
              <a:ext uri="{FF2B5EF4-FFF2-40B4-BE49-F238E27FC236}">
                <a16:creationId xmlns:a16="http://schemas.microsoft.com/office/drawing/2014/main" id="{7958BB7C-48B4-4948-899F-7C2C8208C7F1}"/>
              </a:ext>
            </a:extLst>
          </p:cNvPr>
          <p:cNvSpPr txBox="1"/>
          <p:nvPr/>
        </p:nvSpPr>
        <p:spPr>
          <a:xfrm>
            <a:off x="2972410" y="2620040"/>
            <a:ext cx="1626846" cy="369332"/>
          </a:xfrm>
          <a:prstGeom prst="rect">
            <a:avLst/>
          </a:prstGeom>
          <a:noFill/>
        </p:spPr>
        <p:txBody>
          <a:bodyPr wrap="square" rtlCol="0">
            <a:spAutoFit/>
          </a:bodyPr>
          <a:lstStyle/>
          <a:p>
            <a:pPr algn="ctr"/>
            <a:r>
              <a:rPr lang="en-GB" b="1">
                <a:latin typeface="+mj-lt"/>
              </a:rPr>
              <a:t>ALPHA</a:t>
            </a:r>
          </a:p>
        </p:txBody>
      </p:sp>
      <p:sp>
        <p:nvSpPr>
          <p:cNvPr id="18" name="TextBox 17">
            <a:extLst>
              <a:ext uri="{FF2B5EF4-FFF2-40B4-BE49-F238E27FC236}">
                <a16:creationId xmlns:a16="http://schemas.microsoft.com/office/drawing/2014/main" id="{47540421-35E3-44DC-B551-0CD6BC58417C}"/>
              </a:ext>
            </a:extLst>
          </p:cNvPr>
          <p:cNvSpPr txBox="1"/>
          <p:nvPr/>
        </p:nvSpPr>
        <p:spPr>
          <a:xfrm>
            <a:off x="5130916" y="2620040"/>
            <a:ext cx="1626846" cy="369332"/>
          </a:xfrm>
          <a:prstGeom prst="rect">
            <a:avLst/>
          </a:prstGeom>
          <a:noFill/>
        </p:spPr>
        <p:txBody>
          <a:bodyPr wrap="square" rtlCol="0">
            <a:spAutoFit/>
          </a:bodyPr>
          <a:lstStyle/>
          <a:p>
            <a:pPr algn="ctr"/>
            <a:r>
              <a:rPr lang="en-GB" b="1">
                <a:latin typeface="+mj-lt"/>
              </a:rPr>
              <a:t>BETA</a:t>
            </a:r>
          </a:p>
        </p:txBody>
      </p:sp>
      <p:sp>
        <p:nvSpPr>
          <p:cNvPr id="19" name="TextBox 18">
            <a:extLst>
              <a:ext uri="{FF2B5EF4-FFF2-40B4-BE49-F238E27FC236}">
                <a16:creationId xmlns:a16="http://schemas.microsoft.com/office/drawing/2014/main" id="{A02F4122-C900-4B0A-9509-0905F9FE8D66}"/>
              </a:ext>
            </a:extLst>
          </p:cNvPr>
          <p:cNvSpPr txBox="1"/>
          <p:nvPr/>
        </p:nvSpPr>
        <p:spPr>
          <a:xfrm>
            <a:off x="7283757" y="2620040"/>
            <a:ext cx="1626846" cy="369332"/>
          </a:xfrm>
          <a:prstGeom prst="rect">
            <a:avLst/>
          </a:prstGeom>
          <a:noFill/>
        </p:spPr>
        <p:txBody>
          <a:bodyPr wrap="square" rtlCol="0">
            <a:spAutoFit/>
          </a:bodyPr>
          <a:lstStyle/>
          <a:p>
            <a:pPr algn="ctr"/>
            <a:r>
              <a:rPr lang="en-GB" b="1">
                <a:latin typeface="+mj-lt"/>
              </a:rPr>
              <a:t>LIVE</a:t>
            </a:r>
          </a:p>
        </p:txBody>
      </p:sp>
      <p:sp>
        <p:nvSpPr>
          <p:cNvPr id="22" name="Oval 21">
            <a:extLst>
              <a:ext uri="{FF2B5EF4-FFF2-40B4-BE49-F238E27FC236}">
                <a16:creationId xmlns:a16="http://schemas.microsoft.com/office/drawing/2014/main" id="{A7B1C7BA-0C88-4357-9903-81F213DEC248}"/>
              </a:ext>
            </a:extLst>
          </p:cNvPr>
          <p:cNvSpPr/>
          <p:nvPr/>
        </p:nvSpPr>
        <p:spPr>
          <a:xfrm>
            <a:off x="3569843" y="2102705"/>
            <a:ext cx="430720" cy="405980"/>
          </a:xfrm>
          <a:prstGeom prst="ellipse">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C73B1BFF-3B32-4E8D-8AF0-250DA4190F34}"/>
              </a:ext>
            </a:extLst>
          </p:cNvPr>
          <p:cNvSpPr/>
          <p:nvPr/>
        </p:nvSpPr>
        <p:spPr>
          <a:xfrm>
            <a:off x="5724697" y="2119333"/>
            <a:ext cx="430719" cy="405980"/>
          </a:xfrm>
          <a:prstGeom prst="ellipse">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Rectangle: Rounded Corners 3">
            <a:extLst>
              <a:ext uri="{FF2B5EF4-FFF2-40B4-BE49-F238E27FC236}">
                <a16:creationId xmlns:a16="http://schemas.microsoft.com/office/drawing/2014/main" id="{3ACA2782-AD52-4777-8ED8-D56F3FB55794}"/>
              </a:ext>
            </a:extLst>
          </p:cNvPr>
          <p:cNvSpPr/>
          <p:nvPr/>
        </p:nvSpPr>
        <p:spPr>
          <a:xfrm>
            <a:off x="689264" y="1812991"/>
            <a:ext cx="1880198" cy="3098397"/>
          </a:xfrm>
          <a:prstGeom prst="round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C45602C-83CC-4F24-A9A5-985B34018A19}"/>
              </a:ext>
            </a:extLst>
          </p:cNvPr>
          <p:cNvSpPr/>
          <p:nvPr/>
        </p:nvSpPr>
        <p:spPr>
          <a:xfrm>
            <a:off x="969964" y="3129965"/>
            <a:ext cx="1735846" cy="2313454"/>
          </a:xfrm>
          <a:prstGeom prst="rect">
            <a:avLst/>
          </a:prstGeom>
        </p:spPr>
        <p:txBody>
          <a:bodyPr wrap="square" anchor="t">
            <a:spAutoFit/>
          </a:bodyPr>
          <a:lstStyle/>
          <a:p>
            <a:pPr>
              <a:spcAft>
                <a:spcPts val="450"/>
              </a:spcAft>
            </a:pPr>
            <a:r>
              <a:rPr lang="en-GB">
                <a:latin typeface="+mj-lt"/>
              </a:rPr>
              <a:t>Identify user needs and create a business case for a digital or data solution </a:t>
            </a:r>
          </a:p>
          <a:p>
            <a:pPr>
              <a:spcAft>
                <a:spcPts val="450"/>
              </a:spcAft>
            </a:pPr>
            <a:endParaRPr lang="en-GB" sz="1400">
              <a:latin typeface="+mj-lt"/>
            </a:endParaRPr>
          </a:p>
          <a:p>
            <a:pPr>
              <a:spcAft>
                <a:spcPts val="450"/>
              </a:spcAft>
            </a:pPr>
            <a:endParaRPr lang="en-GB" sz="1400">
              <a:latin typeface="+mj-lt"/>
              <a:ea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5CB4FEE5-FB95-4194-ABAF-58C839DA8D5D}"/>
              </a:ext>
            </a:extLst>
          </p:cNvPr>
          <p:cNvSpPr/>
          <p:nvPr/>
        </p:nvSpPr>
        <p:spPr>
          <a:xfrm>
            <a:off x="3166310" y="3129965"/>
            <a:ext cx="1626845" cy="923330"/>
          </a:xfrm>
          <a:prstGeom prst="rect">
            <a:avLst/>
          </a:prstGeom>
        </p:spPr>
        <p:txBody>
          <a:bodyPr wrap="square">
            <a:spAutoFit/>
          </a:bodyPr>
          <a:lstStyle/>
          <a:p>
            <a:pPr>
              <a:spcAft>
                <a:spcPts val="450"/>
              </a:spcAft>
            </a:pPr>
            <a:r>
              <a:rPr lang="en-GB">
                <a:latin typeface="+mj-lt"/>
              </a:rPr>
              <a:t>Build and test first working prototype</a:t>
            </a:r>
            <a:endParaRPr lang="en-GB">
              <a:latin typeface="+mj-lt"/>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78BE443E-8043-47EA-8D85-FDC9B458AA5F}"/>
              </a:ext>
            </a:extLst>
          </p:cNvPr>
          <p:cNvSpPr/>
          <p:nvPr/>
        </p:nvSpPr>
        <p:spPr>
          <a:xfrm>
            <a:off x="5308408" y="3129965"/>
            <a:ext cx="1576642" cy="923330"/>
          </a:xfrm>
          <a:prstGeom prst="rect">
            <a:avLst/>
          </a:prstGeom>
        </p:spPr>
        <p:txBody>
          <a:bodyPr wrap="square">
            <a:spAutoFit/>
          </a:bodyPr>
          <a:lstStyle/>
          <a:p>
            <a:pPr>
              <a:spcAft>
                <a:spcPts val="450"/>
              </a:spcAft>
            </a:pPr>
            <a:r>
              <a:rPr lang="en-GB">
                <a:latin typeface="+mj-lt"/>
              </a:rPr>
              <a:t>Build production ready solution</a:t>
            </a:r>
            <a:endParaRPr lang="en-GB">
              <a:latin typeface="+mj-lt"/>
              <a:ea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FF7EB3FB-226B-4DC4-B660-92A9BCAB0DBC}"/>
              </a:ext>
            </a:extLst>
          </p:cNvPr>
          <p:cNvSpPr/>
          <p:nvPr/>
        </p:nvSpPr>
        <p:spPr>
          <a:xfrm>
            <a:off x="7406677" y="3129965"/>
            <a:ext cx="1576642" cy="1200329"/>
          </a:xfrm>
          <a:prstGeom prst="rect">
            <a:avLst/>
          </a:prstGeom>
        </p:spPr>
        <p:txBody>
          <a:bodyPr wrap="square">
            <a:spAutoFit/>
          </a:bodyPr>
          <a:lstStyle/>
          <a:p>
            <a:pPr>
              <a:spcAft>
                <a:spcPts val="450"/>
              </a:spcAft>
            </a:pPr>
            <a:r>
              <a:rPr lang="en-GB">
                <a:latin typeface="+mj-lt"/>
              </a:rPr>
              <a:t>Fully functioning solution with legacy plan</a:t>
            </a:r>
          </a:p>
        </p:txBody>
      </p:sp>
    </p:spTree>
    <p:extLst>
      <p:ext uri="{BB962C8B-B14F-4D97-AF65-F5344CB8AC3E}">
        <p14:creationId xmlns:p14="http://schemas.microsoft.com/office/powerpoint/2010/main" val="2678420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04B4-11A5-4019-AE46-01E67E482AB7}"/>
              </a:ext>
            </a:extLst>
          </p:cNvPr>
          <p:cNvSpPr>
            <a:spLocks noGrp="1"/>
          </p:cNvSpPr>
          <p:nvPr>
            <p:ph type="title"/>
          </p:nvPr>
        </p:nvSpPr>
        <p:spPr/>
        <p:txBody>
          <a:bodyPr/>
          <a:lstStyle/>
          <a:p>
            <a:r>
              <a:rPr lang="en-GB"/>
              <a:t>This discovery was split into three major phases</a:t>
            </a:r>
          </a:p>
        </p:txBody>
      </p:sp>
      <p:sp>
        <p:nvSpPr>
          <p:cNvPr id="3" name="Slide Number Placeholder 2">
            <a:extLst>
              <a:ext uri="{FF2B5EF4-FFF2-40B4-BE49-F238E27FC236}">
                <a16:creationId xmlns:a16="http://schemas.microsoft.com/office/drawing/2014/main" id="{64374F68-D852-4DD1-B9D1-55118A4A14E9}"/>
              </a:ext>
            </a:extLst>
          </p:cNvPr>
          <p:cNvSpPr>
            <a:spLocks noGrp="1"/>
          </p:cNvSpPr>
          <p:nvPr>
            <p:ph type="sldNum" sz="quarter" idx="12"/>
          </p:nvPr>
        </p:nvSpPr>
        <p:spPr/>
        <p:txBody>
          <a:bodyPr/>
          <a:lstStyle/>
          <a:p>
            <a:fld id="{C6A4B429-0189-47CD-9DDA-A001F58C55D3}" type="slidenum">
              <a:rPr lang="en-US" smtClean="0"/>
              <a:pPr/>
              <a:t>15</a:t>
            </a:fld>
            <a:endParaRPr lang="en-US"/>
          </a:p>
        </p:txBody>
      </p:sp>
      <p:sp>
        <p:nvSpPr>
          <p:cNvPr id="4" name="Content Placeholder 3">
            <a:extLst>
              <a:ext uri="{FF2B5EF4-FFF2-40B4-BE49-F238E27FC236}">
                <a16:creationId xmlns:a16="http://schemas.microsoft.com/office/drawing/2014/main" id="{73564AC6-CBC2-42F5-A4E2-8743557C5E08}"/>
              </a:ext>
            </a:extLst>
          </p:cNvPr>
          <p:cNvSpPr>
            <a:spLocks noGrp="1"/>
          </p:cNvSpPr>
          <p:nvPr>
            <p:ph sz="quarter" idx="14"/>
          </p:nvPr>
        </p:nvSpPr>
        <p:spPr>
          <a:xfrm>
            <a:off x="2181726" y="1875088"/>
            <a:ext cx="6554287" cy="4797425"/>
          </a:xfrm>
        </p:spPr>
        <p:txBody>
          <a:bodyPr>
            <a:normAutofit/>
          </a:bodyPr>
          <a:lstStyle/>
          <a:p>
            <a:r>
              <a:rPr lang="en-GB" sz="1800"/>
              <a:t>1. Understanding needs </a:t>
            </a:r>
            <a:r>
              <a:rPr lang="en-GB" sz="1800" b="0"/>
              <a:t>– speak to users to understand their work, decisions, painpoints and needs</a:t>
            </a:r>
            <a:br>
              <a:rPr lang="en-GB" sz="1800" b="0"/>
            </a:br>
            <a:endParaRPr lang="en-GB" sz="1800" b="0"/>
          </a:p>
          <a:p>
            <a:endParaRPr lang="en-GB" sz="1800" b="0"/>
          </a:p>
          <a:p>
            <a:endParaRPr lang="en-GB" sz="1800" b="0"/>
          </a:p>
          <a:p>
            <a:r>
              <a:rPr lang="en-GB" sz="1800"/>
              <a:t>2. Testing and prioritisation </a:t>
            </a:r>
            <a:r>
              <a:rPr lang="en-GB" sz="1800" b="0"/>
              <a:t>– test findings with users and leadership and prioritise most important needs</a:t>
            </a:r>
          </a:p>
          <a:p>
            <a:endParaRPr lang="en-GB" sz="1800" b="0"/>
          </a:p>
          <a:p>
            <a:endParaRPr lang="en-GB" sz="1800" b="0"/>
          </a:p>
          <a:p>
            <a:endParaRPr lang="en-GB" sz="1800" b="0"/>
          </a:p>
          <a:p>
            <a:r>
              <a:rPr lang="en-GB" sz="1800"/>
              <a:t>3. Assessing options </a:t>
            </a:r>
            <a:r>
              <a:rPr lang="en-GB" sz="1800" b="0"/>
              <a:t>– explore potential approaches to meet the identified user need</a:t>
            </a:r>
            <a:endParaRPr lang="en-GB" sz="1800"/>
          </a:p>
        </p:txBody>
      </p:sp>
      <p:pic>
        <p:nvPicPr>
          <p:cNvPr id="5" name="Picture 12" descr="https://static.thenounproject.com/png/87631-200.png">
            <a:extLst>
              <a:ext uri="{FF2B5EF4-FFF2-40B4-BE49-F238E27FC236}">
                <a16:creationId xmlns:a16="http://schemas.microsoft.com/office/drawing/2014/main" id="{CEBBBF8F-734E-4AFA-AFC5-C7DB767319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769" y="4933708"/>
            <a:ext cx="716793" cy="78076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eeting">
            <a:extLst>
              <a:ext uri="{FF2B5EF4-FFF2-40B4-BE49-F238E27FC236}">
                <a16:creationId xmlns:a16="http://schemas.microsoft.com/office/drawing/2014/main" id="{C1CBD3AD-72F2-4A84-B1D3-6571476F6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729" y="3211218"/>
            <a:ext cx="972873" cy="972873"/>
          </a:xfrm>
          <a:prstGeom prst="rect">
            <a:avLst/>
          </a:prstGeom>
        </p:spPr>
      </p:pic>
      <p:pic>
        <p:nvPicPr>
          <p:cNvPr id="9" name="Picture 10" descr="https://static.thenounproject.com/png/1935263-200.png">
            <a:extLst>
              <a:ext uri="{FF2B5EF4-FFF2-40B4-BE49-F238E27FC236}">
                <a16:creationId xmlns:a16="http://schemas.microsoft.com/office/drawing/2014/main" id="{E7E4AFAA-A9A2-4E13-9022-0D345B7E87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877" r="1"/>
          <a:stretch/>
        </p:blipFill>
        <p:spPr bwMode="auto">
          <a:xfrm>
            <a:off x="1074165" y="1860570"/>
            <a:ext cx="612000" cy="601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419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04B4-11A5-4019-AE46-01E67E482AB7}"/>
              </a:ext>
            </a:extLst>
          </p:cNvPr>
          <p:cNvSpPr>
            <a:spLocks noGrp="1"/>
          </p:cNvSpPr>
          <p:nvPr>
            <p:ph type="title"/>
          </p:nvPr>
        </p:nvSpPr>
        <p:spPr/>
        <p:txBody>
          <a:bodyPr/>
          <a:lstStyle/>
          <a:p>
            <a:r>
              <a:rPr lang="en-GB"/>
              <a:t>First we looked to understand needs</a:t>
            </a:r>
          </a:p>
        </p:txBody>
      </p:sp>
      <p:sp>
        <p:nvSpPr>
          <p:cNvPr id="3" name="Slide Number Placeholder 2">
            <a:extLst>
              <a:ext uri="{FF2B5EF4-FFF2-40B4-BE49-F238E27FC236}">
                <a16:creationId xmlns:a16="http://schemas.microsoft.com/office/drawing/2014/main" id="{64374F68-D852-4DD1-B9D1-55118A4A14E9}"/>
              </a:ext>
            </a:extLst>
          </p:cNvPr>
          <p:cNvSpPr>
            <a:spLocks noGrp="1"/>
          </p:cNvSpPr>
          <p:nvPr>
            <p:ph type="sldNum" sz="quarter" idx="12"/>
          </p:nvPr>
        </p:nvSpPr>
        <p:spPr/>
        <p:txBody>
          <a:bodyPr/>
          <a:lstStyle/>
          <a:p>
            <a:fld id="{C6A4B429-0189-47CD-9DDA-A001F58C55D3}" type="slidenum">
              <a:rPr lang="en-US" smtClean="0"/>
              <a:pPr/>
              <a:t>16</a:t>
            </a:fld>
            <a:endParaRPr lang="en-US"/>
          </a:p>
        </p:txBody>
      </p:sp>
      <p:sp>
        <p:nvSpPr>
          <p:cNvPr id="4" name="Content Placeholder 3">
            <a:extLst>
              <a:ext uri="{FF2B5EF4-FFF2-40B4-BE49-F238E27FC236}">
                <a16:creationId xmlns:a16="http://schemas.microsoft.com/office/drawing/2014/main" id="{73564AC6-CBC2-42F5-A4E2-8743557C5E08}"/>
              </a:ext>
            </a:extLst>
          </p:cNvPr>
          <p:cNvSpPr>
            <a:spLocks noGrp="1"/>
          </p:cNvSpPr>
          <p:nvPr>
            <p:ph sz="quarter" idx="14"/>
          </p:nvPr>
        </p:nvSpPr>
        <p:spPr>
          <a:xfrm>
            <a:off x="2181726" y="1875088"/>
            <a:ext cx="6554287" cy="4797425"/>
          </a:xfrm>
        </p:spPr>
        <p:txBody>
          <a:bodyPr>
            <a:normAutofit/>
          </a:bodyPr>
          <a:lstStyle/>
          <a:p>
            <a:r>
              <a:rPr lang="en-GB" sz="1800"/>
              <a:t>1. Understanding needs </a:t>
            </a:r>
            <a:r>
              <a:rPr lang="en-GB" sz="1800" b="0"/>
              <a:t>– speak to users to understand their work, decisions, painpoints and needs</a:t>
            </a:r>
            <a:br>
              <a:rPr lang="en-GB" sz="1800" b="0"/>
            </a:br>
            <a:endParaRPr lang="en-GB" sz="1800" b="0"/>
          </a:p>
          <a:p>
            <a:endParaRPr lang="en-GB" sz="1800" b="0"/>
          </a:p>
          <a:p>
            <a:endParaRPr lang="en-GB" sz="1800" b="0"/>
          </a:p>
          <a:p>
            <a:r>
              <a:rPr lang="en-GB" sz="1800"/>
              <a:t>2. Testing and prioritisation </a:t>
            </a:r>
            <a:r>
              <a:rPr lang="en-GB" sz="1800" b="0"/>
              <a:t>– test findings with users and leadership and prioritise most important needs</a:t>
            </a:r>
          </a:p>
          <a:p>
            <a:endParaRPr lang="en-GB" sz="1800" b="0"/>
          </a:p>
          <a:p>
            <a:endParaRPr lang="en-GB" sz="1800" b="0"/>
          </a:p>
          <a:p>
            <a:endParaRPr lang="en-GB" sz="1800" b="0"/>
          </a:p>
          <a:p>
            <a:r>
              <a:rPr lang="en-GB" sz="1800"/>
              <a:t>3. Assessing options </a:t>
            </a:r>
            <a:r>
              <a:rPr lang="en-GB" sz="1800" b="0"/>
              <a:t>– explore potential approaches to meet the identified user need</a:t>
            </a:r>
            <a:endParaRPr lang="en-GB" sz="1800"/>
          </a:p>
        </p:txBody>
      </p:sp>
      <p:pic>
        <p:nvPicPr>
          <p:cNvPr id="5" name="Picture 12" descr="https://static.thenounproject.com/png/87631-200.png">
            <a:extLst>
              <a:ext uri="{FF2B5EF4-FFF2-40B4-BE49-F238E27FC236}">
                <a16:creationId xmlns:a16="http://schemas.microsoft.com/office/drawing/2014/main" id="{CEBBBF8F-734E-4AFA-AFC5-C7DB767319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769" y="4933708"/>
            <a:ext cx="716793" cy="78076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eeting">
            <a:extLst>
              <a:ext uri="{FF2B5EF4-FFF2-40B4-BE49-F238E27FC236}">
                <a16:creationId xmlns:a16="http://schemas.microsoft.com/office/drawing/2014/main" id="{C1CBD3AD-72F2-4A84-B1D3-6571476F6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729" y="3211218"/>
            <a:ext cx="972873" cy="972873"/>
          </a:xfrm>
          <a:prstGeom prst="rect">
            <a:avLst/>
          </a:prstGeom>
        </p:spPr>
      </p:pic>
      <p:pic>
        <p:nvPicPr>
          <p:cNvPr id="9" name="Picture 10" descr="https://static.thenounproject.com/png/1935263-200.png">
            <a:extLst>
              <a:ext uri="{FF2B5EF4-FFF2-40B4-BE49-F238E27FC236}">
                <a16:creationId xmlns:a16="http://schemas.microsoft.com/office/drawing/2014/main" id="{E7E4AFAA-A9A2-4E13-9022-0D345B7E87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877" r="1"/>
          <a:stretch/>
        </p:blipFill>
        <p:spPr bwMode="auto">
          <a:xfrm>
            <a:off x="1074165" y="1860570"/>
            <a:ext cx="612000" cy="60103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9AADB1B-DD13-4FE2-BB24-3178D3C74431}"/>
              </a:ext>
            </a:extLst>
          </p:cNvPr>
          <p:cNvSpPr/>
          <p:nvPr/>
        </p:nvSpPr>
        <p:spPr>
          <a:xfrm>
            <a:off x="506412" y="2775520"/>
            <a:ext cx="8261684" cy="324175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0328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74E9-3809-4D34-B38A-D0DC2B435471}"/>
              </a:ext>
            </a:extLst>
          </p:cNvPr>
          <p:cNvSpPr>
            <a:spLocks noGrp="1"/>
          </p:cNvSpPr>
          <p:nvPr>
            <p:ph type="title"/>
          </p:nvPr>
        </p:nvSpPr>
        <p:spPr>
          <a:xfrm>
            <a:off x="969965" y="431284"/>
            <a:ext cx="7297737" cy="1044589"/>
          </a:xfrm>
        </p:spPr>
        <p:txBody>
          <a:bodyPr>
            <a:normAutofit/>
          </a:bodyPr>
          <a:lstStyle/>
          <a:p>
            <a:r>
              <a:rPr lang="en-GB" sz="1900"/>
              <a:t>Initially we worked to understand the Stockport and leeds systems and approaches</a:t>
            </a:r>
          </a:p>
        </p:txBody>
      </p:sp>
      <p:sp>
        <p:nvSpPr>
          <p:cNvPr id="3" name="Slide Number Placeholder 2">
            <a:extLst>
              <a:ext uri="{FF2B5EF4-FFF2-40B4-BE49-F238E27FC236}">
                <a16:creationId xmlns:a16="http://schemas.microsoft.com/office/drawing/2014/main" id="{73183E55-54FA-497A-90E0-47A37DD9CE56}"/>
              </a:ext>
            </a:extLst>
          </p:cNvPr>
          <p:cNvSpPr>
            <a:spLocks noGrp="1"/>
          </p:cNvSpPr>
          <p:nvPr>
            <p:ph type="sldNum" sz="quarter" idx="12"/>
          </p:nvPr>
        </p:nvSpPr>
        <p:spPr/>
        <p:txBody>
          <a:bodyPr/>
          <a:lstStyle/>
          <a:p>
            <a:fld id="{C6A4B429-0189-47CD-9DDA-A001F58C55D3}" type="slidenum">
              <a:rPr lang="en-US" smtClean="0"/>
              <a:pPr/>
              <a:t>17</a:t>
            </a:fld>
            <a:endParaRPr lang="en-US"/>
          </a:p>
        </p:txBody>
      </p:sp>
      <p:pic>
        <p:nvPicPr>
          <p:cNvPr id="12" name="Picture 11">
            <a:extLst>
              <a:ext uri="{FF2B5EF4-FFF2-40B4-BE49-F238E27FC236}">
                <a16:creationId xmlns:a16="http://schemas.microsoft.com/office/drawing/2014/main" id="{0B4DCA8A-C096-4849-B231-70D66F9D7551}"/>
              </a:ext>
            </a:extLst>
          </p:cNvPr>
          <p:cNvPicPr>
            <a:picLocks noChangeAspect="1"/>
          </p:cNvPicPr>
          <p:nvPr/>
        </p:nvPicPr>
        <p:blipFill rotWithShape="1">
          <a:blip r:embed="rId2"/>
          <a:srcRect l="12807" r="12632"/>
          <a:stretch/>
        </p:blipFill>
        <p:spPr>
          <a:xfrm>
            <a:off x="969965" y="2299200"/>
            <a:ext cx="3733798" cy="2815448"/>
          </a:xfrm>
          <a:prstGeom prst="rect">
            <a:avLst/>
          </a:prstGeom>
          <a:ln w="28575">
            <a:solidFill>
              <a:schemeClr val="accent1"/>
            </a:solidFill>
          </a:ln>
        </p:spPr>
      </p:pic>
      <p:sp>
        <p:nvSpPr>
          <p:cNvPr id="13" name="TextBox 12">
            <a:extLst>
              <a:ext uri="{FF2B5EF4-FFF2-40B4-BE49-F238E27FC236}">
                <a16:creationId xmlns:a16="http://schemas.microsoft.com/office/drawing/2014/main" id="{E84BAEF8-2D6F-4DFB-A9BE-049B8B98D036}"/>
              </a:ext>
            </a:extLst>
          </p:cNvPr>
          <p:cNvSpPr txBox="1"/>
          <p:nvPr/>
        </p:nvSpPr>
        <p:spPr>
          <a:xfrm>
            <a:off x="969964" y="1762915"/>
            <a:ext cx="3753936" cy="430887"/>
          </a:xfrm>
          <a:prstGeom prst="rect">
            <a:avLst/>
          </a:prstGeom>
          <a:noFill/>
        </p:spPr>
        <p:txBody>
          <a:bodyPr wrap="square" lIns="0" tIns="0" rIns="0" bIns="0" rtlCol="0" anchor="t">
            <a:spAutoFit/>
          </a:bodyPr>
          <a:lstStyle/>
          <a:p>
            <a:r>
              <a:rPr lang="en-GB" sz="1400" b="1">
                <a:solidFill>
                  <a:schemeClr val="tx2"/>
                </a:solidFill>
                <a:latin typeface="+mj-lt"/>
              </a:rPr>
              <a:t>1. We spoke to people to understand how Stockport and Leeds work</a:t>
            </a:r>
            <a:endParaRPr lang="en-GB" sz="1600" b="1">
              <a:solidFill>
                <a:schemeClr val="tx2"/>
              </a:solidFill>
              <a:latin typeface="+mj-lt"/>
            </a:endParaRPr>
          </a:p>
        </p:txBody>
      </p:sp>
      <p:sp>
        <p:nvSpPr>
          <p:cNvPr id="14" name="TextBox 13">
            <a:extLst>
              <a:ext uri="{FF2B5EF4-FFF2-40B4-BE49-F238E27FC236}">
                <a16:creationId xmlns:a16="http://schemas.microsoft.com/office/drawing/2014/main" id="{3AF2BF94-54A8-4B4D-BF14-805111203DFB}"/>
              </a:ext>
            </a:extLst>
          </p:cNvPr>
          <p:cNvSpPr txBox="1"/>
          <p:nvPr/>
        </p:nvSpPr>
        <p:spPr>
          <a:xfrm>
            <a:off x="4836029" y="1772060"/>
            <a:ext cx="3753936" cy="430887"/>
          </a:xfrm>
          <a:prstGeom prst="rect">
            <a:avLst/>
          </a:prstGeom>
          <a:noFill/>
        </p:spPr>
        <p:txBody>
          <a:bodyPr wrap="square" lIns="0" tIns="0" rIns="0" bIns="0" rtlCol="0">
            <a:spAutoFit/>
          </a:bodyPr>
          <a:lstStyle/>
          <a:p>
            <a:r>
              <a:rPr lang="en-GB" sz="1400" b="1">
                <a:solidFill>
                  <a:schemeClr val="tx2"/>
                </a:solidFill>
                <a:latin typeface="+mj-lt"/>
              </a:rPr>
              <a:t>2. We used this to map out the services that families interact with</a:t>
            </a:r>
            <a:endParaRPr lang="en-GB" sz="1600" b="1">
              <a:solidFill>
                <a:schemeClr val="tx2"/>
              </a:solidFill>
              <a:latin typeface="+mj-lt"/>
            </a:endParaRPr>
          </a:p>
        </p:txBody>
      </p:sp>
      <p:pic>
        <p:nvPicPr>
          <p:cNvPr id="4" name="Picture 3">
            <a:extLst>
              <a:ext uri="{FF2B5EF4-FFF2-40B4-BE49-F238E27FC236}">
                <a16:creationId xmlns:a16="http://schemas.microsoft.com/office/drawing/2014/main" id="{4A696CC6-CA2C-4450-AFA8-8740C634D2BB}"/>
              </a:ext>
            </a:extLst>
          </p:cNvPr>
          <p:cNvPicPr>
            <a:picLocks noChangeAspect="1"/>
          </p:cNvPicPr>
          <p:nvPr/>
        </p:nvPicPr>
        <p:blipFill>
          <a:blip r:embed="rId3"/>
          <a:stretch>
            <a:fillRect/>
          </a:stretch>
        </p:blipFill>
        <p:spPr>
          <a:xfrm>
            <a:off x="4836028" y="2299196"/>
            <a:ext cx="3753936" cy="2815452"/>
          </a:xfrm>
          <a:prstGeom prst="rect">
            <a:avLst/>
          </a:prstGeom>
          <a:ln w="28575">
            <a:solidFill>
              <a:schemeClr val="accent1"/>
            </a:solidFill>
          </a:ln>
        </p:spPr>
      </p:pic>
    </p:spTree>
    <p:extLst>
      <p:ext uri="{BB962C8B-B14F-4D97-AF65-F5344CB8AC3E}">
        <p14:creationId xmlns:p14="http://schemas.microsoft.com/office/powerpoint/2010/main" val="469052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We spoke to a range of people across roles and services within Each council</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18</a:t>
            </a:fld>
            <a:endParaRPr lang="en-US"/>
          </a:p>
        </p:txBody>
      </p:sp>
      <p:sp>
        <p:nvSpPr>
          <p:cNvPr id="21" name="TextBox 11">
            <a:extLst>
              <a:ext uri="{FF2B5EF4-FFF2-40B4-BE49-F238E27FC236}">
                <a16:creationId xmlns:a16="http://schemas.microsoft.com/office/drawing/2014/main" id="{CDB78D1D-3B03-4728-A25B-C9FAD4F9314A}"/>
              </a:ext>
            </a:extLst>
          </p:cNvPr>
          <p:cNvSpPr txBox="1"/>
          <p:nvPr/>
        </p:nvSpPr>
        <p:spPr>
          <a:xfrm>
            <a:off x="909581" y="1609579"/>
            <a:ext cx="1445863" cy="553998"/>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GB" sz="1800" b="1">
                <a:latin typeface="+mj-lt"/>
              </a:rPr>
              <a:t>Front Door Team</a:t>
            </a:r>
          </a:p>
        </p:txBody>
      </p:sp>
      <p:pic>
        <p:nvPicPr>
          <p:cNvPr id="22" name="Graphic 21" descr="User">
            <a:extLst>
              <a:ext uri="{FF2B5EF4-FFF2-40B4-BE49-F238E27FC236}">
                <a16:creationId xmlns:a16="http://schemas.microsoft.com/office/drawing/2014/main" id="{725561DF-EC4F-47D9-BC06-52A5520016A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12" y="2123245"/>
            <a:ext cx="1440000" cy="1440000"/>
          </a:xfrm>
          <a:prstGeom prst="rect">
            <a:avLst/>
          </a:prstGeom>
        </p:spPr>
      </p:pic>
      <p:sp>
        <p:nvSpPr>
          <p:cNvPr id="26" name="TextBox 11">
            <a:extLst>
              <a:ext uri="{FF2B5EF4-FFF2-40B4-BE49-F238E27FC236}">
                <a16:creationId xmlns:a16="http://schemas.microsoft.com/office/drawing/2014/main" id="{9A959BA4-BD30-4D60-8E9D-BCDD231F1008}"/>
              </a:ext>
            </a:extLst>
          </p:cNvPr>
          <p:cNvSpPr txBox="1"/>
          <p:nvPr/>
        </p:nvSpPr>
        <p:spPr>
          <a:xfrm>
            <a:off x="2599097" y="1609579"/>
            <a:ext cx="1274638" cy="553998"/>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GB" sz="1800" b="1">
                <a:latin typeface="+mj-lt"/>
              </a:rPr>
              <a:t>Social Worker</a:t>
            </a:r>
          </a:p>
        </p:txBody>
      </p:sp>
      <p:pic>
        <p:nvPicPr>
          <p:cNvPr id="27" name="Graphic 26" descr="User">
            <a:extLst>
              <a:ext uri="{FF2B5EF4-FFF2-40B4-BE49-F238E27FC236}">
                <a16:creationId xmlns:a16="http://schemas.microsoft.com/office/drawing/2014/main" id="{FD478ADE-6245-46D3-B08C-816EB1DD6B6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6416" y="2123245"/>
            <a:ext cx="1440000" cy="1440000"/>
          </a:xfrm>
          <a:prstGeom prst="rect">
            <a:avLst/>
          </a:prstGeom>
        </p:spPr>
      </p:pic>
      <p:sp>
        <p:nvSpPr>
          <p:cNvPr id="28" name="TextBox 11">
            <a:extLst>
              <a:ext uri="{FF2B5EF4-FFF2-40B4-BE49-F238E27FC236}">
                <a16:creationId xmlns:a16="http://schemas.microsoft.com/office/drawing/2014/main" id="{5B25A0E8-5AA5-449A-80C3-8E7D7ED86BC9}"/>
              </a:ext>
            </a:extLst>
          </p:cNvPr>
          <p:cNvSpPr txBox="1"/>
          <p:nvPr/>
        </p:nvSpPr>
        <p:spPr>
          <a:xfrm>
            <a:off x="3939420" y="1609579"/>
            <a:ext cx="1828800" cy="553998"/>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GB" sz="1800" b="1">
                <a:latin typeface="+mj-lt"/>
              </a:rPr>
              <a:t>Early Help worker</a:t>
            </a:r>
          </a:p>
        </p:txBody>
      </p:sp>
      <p:pic>
        <p:nvPicPr>
          <p:cNvPr id="29" name="Graphic 28" descr="User">
            <a:extLst>
              <a:ext uri="{FF2B5EF4-FFF2-40B4-BE49-F238E27FC236}">
                <a16:creationId xmlns:a16="http://schemas.microsoft.com/office/drawing/2014/main" id="{71C4C938-4B47-4972-B016-E5B21C35DC0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0320" y="2123245"/>
            <a:ext cx="1440000" cy="1440000"/>
          </a:xfrm>
          <a:prstGeom prst="rect">
            <a:avLst/>
          </a:prstGeom>
        </p:spPr>
      </p:pic>
      <p:sp>
        <p:nvSpPr>
          <p:cNvPr id="30" name="TextBox 11">
            <a:extLst>
              <a:ext uri="{FF2B5EF4-FFF2-40B4-BE49-F238E27FC236}">
                <a16:creationId xmlns:a16="http://schemas.microsoft.com/office/drawing/2014/main" id="{EF54862A-E0B5-46A1-BCA6-BB3152B26A05}"/>
              </a:ext>
            </a:extLst>
          </p:cNvPr>
          <p:cNvSpPr txBox="1"/>
          <p:nvPr/>
        </p:nvSpPr>
        <p:spPr>
          <a:xfrm>
            <a:off x="5886885" y="1609059"/>
            <a:ext cx="1110916" cy="276999"/>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GB" sz="1800" b="1">
                <a:latin typeface="+mj-lt"/>
              </a:rPr>
              <a:t>Analyst</a:t>
            </a:r>
          </a:p>
        </p:txBody>
      </p:sp>
      <p:pic>
        <p:nvPicPr>
          <p:cNvPr id="31" name="Graphic 30" descr="User">
            <a:extLst>
              <a:ext uri="{FF2B5EF4-FFF2-40B4-BE49-F238E27FC236}">
                <a16:creationId xmlns:a16="http://schemas.microsoft.com/office/drawing/2014/main" id="{50057541-2E65-417E-84C7-E8D2AE94E1B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24224" y="2123245"/>
            <a:ext cx="1440000" cy="1440000"/>
          </a:xfrm>
          <a:prstGeom prst="rect">
            <a:avLst/>
          </a:prstGeom>
        </p:spPr>
      </p:pic>
      <p:sp>
        <p:nvSpPr>
          <p:cNvPr id="32" name="TextBox 11">
            <a:extLst>
              <a:ext uri="{FF2B5EF4-FFF2-40B4-BE49-F238E27FC236}">
                <a16:creationId xmlns:a16="http://schemas.microsoft.com/office/drawing/2014/main" id="{AC49AD49-A61F-4112-9355-EA596041E89B}"/>
              </a:ext>
            </a:extLst>
          </p:cNvPr>
          <p:cNvSpPr txBox="1"/>
          <p:nvPr/>
        </p:nvSpPr>
        <p:spPr>
          <a:xfrm>
            <a:off x="7116466" y="1609579"/>
            <a:ext cx="1828800" cy="276999"/>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GB" sz="1800" b="1">
                <a:latin typeface="+mj-lt"/>
              </a:rPr>
              <a:t>Leadership</a:t>
            </a:r>
          </a:p>
        </p:txBody>
      </p:sp>
      <p:pic>
        <p:nvPicPr>
          <p:cNvPr id="33" name="Graphic 32" descr="User">
            <a:extLst>
              <a:ext uri="{FF2B5EF4-FFF2-40B4-BE49-F238E27FC236}">
                <a16:creationId xmlns:a16="http://schemas.microsoft.com/office/drawing/2014/main" id="{CC875DDD-2F8C-4259-AD5B-B1B7F9CB004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28128" y="2123245"/>
            <a:ext cx="1440000" cy="1440000"/>
          </a:xfrm>
          <a:prstGeom prst="rect">
            <a:avLst/>
          </a:prstGeom>
        </p:spPr>
      </p:pic>
      <p:sp>
        <p:nvSpPr>
          <p:cNvPr id="25" name="TextBox 24">
            <a:extLst>
              <a:ext uri="{FF2B5EF4-FFF2-40B4-BE49-F238E27FC236}">
                <a16:creationId xmlns:a16="http://schemas.microsoft.com/office/drawing/2014/main" id="{FF4DFE03-A3C9-4B67-A966-C215631CF429}"/>
              </a:ext>
            </a:extLst>
          </p:cNvPr>
          <p:cNvSpPr txBox="1"/>
          <p:nvPr/>
        </p:nvSpPr>
        <p:spPr>
          <a:xfrm>
            <a:off x="969965" y="3799912"/>
            <a:ext cx="3602035" cy="276999"/>
          </a:xfrm>
          <a:prstGeom prst="rect">
            <a:avLst/>
          </a:prstGeom>
          <a:noFill/>
        </p:spPr>
        <p:txBody>
          <a:bodyPr wrap="square" lIns="0" tIns="0" rIns="0" bIns="0" rtlCol="0">
            <a:spAutoFit/>
          </a:bodyPr>
          <a:lstStyle/>
          <a:p>
            <a:r>
              <a:rPr lang="en-GB" b="1" i="1">
                <a:solidFill>
                  <a:sysClr val="windowText" lastClr="000000"/>
                </a:solidFill>
                <a:latin typeface="+mj-lt"/>
              </a:rPr>
              <a:t>We asked people….</a:t>
            </a:r>
            <a:endParaRPr lang="en-GB" sz="1600" b="1" i="1">
              <a:solidFill>
                <a:sysClr val="windowText" lastClr="000000"/>
              </a:solidFill>
              <a:latin typeface="+mj-lt"/>
            </a:endParaRPr>
          </a:p>
        </p:txBody>
      </p:sp>
      <p:sp>
        <p:nvSpPr>
          <p:cNvPr id="4" name="Speech Bubble: Rectangle with Corners Rounded 3">
            <a:extLst>
              <a:ext uri="{FF2B5EF4-FFF2-40B4-BE49-F238E27FC236}">
                <a16:creationId xmlns:a16="http://schemas.microsoft.com/office/drawing/2014/main" id="{E06B4E12-EBD1-46BB-B590-72281BC242B8}"/>
              </a:ext>
            </a:extLst>
          </p:cNvPr>
          <p:cNvSpPr/>
          <p:nvPr/>
        </p:nvSpPr>
        <p:spPr>
          <a:xfrm>
            <a:off x="969965" y="4247635"/>
            <a:ext cx="1764000" cy="1440000"/>
          </a:xfrm>
          <a:prstGeom prst="wedgeRoundRectCallout">
            <a:avLst>
              <a:gd name="adj1" fmla="val -45039"/>
              <a:gd name="adj2" fmla="val 66578"/>
              <a:gd name="adj3" fmla="val 16667"/>
            </a:avLst>
          </a:prstGeom>
          <a:ln w="12700"/>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lvl="0" algn="ctr"/>
            <a:r>
              <a:rPr lang="en-GB" sz="1400">
                <a:solidFill>
                  <a:sysClr val="windowText" lastClr="000000"/>
                </a:solidFill>
                <a:latin typeface="+mj-lt"/>
              </a:rPr>
              <a:t>Q1:  What is your role and that of your team / service within the child and family system?</a:t>
            </a:r>
          </a:p>
        </p:txBody>
      </p:sp>
      <p:sp>
        <p:nvSpPr>
          <p:cNvPr id="35" name="Speech Bubble: Rectangle with Corners Rounded 34">
            <a:extLst>
              <a:ext uri="{FF2B5EF4-FFF2-40B4-BE49-F238E27FC236}">
                <a16:creationId xmlns:a16="http://schemas.microsoft.com/office/drawing/2014/main" id="{160EA8DF-32AF-4744-BDB7-7033E836715B}"/>
              </a:ext>
            </a:extLst>
          </p:cNvPr>
          <p:cNvSpPr/>
          <p:nvPr/>
        </p:nvSpPr>
        <p:spPr>
          <a:xfrm>
            <a:off x="2964827" y="4265964"/>
            <a:ext cx="1764000" cy="1440000"/>
          </a:xfrm>
          <a:prstGeom prst="wedgeRoundRectCallout">
            <a:avLst>
              <a:gd name="adj1" fmla="val -45039"/>
              <a:gd name="adj2" fmla="val 66578"/>
              <a:gd name="adj3" fmla="val 16667"/>
            </a:avLst>
          </a:prstGeom>
          <a:ln w="12700"/>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1400">
                <a:solidFill>
                  <a:sysClr val="windowText" lastClr="000000"/>
                </a:solidFill>
                <a:latin typeface="+mj-lt"/>
              </a:rPr>
              <a:t>Q2:  What are they key decisions you make about children and families?</a:t>
            </a:r>
            <a:endParaRPr lang="en-GB" sz="1400" b="1">
              <a:solidFill>
                <a:sysClr val="windowText" lastClr="000000"/>
              </a:solidFill>
              <a:latin typeface="+mj-lt"/>
            </a:endParaRPr>
          </a:p>
        </p:txBody>
      </p:sp>
      <p:sp>
        <p:nvSpPr>
          <p:cNvPr id="40" name="Speech Bubble: Rectangle with Corners Rounded 39">
            <a:extLst>
              <a:ext uri="{FF2B5EF4-FFF2-40B4-BE49-F238E27FC236}">
                <a16:creationId xmlns:a16="http://schemas.microsoft.com/office/drawing/2014/main" id="{8CE34D19-F909-401F-BBDA-CA501C63FD80}"/>
              </a:ext>
            </a:extLst>
          </p:cNvPr>
          <p:cNvSpPr/>
          <p:nvPr/>
        </p:nvSpPr>
        <p:spPr>
          <a:xfrm>
            <a:off x="4959689" y="4265964"/>
            <a:ext cx="1764000" cy="1440000"/>
          </a:xfrm>
          <a:prstGeom prst="wedgeRoundRectCallout">
            <a:avLst>
              <a:gd name="adj1" fmla="val -45039"/>
              <a:gd name="adj2" fmla="val 66578"/>
              <a:gd name="adj3" fmla="val 16667"/>
            </a:avLst>
          </a:prstGeom>
          <a:ln w="12700"/>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lvl="0" algn="ctr"/>
            <a:r>
              <a:rPr lang="en-GB" sz="1400">
                <a:solidFill>
                  <a:sysClr val="windowText" lastClr="000000"/>
                </a:solidFill>
                <a:latin typeface="+mj-lt"/>
              </a:rPr>
              <a:t>Q3:  What family information do you need that you currently don’t have?</a:t>
            </a:r>
          </a:p>
        </p:txBody>
      </p:sp>
      <p:sp>
        <p:nvSpPr>
          <p:cNvPr id="41" name="Speech Bubble: Rectangle with Corners Rounded 40">
            <a:extLst>
              <a:ext uri="{FF2B5EF4-FFF2-40B4-BE49-F238E27FC236}">
                <a16:creationId xmlns:a16="http://schemas.microsoft.com/office/drawing/2014/main" id="{7B9CF5E4-9200-4ACE-A4C9-22895970CFB5}"/>
              </a:ext>
            </a:extLst>
          </p:cNvPr>
          <p:cNvSpPr/>
          <p:nvPr/>
        </p:nvSpPr>
        <p:spPr>
          <a:xfrm>
            <a:off x="6954552" y="4240220"/>
            <a:ext cx="1764000" cy="1440000"/>
          </a:xfrm>
          <a:prstGeom prst="wedgeRoundRectCallout">
            <a:avLst>
              <a:gd name="adj1" fmla="val -45039"/>
              <a:gd name="adj2" fmla="val 66578"/>
              <a:gd name="adj3" fmla="val 16667"/>
            </a:avLst>
          </a:prstGeom>
          <a:ln w="12700"/>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lvl="0" algn="ctr"/>
            <a:r>
              <a:rPr lang="en-GB" sz="1400">
                <a:solidFill>
                  <a:sysClr val="windowText" lastClr="000000"/>
                </a:solidFill>
                <a:latin typeface="+mj-lt"/>
              </a:rPr>
              <a:t>Q4:  What value would data about family context add when making these decisions?</a:t>
            </a:r>
          </a:p>
        </p:txBody>
      </p:sp>
    </p:spTree>
    <p:extLst>
      <p:ext uri="{BB962C8B-B14F-4D97-AF65-F5344CB8AC3E}">
        <p14:creationId xmlns:p14="http://schemas.microsoft.com/office/powerpoint/2010/main" val="670561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In total We spoke to 62 people: 33 in </a:t>
            </a:r>
            <a:r>
              <a:rPr lang="en-GB" err="1"/>
              <a:t>leeds</a:t>
            </a:r>
            <a:r>
              <a:rPr lang="en-GB"/>
              <a:t> and 29 in Stockport</a:t>
            </a:r>
            <a:endParaRPr lang="en-GB">
              <a:highlight>
                <a:srgbClr val="00FF00"/>
              </a:highlight>
              <a:latin typeface="+mn-lt"/>
              <a:ea typeface="Cambria"/>
              <a:cs typeface="+mn-cs"/>
            </a:endParaRP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19</a:t>
            </a:fld>
            <a:endParaRPr lang="en-US"/>
          </a:p>
        </p:txBody>
      </p:sp>
      <p:graphicFrame>
        <p:nvGraphicFramePr>
          <p:cNvPr id="8" name="Table 7">
            <a:extLst>
              <a:ext uri="{FF2B5EF4-FFF2-40B4-BE49-F238E27FC236}">
                <a16:creationId xmlns:a16="http://schemas.microsoft.com/office/drawing/2014/main" id="{8C5F6D9A-E8E4-4140-88FF-897757E95627}"/>
              </a:ext>
            </a:extLst>
          </p:cNvPr>
          <p:cNvGraphicFramePr>
            <a:graphicFrameLocks noGrp="1"/>
          </p:cNvGraphicFramePr>
          <p:nvPr>
            <p:extLst>
              <p:ext uri="{D42A27DB-BD31-4B8C-83A1-F6EECF244321}">
                <p14:modId xmlns:p14="http://schemas.microsoft.com/office/powerpoint/2010/main" val="2777732209"/>
              </p:ext>
            </p:extLst>
          </p:nvPr>
        </p:nvGraphicFramePr>
        <p:xfrm>
          <a:off x="1009544" y="1355428"/>
          <a:ext cx="3885729" cy="5245833"/>
        </p:xfrm>
        <a:graphic>
          <a:graphicData uri="http://schemas.openxmlformats.org/drawingml/2006/table">
            <a:tbl>
              <a:tblPr firstRow="1" firstCol="1" bandRow="1">
                <a:tableStyleId>{2D5ABB26-0587-4C30-8999-92F81FD0307C}</a:tableStyleId>
              </a:tblPr>
              <a:tblGrid>
                <a:gridCol w="1234892">
                  <a:extLst>
                    <a:ext uri="{9D8B030D-6E8A-4147-A177-3AD203B41FA5}">
                      <a16:colId xmlns:a16="http://schemas.microsoft.com/office/drawing/2014/main" val="958974591"/>
                    </a:ext>
                  </a:extLst>
                </a:gridCol>
                <a:gridCol w="2650837">
                  <a:extLst>
                    <a:ext uri="{9D8B030D-6E8A-4147-A177-3AD203B41FA5}">
                      <a16:colId xmlns:a16="http://schemas.microsoft.com/office/drawing/2014/main" val="1225254772"/>
                    </a:ext>
                  </a:extLst>
                </a:gridCol>
              </a:tblGrid>
              <a:tr h="210330">
                <a:tc>
                  <a:txBody>
                    <a:bodyPr/>
                    <a:lstStyle/>
                    <a:p>
                      <a:pPr marL="0" algn="l" defTabSz="914400" rtl="0" eaLnBrk="1" latinLnBrk="0" hangingPunct="1">
                        <a:lnSpc>
                          <a:spcPct val="107000"/>
                        </a:lnSpc>
                        <a:spcAft>
                          <a:spcPts val="0"/>
                        </a:spcAft>
                      </a:pPr>
                      <a:r>
                        <a:rPr lang="en-GB" sz="1000" b="1" kern="1200">
                          <a:solidFill>
                            <a:schemeClr val="bg1"/>
                          </a:solidFill>
                          <a:effectLst/>
                          <a:latin typeface="+mj-lt"/>
                          <a:ea typeface="+mn-ea"/>
                          <a:cs typeface="+mn-cs"/>
                        </a:rPr>
                        <a:t>Name</a:t>
                      </a:r>
                      <a:endParaRPr lang="en-US" sz="1000" b="1" kern="1200">
                        <a:solidFill>
                          <a:schemeClr val="bg1"/>
                        </a:solidFill>
                        <a:effectLst/>
                        <a:latin typeface="+mj-lt"/>
                        <a:ea typeface="+mn-ea"/>
                        <a:cs typeface="+mn-cs"/>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algn="l" defTabSz="914400" rtl="0" eaLnBrk="1" latinLnBrk="0" hangingPunct="1">
                        <a:lnSpc>
                          <a:spcPct val="107000"/>
                        </a:lnSpc>
                        <a:spcAft>
                          <a:spcPts val="0"/>
                        </a:spcAft>
                      </a:pPr>
                      <a:r>
                        <a:rPr lang="en-US" sz="1000" b="1" kern="1200">
                          <a:solidFill>
                            <a:schemeClr val="bg1"/>
                          </a:solidFill>
                          <a:effectLst/>
                          <a:latin typeface="+mj-lt"/>
                          <a:ea typeface="+mn-ea"/>
                          <a:cs typeface="+mn-cs"/>
                        </a:rPr>
                        <a:t>Role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63556473"/>
                  </a:ext>
                </a:extLst>
              </a:tr>
              <a:tr h="89281">
                <a:tc>
                  <a:txBody>
                    <a:bodyPr/>
                    <a:lstStyle/>
                    <a:p>
                      <a:pPr>
                        <a:lnSpc>
                          <a:spcPct val="107000"/>
                        </a:lnSpc>
                        <a:spcAft>
                          <a:spcPts val="0"/>
                        </a:spcAft>
                      </a:pPr>
                      <a:r>
                        <a:rPr lang="en-GB" sz="1000">
                          <a:effectLst/>
                          <a:latin typeface="+mj-lt"/>
                        </a:rPr>
                        <a:t>Clare Walker</a:t>
                      </a:r>
                      <a:endParaRPr lang="en-US" sz="14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07000"/>
                        </a:lnSpc>
                        <a:spcAft>
                          <a:spcPts val="0"/>
                        </a:spcAft>
                      </a:pPr>
                      <a:r>
                        <a:rPr lang="en-GB" sz="1000">
                          <a:effectLst/>
                          <a:latin typeface="+mj-lt"/>
                        </a:rPr>
                        <a:t>Head of Digital Change</a:t>
                      </a:r>
                      <a:endParaRPr lang="en-US" sz="14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49539118"/>
                  </a:ext>
                </a:extLst>
              </a:tr>
              <a:tr h="150472">
                <a:tc>
                  <a:txBody>
                    <a:bodyPr/>
                    <a:lstStyle/>
                    <a:p>
                      <a:pPr>
                        <a:lnSpc>
                          <a:spcPct val="107000"/>
                        </a:lnSpc>
                        <a:spcAft>
                          <a:spcPts val="0"/>
                        </a:spcAft>
                      </a:pPr>
                      <a:r>
                        <a:rPr lang="en-GB" sz="1000">
                          <a:effectLst/>
                          <a:latin typeface="+mj-lt"/>
                        </a:rPr>
                        <a:t>Peter Storrie</a:t>
                      </a:r>
                      <a:endParaRPr lang="en-US" sz="14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07000"/>
                        </a:lnSpc>
                        <a:spcAft>
                          <a:spcPts val="0"/>
                        </a:spcAft>
                      </a:pPr>
                      <a:r>
                        <a:rPr lang="en-GB" sz="1000">
                          <a:effectLst/>
                          <a:latin typeface="+mj-lt"/>
                        </a:rPr>
                        <a:t>Head Children &amp; Adults Intel. &amp; Policy Serv.</a:t>
                      </a:r>
                      <a:endParaRPr lang="en-US" sz="14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46232620"/>
                  </a:ext>
                </a:extLst>
              </a:tr>
              <a:tr h="146063">
                <a:tc>
                  <a:txBody>
                    <a:bodyPr/>
                    <a:lstStyle/>
                    <a:p>
                      <a:pPr marL="0" algn="l" defTabSz="914400" rtl="0" eaLnBrk="1" latinLnBrk="0" hangingPunct="1">
                        <a:lnSpc>
                          <a:spcPct val="107000"/>
                        </a:lnSpc>
                        <a:spcAft>
                          <a:spcPts val="0"/>
                        </a:spcAft>
                      </a:pPr>
                      <a:r>
                        <a:rPr lang="en-GB" sz="1000" kern="1200">
                          <a:effectLst/>
                          <a:latin typeface="+mj-lt"/>
                        </a:rPr>
                        <a:t>Julie Longworth</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ct val="107000"/>
                        </a:lnSpc>
                        <a:spcAft>
                          <a:spcPts val="0"/>
                        </a:spcAft>
                      </a:pPr>
                      <a:r>
                        <a:rPr lang="en-GB" sz="1000" kern="1200">
                          <a:effectLst/>
                          <a:latin typeface="+mj-lt"/>
                        </a:rPr>
                        <a:t>Social Work Chief Officer</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5348210"/>
                  </a:ext>
                </a:extLst>
              </a:tr>
              <a:tr h="57359">
                <a:tc>
                  <a:txBody>
                    <a:bodyPr/>
                    <a:lstStyle/>
                    <a:p>
                      <a:pPr>
                        <a:lnSpc>
                          <a:spcPct val="107000"/>
                        </a:lnSpc>
                        <a:spcAft>
                          <a:spcPts val="0"/>
                        </a:spcAft>
                      </a:pPr>
                      <a:r>
                        <a:rPr lang="en-GB" sz="1000">
                          <a:effectLst/>
                          <a:latin typeface="+mj-lt"/>
                        </a:rPr>
                        <a:t>Nicola Palmer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000">
                          <a:effectLst/>
                          <a:latin typeface="+mj-lt"/>
                        </a:rPr>
                        <a:t>Information Governance (IG) Lead</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3580714"/>
                  </a:ext>
                </a:extLst>
              </a:tr>
              <a:tr h="0">
                <a:tc>
                  <a:txBody>
                    <a:bodyPr/>
                    <a:lstStyle/>
                    <a:p>
                      <a:pPr marL="0" algn="l" defTabSz="914400" rtl="0" eaLnBrk="1" latinLnBrk="0" hangingPunct="1">
                        <a:lnSpc>
                          <a:spcPct val="107000"/>
                        </a:lnSpc>
                        <a:spcAft>
                          <a:spcPts val="0"/>
                        </a:spcAft>
                      </a:pPr>
                      <a:r>
                        <a:rPr lang="en-GB" sz="1000" kern="1200">
                          <a:effectLst/>
                          <a:latin typeface="+mj-lt"/>
                        </a:rPr>
                        <a:t>Luke Myers</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lnSpc>
                          <a:spcPct val="107000"/>
                        </a:lnSpc>
                        <a:spcAft>
                          <a:spcPts val="0"/>
                        </a:spcAft>
                      </a:pPr>
                      <a:r>
                        <a:rPr lang="en-GB" sz="1000" kern="1200">
                          <a:effectLst/>
                          <a:latin typeface="+mj-lt"/>
                        </a:rPr>
                        <a:t>Commissioner</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96042497"/>
                  </a:ext>
                </a:extLst>
              </a:tr>
              <a:tr h="0">
                <a:tc>
                  <a:txBody>
                    <a:bodyPr/>
                    <a:lstStyle/>
                    <a:p>
                      <a:pPr marL="0" algn="l" defTabSz="914400" rtl="0" eaLnBrk="1" latinLnBrk="0" hangingPunct="1">
                        <a:lnSpc>
                          <a:spcPct val="107000"/>
                        </a:lnSpc>
                        <a:spcAft>
                          <a:spcPts val="0"/>
                        </a:spcAft>
                      </a:pPr>
                      <a:r>
                        <a:rPr lang="en-GB" sz="1000" kern="1200">
                          <a:effectLst/>
                          <a:latin typeface="+mj-lt"/>
                        </a:rPr>
                        <a:t>Helen Stevens</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ct val="107000"/>
                        </a:lnSpc>
                        <a:spcAft>
                          <a:spcPts val="0"/>
                        </a:spcAft>
                      </a:pPr>
                      <a:r>
                        <a:rPr lang="en-GB" sz="1000" kern="1200">
                          <a:effectLst/>
                          <a:latin typeface="+mj-lt"/>
                        </a:rPr>
                        <a:t>Commissioner</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216317"/>
                  </a:ext>
                </a:extLst>
              </a:tr>
              <a:tr h="0">
                <a:tc>
                  <a:txBody>
                    <a:bodyPr/>
                    <a:lstStyle/>
                    <a:p>
                      <a:pPr>
                        <a:lnSpc>
                          <a:spcPct val="107000"/>
                        </a:lnSpc>
                        <a:spcAft>
                          <a:spcPts val="0"/>
                        </a:spcAft>
                      </a:pPr>
                      <a:r>
                        <a:rPr lang="en-GB" sz="1000">
                          <a:effectLst/>
                          <a:latin typeface="+mj-lt"/>
                        </a:rPr>
                        <a:t>Jude Roberts</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07000"/>
                        </a:lnSpc>
                        <a:spcAft>
                          <a:spcPts val="0"/>
                        </a:spcAft>
                      </a:pPr>
                      <a:r>
                        <a:rPr lang="en-GB" sz="1000">
                          <a:effectLst/>
                          <a:latin typeface="+mj-lt"/>
                        </a:rPr>
                        <a:t>Targeted Service Lead (TSL)</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14016477"/>
                  </a:ext>
                </a:extLst>
              </a:tr>
              <a:tr h="57359">
                <a:tc>
                  <a:txBody>
                    <a:bodyPr/>
                    <a:lstStyle/>
                    <a:p>
                      <a:pPr>
                        <a:lnSpc>
                          <a:spcPct val="107000"/>
                        </a:lnSpc>
                        <a:spcAft>
                          <a:spcPts val="0"/>
                        </a:spcAft>
                      </a:pPr>
                      <a:r>
                        <a:rPr lang="en-GB" sz="1000">
                          <a:effectLst/>
                          <a:latin typeface="+mj-lt"/>
                        </a:rPr>
                        <a:t>Keith Lander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Gill Sans MT"/>
                          <a:ea typeface="+mn-ea"/>
                          <a:cs typeface="+mn-cs"/>
                        </a:rPr>
                        <a:t>Targeted Service Lead (TSL)</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5867228"/>
                  </a:ext>
                </a:extLst>
              </a:tr>
              <a:tr h="146063">
                <a:tc>
                  <a:txBody>
                    <a:bodyPr/>
                    <a:lstStyle/>
                    <a:p>
                      <a:pPr>
                        <a:lnSpc>
                          <a:spcPct val="107000"/>
                        </a:lnSpc>
                        <a:spcAft>
                          <a:spcPts val="0"/>
                        </a:spcAft>
                      </a:pPr>
                      <a:r>
                        <a:rPr lang="en-GB" sz="1000">
                          <a:effectLst/>
                          <a:latin typeface="+mj-lt"/>
                        </a:rPr>
                        <a:t>Amanda Bradley</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Gill Sans MT"/>
                          <a:ea typeface="+mn-ea"/>
                          <a:cs typeface="+mn-cs"/>
                        </a:rPr>
                        <a:t>Targeted Service Lead (TSL)</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504984"/>
                  </a:ext>
                </a:extLst>
              </a:tr>
              <a:tr h="146063">
                <a:tc>
                  <a:txBody>
                    <a:bodyPr/>
                    <a:lstStyle/>
                    <a:p>
                      <a:pPr>
                        <a:lnSpc>
                          <a:spcPct val="107000"/>
                        </a:lnSpc>
                        <a:spcAft>
                          <a:spcPts val="0"/>
                        </a:spcAft>
                      </a:pPr>
                      <a:r>
                        <a:rPr lang="en-GB" sz="1000">
                          <a:effectLst/>
                          <a:latin typeface="+mj-lt"/>
                        </a:rPr>
                        <a:t>Simon Toyne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Gill Sans MT"/>
                          <a:ea typeface="+mn-ea"/>
                          <a:cs typeface="+mn-cs"/>
                        </a:rPr>
                        <a:t>Targeted Service Lead (TSL)</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61378921"/>
                  </a:ext>
                </a:extLst>
              </a:tr>
              <a:tr h="146063">
                <a:tc>
                  <a:txBody>
                    <a:bodyPr/>
                    <a:lstStyle/>
                    <a:p>
                      <a:pPr>
                        <a:lnSpc>
                          <a:spcPct val="107000"/>
                        </a:lnSpc>
                        <a:spcAft>
                          <a:spcPts val="0"/>
                        </a:spcAft>
                      </a:pPr>
                      <a:r>
                        <a:rPr lang="en-GB" sz="1000">
                          <a:effectLst/>
                          <a:latin typeface="+mj-lt"/>
                        </a:rPr>
                        <a:t>Julia Pope</a:t>
                      </a:r>
                      <a:r>
                        <a:rPr lang="en-GB" sz="1000">
                          <a:latin typeface="+mj-lt"/>
                        </a:rPr>
                        <a:t> </a:t>
                      </a:r>
                      <a:endParaRPr lang="en-GB" sz="10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Gill Sans MT"/>
                          <a:ea typeface="+mn-ea"/>
                          <a:cs typeface="+mn-cs"/>
                        </a:rPr>
                        <a:t>Targeted Service Lead (TSL)</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48247014"/>
                  </a:ext>
                </a:extLst>
              </a:tr>
              <a:tr h="146063">
                <a:tc>
                  <a:txBody>
                    <a:bodyPr/>
                    <a:lstStyle/>
                    <a:p>
                      <a:pPr>
                        <a:lnSpc>
                          <a:spcPct val="107000"/>
                        </a:lnSpc>
                        <a:spcAft>
                          <a:spcPts val="0"/>
                        </a:spcAft>
                      </a:pPr>
                      <a:r>
                        <a:rPr lang="en-GB" sz="1000">
                          <a:effectLst/>
                          <a:latin typeface="+mj-lt"/>
                        </a:rPr>
                        <a:t>Steve Lake</a:t>
                      </a:r>
                      <a:r>
                        <a:rPr lang="en-GB" sz="1000">
                          <a:latin typeface="+mj-lt"/>
                        </a:rPr>
                        <a:t>  </a:t>
                      </a:r>
                      <a:endParaRPr lang="en-GB" sz="10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Gill Sans MT"/>
                          <a:ea typeface="+mn-ea"/>
                          <a:cs typeface="+mn-cs"/>
                        </a:rPr>
                        <a:t>Targeted Service Lead (TSL)</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89515917"/>
                  </a:ext>
                </a:extLst>
              </a:tr>
              <a:tr h="146063">
                <a:tc>
                  <a:txBody>
                    <a:bodyPr/>
                    <a:lstStyle/>
                    <a:p>
                      <a:pPr>
                        <a:lnSpc>
                          <a:spcPct val="107000"/>
                        </a:lnSpc>
                        <a:spcAft>
                          <a:spcPts val="0"/>
                        </a:spcAft>
                      </a:pPr>
                      <a:r>
                        <a:rPr lang="en-GB" sz="1000">
                          <a:effectLst/>
                          <a:latin typeface="+mj-lt"/>
                        </a:rPr>
                        <a:t>Joanne Tomlinson</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Gill Sans MT"/>
                          <a:ea typeface="+mn-ea"/>
                          <a:cs typeface="+mn-cs"/>
                        </a:rPr>
                        <a:t>Targeted Service Lead (TSL)</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6361323"/>
                  </a:ext>
                </a:extLst>
              </a:tr>
              <a:tr h="146063">
                <a:tc>
                  <a:txBody>
                    <a:bodyPr/>
                    <a:lstStyle/>
                    <a:p>
                      <a:pPr marL="0" algn="l" defTabSz="914400" rtl="0" eaLnBrk="1" latinLnBrk="0" hangingPunct="1">
                        <a:lnSpc>
                          <a:spcPct val="107000"/>
                        </a:lnSpc>
                        <a:spcAft>
                          <a:spcPts val="0"/>
                        </a:spcAft>
                      </a:pPr>
                      <a:r>
                        <a:rPr lang="en-GB" sz="1000" kern="1200">
                          <a:effectLst/>
                          <a:latin typeface="+mj-lt"/>
                        </a:rPr>
                        <a:t>Ben Brown</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lnSpc>
                          <a:spcPct val="107000"/>
                        </a:lnSpc>
                        <a:spcAft>
                          <a:spcPts val="0"/>
                        </a:spcAft>
                      </a:pPr>
                      <a:r>
                        <a:rPr lang="en-GB" sz="1000" kern="1200">
                          <a:effectLst/>
                          <a:latin typeface="+mj-lt"/>
                        </a:rPr>
                        <a:t>Families First Leadership</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22407366"/>
                  </a:ext>
                </a:extLst>
              </a:tr>
              <a:tr h="146063">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Ben Grey</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Families First Leadership</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63342891"/>
                  </a:ext>
                </a:extLst>
              </a:tr>
              <a:tr h="146063">
                <a:tc>
                  <a:txBody>
                    <a:bodyPr/>
                    <a:lstStyle/>
                    <a:p>
                      <a:pPr marL="0" algn="l" defTabSz="914400" rtl="0" eaLnBrk="1" latinLnBrk="0" hangingPunct="1">
                        <a:lnSpc>
                          <a:spcPct val="107000"/>
                        </a:lnSpc>
                        <a:spcAft>
                          <a:spcPts val="0"/>
                        </a:spcAft>
                      </a:pPr>
                      <a:r>
                        <a:rPr lang="en-GB" sz="1000" kern="1200">
                          <a:effectLst/>
                          <a:latin typeface="+mj-lt"/>
                        </a:rPr>
                        <a:t>Farrah Khan</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effectLst/>
                          <a:latin typeface="+mj-lt"/>
                        </a:rPr>
                        <a:t>Head of Front Door</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564351"/>
                  </a:ext>
                </a:extLst>
              </a:tr>
              <a:tr h="146063">
                <a:tc>
                  <a:txBody>
                    <a:bodyPr/>
                    <a:lstStyle/>
                    <a:p>
                      <a:pPr marL="0" algn="l" defTabSz="914400" rtl="0" eaLnBrk="1" latinLnBrk="0" hangingPunct="1">
                        <a:lnSpc>
                          <a:spcPct val="107000"/>
                        </a:lnSpc>
                        <a:spcAft>
                          <a:spcPts val="0"/>
                        </a:spcAft>
                      </a:pPr>
                      <a:r>
                        <a:rPr lang="en-GB" sz="1000" kern="1200">
                          <a:effectLst/>
                          <a:latin typeface="+mj-lt"/>
                        </a:rPr>
                        <a:t>Tracy Wylde</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effectLst/>
                          <a:latin typeface="+mj-lt"/>
                        </a:rPr>
                        <a:t>Intelligence Manager</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1652348"/>
                  </a:ext>
                </a:extLst>
              </a:tr>
              <a:tr h="146063">
                <a:tc>
                  <a:txBody>
                    <a:bodyPr/>
                    <a:lstStyle/>
                    <a:p>
                      <a:pPr>
                        <a:lnSpc>
                          <a:spcPct val="107000"/>
                        </a:lnSpc>
                        <a:spcAft>
                          <a:spcPts val="0"/>
                        </a:spcAft>
                      </a:pPr>
                      <a:r>
                        <a:rPr lang="en-GB" sz="1000">
                          <a:effectLst/>
                          <a:latin typeface="+mj-lt"/>
                        </a:rPr>
                        <a:t>David Jackson</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07000"/>
                        </a:lnSpc>
                        <a:spcAft>
                          <a:spcPts val="0"/>
                        </a:spcAft>
                      </a:pPr>
                      <a:r>
                        <a:rPr lang="en-GB" sz="1000">
                          <a:effectLst/>
                          <a:latin typeface="+mj-lt"/>
                        </a:rPr>
                        <a:t>Safer Leeds</a:t>
                      </a:r>
                      <a:r>
                        <a:rPr lang="en-GB" sz="1000">
                          <a:latin typeface="+mj-lt"/>
                        </a:rPr>
                        <a:t> </a:t>
                      </a:r>
                      <a:endParaRPr lang="en-GB" sz="10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82153377"/>
                  </a:ext>
                </a:extLst>
              </a:tr>
              <a:tr h="146063">
                <a:tc>
                  <a:txBody>
                    <a:bodyPr/>
                    <a:lstStyle/>
                    <a:p>
                      <a:pPr marL="0" algn="l" defTabSz="914400" rtl="0" eaLnBrk="1" latinLnBrk="0" hangingPunct="1">
                        <a:lnSpc>
                          <a:spcPct val="107000"/>
                        </a:lnSpc>
                        <a:spcAft>
                          <a:spcPts val="0"/>
                        </a:spcAft>
                      </a:pPr>
                      <a:r>
                        <a:rPr lang="en-GB" sz="1000" kern="1200">
                          <a:effectLst/>
                          <a:latin typeface="+mj-lt"/>
                        </a:rPr>
                        <a:t>Luci Caine</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rtl="0">
                        <a:lnSpc>
                          <a:spcPct val="107000"/>
                        </a:lnSpc>
                        <a:spcAft>
                          <a:spcPts val="0"/>
                        </a:spcAft>
                      </a:pPr>
                      <a:r>
                        <a:rPr lang="en-GB" sz="1000" kern="1200">
                          <a:effectLst/>
                          <a:latin typeface="+mj-lt"/>
                        </a:rPr>
                        <a:t>Intelligence Lead Analyst</a:t>
                      </a:r>
                      <a:r>
                        <a:rPr lang="en-GB" sz="1000" kern="1200">
                          <a:latin typeface="+mj-lt"/>
                        </a:rPr>
                        <a:t> </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4753921"/>
                  </a:ext>
                </a:extLst>
              </a:tr>
              <a:tr h="146063">
                <a:tc>
                  <a:txBody>
                    <a:bodyPr/>
                    <a:lstStyle/>
                    <a:p>
                      <a:pPr>
                        <a:lnSpc>
                          <a:spcPct val="107000"/>
                        </a:lnSpc>
                        <a:spcAft>
                          <a:spcPts val="0"/>
                        </a:spcAft>
                      </a:pPr>
                      <a:r>
                        <a:rPr lang="en-GB" sz="1000">
                          <a:effectLst/>
                          <a:latin typeface="+mj-lt"/>
                        </a:rPr>
                        <a:t>Chris Hudson</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07000"/>
                        </a:lnSpc>
                        <a:spcAft>
                          <a:spcPts val="0"/>
                        </a:spcAft>
                      </a:pPr>
                      <a:r>
                        <a:rPr lang="en-GB" sz="1000">
                          <a:effectLst/>
                          <a:latin typeface="+mj-lt"/>
                        </a:rPr>
                        <a:t>Intelligence and Policy Business Analyst</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6036033"/>
                  </a:ext>
                </a:extLst>
              </a:tr>
              <a:tr h="0">
                <a:tc>
                  <a:txBody>
                    <a:bodyPr/>
                    <a:lstStyle/>
                    <a:p>
                      <a:pPr marL="0" algn="l" defTabSz="914400" rtl="0" eaLnBrk="1" latinLnBrk="0" hangingPunct="1">
                        <a:lnSpc>
                          <a:spcPct val="107000"/>
                        </a:lnSpc>
                        <a:spcAft>
                          <a:spcPts val="0"/>
                        </a:spcAft>
                      </a:pPr>
                      <a:r>
                        <a:rPr lang="en-GB" sz="1000" kern="1200">
                          <a:effectLst/>
                          <a:latin typeface="+mj-lt"/>
                        </a:rPr>
                        <a:t>David O’Connor</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ct val="107000"/>
                        </a:lnSpc>
                        <a:spcAft>
                          <a:spcPts val="0"/>
                        </a:spcAft>
                      </a:pPr>
                      <a:r>
                        <a:rPr lang="en-GB" sz="1000" kern="1200">
                          <a:effectLst/>
                          <a:latin typeface="+mj-lt"/>
                        </a:rPr>
                        <a:t>MDM &amp; Systems &amp; IG</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147721"/>
                  </a:ext>
                </a:extLst>
              </a:tr>
              <a:tr h="146063">
                <a:tc>
                  <a:txBody>
                    <a:bodyPr/>
                    <a:lstStyle/>
                    <a:p>
                      <a:pPr>
                        <a:lnSpc>
                          <a:spcPct val="107000"/>
                        </a:lnSpc>
                        <a:spcAft>
                          <a:spcPts val="0"/>
                        </a:spcAft>
                      </a:pPr>
                      <a:r>
                        <a:rPr lang="en-GB" sz="1000">
                          <a:effectLst/>
                          <a:latin typeface="+mj-lt"/>
                        </a:rPr>
                        <a:t>Jean Ellison</a:t>
                      </a:r>
                      <a:r>
                        <a:rPr lang="en-GB" sz="1000">
                          <a:latin typeface="+mj-lt"/>
                        </a:rPr>
                        <a:t> </a:t>
                      </a:r>
                      <a:endParaRPr lang="en-GB" sz="10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07000"/>
                        </a:lnSpc>
                        <a:spcAft>
                          <a:spcPts val="0"/>
                        </a:spcAft>
                      </a:pPr>
                      <a:r>
                        <a:rPr lang="en-GB" sz="1000">
                          <a:effectLst/>
                          <a:latin typeface="+mj-lt"/>
                        </a:rPr>
                        <a:t>Youth Work Lead</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06273662"/>
                  </a:ext>
                </a:extLst>
              </a:tr>
              <a:tr h="146063">
                <a:tc>
                  <a:txBody>
                    <a:bodyPr/>
                    <a:lstStyle/>
                    <a:p>
                      <a:pPr>
                        <a:lnSpc>
                          <a:spcPct val="107000"/>
                        </a:lnSpc>
                        <a:spcAft>
                          <a:spcPts val="0"/>
                        </a:spcAft>
                      </a:pPr>
                      <a:r>
                        <a:rPr lang="en-GB" sz="1000">
                          <a:effectLst/>
                          <a:latin typeface="+mj-lt"/>
                        </a:rPr>
                        <a:t>Andrea Richardson</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07000"/>
                        </a:lnSpc>
                        <a:spcAft>
                          <a:spcPts val="0"/>
                        </a:spcAft>
                      </a:pPr>
                      <a:r>
                        <a:rPr lang="en-GB" sz="1000">
                          <a:effectLst/>
                          <a:latin typeface="+mj-lt"/>
                        </a:rPr>
                        <a:t>Head of Service for EYs and Youth Work</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04419132"/>
                  </a:ext>
                </a:extLst>
              </a:tr>
              <a:tr h="146063">
                <a:tc>
                  <a:txBody>
                    <a:bodyPr/>
                    <a:lstStyle/>
                    <a:p>
                      <a:pPr>
                        <a:lnSpc>
                          <a:spcPct val="107000"/>
                        </a:lnSpc>
                        <a:spcAft>
                          <a:spcPts val="0"/>
                        </a:spcAft>
                      </a:pPr>
                      <a:r>
                        <a:rPr lang="en-GB" sz="1000">
                          <a:effectLst/>
                          <a:latin typeface="+mj-lt"/>
                        </a:rPr>
                        <a:t>Lisa Martin</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07000"/>
                        </a:lnSpc>
                        <a:spcAft>
                          <a:spcPts val="0"/>
                        </a:spcAft>
                      </a:pPr>
                      <a:r>
                        <a:rPr lang="en-GB" sz="1000">
                          <a:effectLst/>
                          <a:latin typeface="+mj-lt"/>
                        </a:rPr>
                        <a:t>Programme Performance Manager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84852377"/>
                  </a:ext>
                </a:extLst>
              </a:tr>
              <a:tr h="146063">
                <a:tc>
                  <a:txBody>
                    <a:bodyPr/>
                    <a:lstStyle/>
                    <a:p>
                      <a:pPr>
                        <a:lnSpc>
                          <a:spcPct val="107000"/>
                        </a:lnSpc>
                        <a:spcAft>
                          <a:spcPts val="0"/>
                        </a:spcAft>
                      </a:pPr>
                      <a:r>
                        <a:rPr lang="en-GB" sz="1000">
                          <a:effectLst/>
                          <a:latin typeface="+mj-lt"/>
                        </a:rPr>
                        <a:t>Katie Craigmile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07000"/>
                        </a:lnSpc>
                        <a:spcAft>
                          <a:spcPts val="0"/>
                        </a:spcAft>
                      </a:pPr>
                      <a:r>
                        <a:rPr lang="en-GB" sz="1000">
                          <a:effectLst/>
                          <a:latin typeface="+mj-lt"/>
                        </a:rPr>
                        <a:t>FF Leadership / Allocations Panel</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17382294"/>
                  </a:ext>
                </a:extLst>
              </a:tr>
              <a:tr h="146063">
                <a:tc>
                  <a:txBody>
                    <a:bodyPr/>
                    <a:lstStyle/>
                    <a:p>
                      <a:pPr marL="0" algn="l" defTabSz="914400" rtl="0" eaLnBrk="1" latinLnBrk="0" hangingPunct="1">
                        <a:lnSpc>
                          <a:spcPct val="107000"/>
                        </a:lnSpc>
                        <a:spcAft>
                          <a:spcPts val="0"/>
                        </a:spcAft>
                      </a:pPr>
                      <a:r>
                        <a:rPr lang="en-GB" sz="1000" kern="1200">
                          <a:effectLst/>
                          <a:latin typeface="+mj-lt"/>
                        </a:rPr>
                        <a:t>Helen Binns</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effectLst/>
                          <a:latin typeface="+mj-lt"/>
                        </a:rPr>
                        <a:t>Front Door</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2184189"/>
                  </a:ext>
                </a:extLst>
              </a:tr>
              <a:tr h="146063">
                <a:tc>
                  <a:txBody>
                    <a:bodyPr/>
                    <a:lstStyle/>
                    <a:p>
                      <a:pPr marL="0" algn="l" defTabSz="914400" rtl="0" eaLnBrk="1" latinLnBrk="0" hangingPunct="1">
                        <a:lnSpc>
                          <a:spcPct val="107000"/>
                        </a:lnSpc>
                        <a:spcAft>
                          <a:spcPts val="0"/>
                        </a:spcAft>
                      </a:pPr>
                      <a:r>
                        <a:rPr lang="en-GB" sz="1000" kern="1200">
                          <a:effectLst/>
                          <a:latin typeface="+mj-lt"/>
                        </a:rPr>
                        <a:t>Alison Szustakowski</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effectLst/>
                          <a:latin typeface="+mj-lt"/>
                        </a:rPr>
                        <a:t>Communities (Partner)</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77681750"/>
                  </a:ext>
                </a:extLst>
              </a:tr>
              <a:tr h="146063">
                <a:tc>
                  <a:txBody>
                    <a:bodyPr/>
                    <a:lstStyle/>
                    <a:p>
                      <a:pPr marL="0" algn="l" defTabSz="914400" rtl="0" eaLnBrk="1" latinLnBrk="0" hangingPunct="1">
                        <a:lnSpc>
                          <a:spcPct val="107000"/>
                        </a:lnSpc>
                        <a:spcAft>
                          <a:spcPts val="0"/>
                        </a:spcAft>
                      </a:pPr>
                      <a:r>
                        <a:rPr lang="en-GB" sz="1000" kern="1200">
                          <a:effectLst/>
                          <a:latin typeface="+mj-lt"/>
                        </a:rPr>
                        <a:t>Mathew Brooke</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effectLst/>
                          <a:latin typeface="+mj-lt"/>
                        </a:rPr>
                        <a:t>CSWS REST</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71389418"/>
                  </a:ext>
                </a:extLst>
              </a:tr>
              <a:tr h="146063">
                <a:tc>
                  <a:txBody>
                    <a:bodyPr/>
                    <a:lstStyle/>
                    <a:p>
                      <a:pPr marL="0" algn="l" defTabSz="914400" rtl="0" eaLnBrk="1" latinLnBrk="0" hangingPunct="1">
                        <a:lnSpc>
                          <a:spcPct val="107000"/>
                        </a:lnSpc>
                        <a:spcAft>
                          <a:spcPts val="0"/>
                        </a:spcAft>
                      </a:pPr>
                      <a:r>
                        <a:rPr lang="en-GB" sz="1000" kern="1200">
                          <a:effectLst/>
                          <a:latin typeface="+mj-lt"/>
                        </a:rPr>
                        <a:t>Dave Lawrence</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effectLst/>
                          <a:latin typeface="+mj-lt"/>
                        </a:rPr>
                        <a:t>Cluster SEMH</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3747183"/>
                  </a:ext>
                </a:extLst>
              </a:tr>
              <a:tr h="146063">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Chris Walker</a:t>
                      </a:r>
                      <a:endParaRPr lang="en-US" sz="14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Family Group Conferencing</a:t>
                      </a:r>
                      <a:endParaRPr lang="en-US" sz="14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99236659"/>
                  </a:ext>
                </a:extLst>
              </a:tr>
              <a:tr h="146063">
                <a:tc>
                  <a:txBody>
                    <a:bodyPr/>
                    <a:lstStyle/>
                    <a:p>
                      <a:pPr>
                        <a:lnSpc>
                          <a:spcPct val="107000"/>
                        </a:lnSpc>
                        <a:spcAft>
                          <a:spcPts val="0"/>
                        </a:spcAft>
                      </a:pPr>
                      <a:r>
                        <a:rPr lang="en-GB" sz="1000" err="1">
                          <a:effectLst/>
                          <a:latin typeface="+mj-lt"/>
                        </a:rPr>
                        <a:t>Uzma</a:t>
                      </a:r>
                      <a:r>
                        <a:rPr lang="en-GB" sz="1000">
                          <a:effectLst/>
                          <a:latin typeface="+mj-lt"/>
                        </a:rPr>
                        <a:t> Ahmed</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000">
                          <a:effectLst/>
                          <a:latin typeface="+mj-lt"/>
                        </a:rPr>
                        <a:t>Early Start Lead</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5973977"/>
                  </a:ext>
                </a:extLst>
              </a:tr>
              <a:tr h="146063">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Danielle Thomas</a:t>
                      </a:r>
                      <a:endParaRPr lang="en-US" sz="14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Social Worker</a:t>
                      </a:r>
                      <a:endParaRPr lang="en-US" sz="14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24615157"/>
                  </a:ext>
                </a:extLst>
              </a:tr>
              <a:tr h="106254">
                <a:tc>
                  <a:txBody>
                    <a:bodyPr/>
                    <a:lstStyle/>
                    <a:p>
                      <a:pPr marL="0" algn="l" defTabSz="914400" rtl="0" eaLnBrk="1" latinLnBrk="0" hangingPunct="1">
                        <a:lnSpc>
                          <a:spcPct val="107000"/>
                        </a:lnSpc>
                        <a:spcAft>
                          <a:spcPts val="0"/>
                        </a:spcAft>
                      </a:pPr>
                      <a:r>
                        <a:rPr lang="en-US" sz="1000" kern="1200">
                          <a:solidFill>
                            <a:schemeClr val="tx1"/>
                          </a:solidFill>
                          <a:effectLst/>
                          <a:latin typeface="+mj-lt"/>
                          <a:ea typeface="+mn-ea"/>
                          <a:cs typeface="+mn-cs"/>
                        </a:rPr>
                        <a:t>Lisa Swaine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ct val="107000"/>
                        </a:lnSpc>
                        <a:spcAft>
                          <a:spcPts val="0"/>
                        </a:spcAft>
                      </a:pPr>
                      <a:r>
                        <a:rPr lang="en-US" sz="1000" kern="1200">
                          <a:solidFill>
                            <a:schemeClr val="tx1"/>
                          </a:solidFill>
                          <a:effectLst/>
                          <a:latin typeface="+mj-lt"/>
                          <a:ea typeface="+mn-ea"/>
                          <a:cs typeface="+mn-cs"/>
                        </a:rPr>
                        <a:t>Social Worker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504965"/>
                  </a:ext>
                </a:extLst>
              </a:tr>
            </a:tbl>
          </a:graphicData>
        </a:graphic>
      </p:graphicFrame>
      <p:graphicFrame>
        <p:nvGraphicFramePr>
          <p:cNvPr id="6" name="Table 5">
            <a:extLst>
              <a:ext uri="{FF2B5EF4-FFF2-40B4-BE49-F238E27FC236}">
                <a16:creationId xmlns:a16="http://schemas.microsoft.com/office/drawing/2014/main" id="{D67084B5-5B88-4D1D-B288-7DB7C32E17FF}"/>
              </a:ext>
            </a:extLst>
          </p:cNvPr>
          <p:cNvGraphicFramePr>
            <a:graphicFrameLocks noGrp="1"/>
          </p:cNvGraphicFramePr>
          <p:nvPr>
            <p:extLst>
              <p:ext uri="{D42A27DB-BD31-4B8C-83A1-F6EECF244321}">
                <p14:modId xmlns:p14="http://schemas.microsoft.com/office/powerpoint/2010/main" val="3837022662"/>
              </p:ext>
            </p:extLst>
          </p:nvPr>
        </p:nvGraphicFramePr>
        <p:xfrm>
          <a:off x="4971020" y="1355428"/>
          <a:ext cx="3875809" cy="4745779"/>
        </p:xfrm>
        <a:graphic>
          <a:graphicData uri="http://schemas.openxmlformats.org/drawingml/2006/table">
            <a:tbl>
              <a:tblPr firstRow="1" firstCol="1" bandRow="1">
                <a:tableStyleId>{2D5ABB26-0587-4C30-8999-92F81FD0307C}</a:tableStyleId>
              </a:tblPr>
              <a:tblGrid>
                <a:gridCol w="1196340">
                  <a:extLst>
                    <a:ext uri="{9D8B030D-6E8A-4147-A177-3AD203B41FA5}">
                      <a16:colId xmlns:a16="http://schemas.microsoft.com/office/drawing/2014/main" val="958974591"/>
                    </a:ext>
                  </a:extLst>
                </a:gridCol>
                <a:gridCol w="2679469">
                  <a:extLst>
                    <a:ext uri="{9D8B030D-6E8A-4147-A177-3AD203B41FA5}">
                      <a16:colId xmlns:a16="http://schemas.microsoft.com/office/drawing/2014/main" val="1225254772"/>
                    </a:ext>
                  </a:extLst>
                </a:gridCol>
              </a:tblGrid>
              <a:tr h="218914">
                <a:tc>
                  <a:txBody>
                    <a:bodyPr/>
                    <a:lstStyle/>
                    <a:p>
                      <a:pPr marL="0" algn="l" defTabSz="914400" rtl="0" eaLnBrk="1" latinLnBrk="0" hangingPunct="1">
                        <a:lnSpc>
                          <a:spcPct val="107000"/>
                        </a:lnSpc>
                        <a:spcAft>
                          <a:spcPts val="0"/>
                        </a:spcAft>
                      </a:pPr>
                      <a:r>
                        <a:rPr lang="en-GB" sz="1000" b="1" kern="1200">
                          <a:solidFill>
                            <a:schemeClr val="bg1"/>
                          </a:solidFill>
                          <a:effectLst/>
                          <a:latin typeface="+mj-lt"/>
                          <a:ea typeface="+mn-ea"/>
                          <a:cs typeface="+mn-cs"/>
                        </a:rPr>
                        <a:t>Name</a:t>
                      </a:r>
                      <a:endParaRPr lang="en-US" sz="1000" b="1" kern="1200">
                        <a:solidFill>
                          <a:schemeClr val="bg1"/>
                        </a:solidFill>
                        <a:effectLst/>
                        <a:latin typeface="+mj-lt"/>
                        <a:ea typeface="+mn-ea"/>
                        <a:cs typeface="+mn-cs"/>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algn="l" defTabSz="914400" rtl="0" eaLnBrk="1" latinLnBrk="0" hangingPunct="1">
                        <a:lnSpc>
                          <a:spcPct val="107000"/>
                        </a:lnSpc>
                        <a:spcAft>
                          <a:spcPts val="0"/>
                        </a:spcAft>
                      </a:pPr>
                      <a:r>
                        <a:rPr lang="en-US" sz="1000" b="1" kern="1200">
                          <a:solidFill>
                            <a:schemeClr val="bg1"/>
                          </a:solidFill>
                          <a:effectLst/>
                          <a:latin typeface="+mj-lt"/>
                          <a:ea typeface="+mn-ea"/>
                          <a:cs typeface="+mn-cs"/>
                        </a:rPr>
                        <a:t>Role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63556473"/>
                  </a:ext>
                </a:extLst>
              </a:tr>
              <a:tr h="141404">
                <a:tc>
                  <a:txBody>
                    <a:bodyPr/>
                    <a:lstStyle/>
                    <a:p>
                      <a:pPr>
                        <a:lnSpc>
                          <a:spcPct val="107000"/>
                        </a:lnSpc>
                        <a:spcAft>
                          <a:spcPts val="0"/>
                        </a:spcAft>
                      </a:pPr>
                      <a:r>
                        <a:rPr lang="en-GB" sz="1000">
                          <a:effectLst/>
                          <a:latin typeface="+mj-lt"/>
                        </a:rPr>
                        <a:t>Jeanette Warburton</a:t>
                      </a:r>
                      <a:endParaRPr lang="en-US" sz="10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000">
                          <a:effectLst/>
                          <a:latin typeface="+mj-lt"/>
                        </a:rPr>
                        <a:t>Principal Lead - Integrated Services</a:t>
                      </a:r>
                      <a:endParaRPr lang="en-US" sz="1000">
                        <a:effectLst/>
                        <a:latin typeface="+mj-lt"/>
                      </a:endParaRPr>
                    </a:p>
                  </a:txBody>
                  <a:tcPr marL="57803" marR="57803"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9539118"/>
                  </a:ext>
                </a:extLst>
              </a:tr>
              <a:tr h="141404">
                <a:tc>
                  <a:txBody>
                    <a:bodyPr/>
                    <a:lstStyle/>
                    <a:p>
                      <a:pPr marL="0" algn="l" defTabSz="914400" rtl="0" eaLnBrk="1" latinLnBrk="0" hangingPunct="1">
                        <a:lnSpc>
                          <a:spcPct val="107000"/>
                        </a:lnSpc>
                        <a:spcAft>
                          <a:spcPts val="0"/>
                        </a:spcAft>
                      </a:pPr>
                      <a:r>
                        <a:rPr lang="en-GB" sz="1000" kern="1200">
                          <a:effectLst/>
                          <a:latin typeface="+mj-lt"/>
                        </a:rPr>
                        <a:t>Deborah Woodcock</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effectLst/>
                          <a:latin typeface="+mj-lt"/>
                        </a:rPr>
                        <a:t>Director of Operations, Stockport Family</a:t>
                      </a:r>
                      <a:endParaRPr lang="en-GB" sz="1000" kern="1200">
                        <a:solidFill>
                          <a:schemeClr val="tx1"/>
                        </a:solidFill>
                        <a:effectLst/>
                        <a:latin typeface="+mj-lt"/>
                      </a:endParaRPr>
                    </a:p>
                  </a:txBody>
                  <a:tcPr marL="57803" marR="57803"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0445943"/>
                  </a:ext>
                </a:extLst>
              </a:tr>
              <a:tr h="141404">
                <a:tc>
                  <a:txBody>
                    <a:bodyPr/>
                    <a:lstStyle/>
                    <a:p>
                      <a:pPr marL="0" algn="l" defTabSz="914400" rtl="0" eaLnBrk="1" latinLnBrk="0" hangingPunct="1">
                        <a:lnSpc>
                          <a:spcPct val="107000"/>
                        </a:lnSpc>
                        <a:spcAft>
                          <a:spcPts val="0"/>
                        </a:spcAft>
                      </a:pPr>
                      <a:r>
                        <a:rPr lang="en-GB" sz="1000" kern="1200">
                          <a:effectLst/>
                          <a:latin typeface="+mj-lt"/>
                        </a:rPr>
                        <a:t>Naveed Malik</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ct val="107000"/>
                        </a:lnSpc>
                        <a:spcAft>
                          <a:spcPts val="0"/>
                        </a:spcAft>
                      </a:pPr>
                      <a:r>
                        <a:rPr lang="en-GB" sz="1000" kern="1200">
                          <a:effectLst/>
                          <a:latin typeface="+mj-lt"/>
                        </a:rPr>
                        <a:t>Service Manager for IG</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031618"/>
                  </a:ext>
                </a:extLst>
              </a:tr>
              <a:tr h="141404">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Steve Kilroy-Jolley</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BI Developer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48247014"/>
                  </a:ext>
                </a:extLst>
              </a:tr>
              <a:tr h="141404">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Laura Lovegrove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BI Analyst</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89515917"/>
                  </a:ext>
                </a:extLst>
              </a:tr>
              <a:tr h="141404">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Mark Murray</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BI Development Manager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81807"/>
                  </a:ext>
                </a:extLst>
              </a:tr>
              <a:tr h="141404">
                <a:tc>
                  <a:txBody>
                    <a:bodyPr/>
                    <a:lstStyle/>
                    <a:p>
                      <a:pPr>
                        <a:lnSpc>
                          <a:spcPct val="107000"/>
                        </a:lnSpc>
                        <a:spcAft>
                          <a:spcPts val="0"/>
                        </a:spcAft>
                      </a:pPr>
                      <a:r>
                        <a:rPr lang="en-GB" sz="1000">
                          <a:effectLst/>
                          <a:latin typeface="+mj-lt"/>
                        </a:rPr>
                        <a:t>Craig Hughes</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000">
                          <a:effectLst/>
                          <a:latin typeface="+mj-lt"/>
                        </a:rPr>
                        <a:t>BI Service Manager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0162910"/>
                  </a:ext>
                </a:extLst>
              </a:tr>
              <a:tr h="141404">
                <a:tc>
                  <a:txBody>
                    <a:bodyPr/>
                    <a:lstStyle/>
                    <a:p>
                      <a:pPr marL="0" algn="l" defTabSz="914400" rtl="0" eaLnBrk="1" latinLnBrk="0" hangingPunct="1">
                        <a:lnSpc>
                          <a:spcPct val="107000"/>
                        </a:lnSpc>
                        <a:spcAft>
                          <a:spcPts val="0"/>
                        </a:spcAft>
                      </a:pPr>
                      <a:r>
                        <a:rPr lang="en-GB" sz="1000" kern="1200">
                          <a:effectLst/>
                          <a:latin typeface="+mj-lt"/>
                        </a:rPr>
                        <a:t>Dan Fenwick</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effectLst/>
                          <a:latin typeface="+mj-lt"/>
                        </a:rPr>
                        <a:t>BI Developer – Signpost</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8805540"/>
                  </a:ext>
                </a:extLst>
              </a:tr>
              <a:tr h="80298">
                <a:tc>
                  <a:txBody>
                    <a:bodyPr/>
                    <a:lstStyle/>
                    <a:p>
                      <a:pPr>
                        <a:lnSpc>
                          <a:spcPct val="107000"/>
                        </a:lnSpc>
                        <a:spcAft>
                          <a:spcPts val="0"/>
                        </a:spcAft>
                      </a:pPr>
                      <a:r>
                        <a:rPr lang="en-GB" sz="1000">
                          <a:effectLst/>
                          <a:latin typeface="+mj-lt"/>
                        </a:rPr>
                        <a:t>Maura Appleby</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07000"/>
                        </a:lnSpc>
                        <a:spcAft>
                          <a:spcPts val="0"/>
                        </a:spcAft>
                      </a:pPr>
                      <a:r>
                        <a:rPr lang="en-GB" sz="1000">
                          <a:effectLst/>
                          <a:latin typeface="+mj-lt"/>
                        </a:rPr>
                        <a:t>Principal Lead – Public Health</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28391382"/>
                  </a:ext>
                </a:extLst>
              </a:tr>
              <a:tr h="141404">
                <a:tc>
                  <a:txBody>
                    <a:bodyPr/>
                    <a:lstStyle/>
                    <a:p>
                      <a:pPr marL="0" algn="l" defTabSz="914400" rtl="0" eaLnBrk="1" latinLnBrk="0" hangingPunct="1">
                        <a:lnSpc>
                          <a:spcPct val="107000"/>
                        </a:lnSpc>
                        <a:spcAft>
                          <a:spcPts val="0"/>
                        </a:spcAft>
                      </a:pPr>
                      <a:r>
                        <a:rPr lang="en-GB" sz="1000" kern="1200">
                          <a:effectLst/>
                          <a:latin typeface="+mj-lt"/>
                        </a:rPr>
                        <a:t>Joanne Harris</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effectLst/>
                          <a:latin typeface="+mj-lt"/>
                        </a:rPr>
                        <a:t>Operational Lead – MOSAIC</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57102255"/>
                  </a:ext>
                </a:extLst>
              </a:tr>
              <a:tr h="141404">
                <a:tc>
                  <a:txBody>
                    <a:bodyPr/>
                    <a:lstStyle/>
                    <a:p>
                      <a:pPr marL="0" algn="l" defTabSz="914400" rtl="0" eaLnBrk="1" latinLnBrk="0" hangingPunct="1">
                        <a:lnSpc>
                          <a:spcPct val="107000"/>
                        </a:lnSpc>
                        <a:spcAft>
                          <a:spcPts val="0"/>
                        </a:spcAft>
                      </a:pPr>
                      <a:r>
                        <a:rPr lang="en-GB" sz="1000" kern="1200">
                          <a:effectLst/>
                          <a:latin typeface="+mj-lt"/>
                        </a:rPr>
                        <a:t>Sally Roy</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rtl="0">
                        <a:lnSpc>
                          <a:spcPct val="107000"/>
                        </a:lnSpc>
                        <a:spcAft>
                          <a:spcPts val="0"/>
                        </a:spcAft>
                      </a:pPr>
                      <a:r>
                        <a:rPr lang="en-GB" sz="1000" kern="1200">
                          <a:effectLst/>
                          <a:latin typeface="+mj-lt"/>
                        </a:rPr>
                        <a:t>Operational Lead – MASSH</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2557472"/>
                  </a:ext>
                </a:extLst>
              </a:tr>
              <a:tr h="141404">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Rebecca Key</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Service Leader – Complex Safeguarding</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99208873"/>
                  </a:ext>
                </a:extLst>
              </a:tr>
              <a:tr h="141404">
                <a:tc>
                  <a:txBody>
                    <a:bodyPr/>
                    <a:lstStyle/>
                    <a:p>
                      <a:pPr>
                        <a:lnSpc>
                          <a:spcPct val="107000"/>
                        </a:lnSpc>
                        <a:spcAft>
                          <a:spcPts val="0"/>
                        </a:spcAft>
                      </a:pPr>
                      <a:r>
                        <a:rPr lang="en-GB" sz="1000">
                          <a:effectLst/>
                          <a:latin typeface="+mj-lt"/>
                        </a:rPr>
                        <a:t>Rachel </a:t>
                      </a:r>
                      <a:r>
                        <a:rPr lang="en-GB" sz="1000" err="1">
                          <a:effectLst/>
                          <a:latin typeface="+mj-lt"/>
                        </a:rPr>
                        <a:t>Rollings</a:t>
                      </a:r>
                      <a:endParaRPr lang="en-GB" sz="10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07000"/>
                        </a:lnSpc>
                        <a:spcAft>
                          <a:spcPts val="0"/>
                        </a:spcAft>
                      </a:pPr>
                      <a:r>
                        <a:rPr lang="en-GB" sz="1000">
                          <a:effectLst/>
                          <a:latin typeface="+mj-lt"/>
                        </a:rPr>
                        <a:t>Locality Team Manager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02191107"/>
                  </a:ext>
                </a:extLst>
              </a:tr>
              <a:tr h="141404">
                <a:tc>
                  <a:txBody>
                    <a:bodyPr/>
                    <a:lstStyle/>
                    <a:p>
                      <a:pPr marL="0" algn="l" defTabSz="914400" rtl="0" eaLnBrk="1" latinLnBrk="0" hangingPunct="1">
                        <a:lnSpc>
                          <a:spcPct val="107000"/>
                        </a:lnSpc>
                        <a:spcAft>
                          <a:spcPts val="0"/>
                        </a:spcAft>
                      </a:pPr>
                      <a:r>
                        <a:rPr lang="en-GB" sz="1000" kern="1200">
                          <a:effectLst/>
                          <a:latin typeface="+mj-lt"/>
                        </a:rPr>
                        <a:t>Alby Atkinson</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lnSpc>
                          <a:spcPct val="107000"/>
                        </a:lnSpc>
                        <a:spcAft>
                          <a:spcPts val="0"/>
                        </a:spcAft>
                      </a:pPr>
                      <a:r>
                        <a:rPr lang="en-GB" sz="1000" kern="1200">
                          <a:effectLst/>
                          <a:latin typeface="+mj-lt"/>
                        </a:rPr>
                        <a:t>Digital By Design</a:t>
                      </a:r>
                      <a:endParaRPr lang="en-GB" sz="1000" kern="1200">
                        <a:solidFill>
                          <a:schemeClr val="tx1"/>
                        </a:solidFill>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1652348"/>
                  </a:ext>
                </a:extLst>
              </a:tr>
              <a:tr h="141404">
                <a:tc>
                  <a:txBody>
                    <a:bodyPr/>
                    <a:lstStyle/>
                    <a:p>
                      <a:pPr marL="0" algn="l" defTabSz="914400" rtl="0" eaLnBrk="1" latinLnBrk="0" hangingPunct="1">
                        <a:lnSpc>
                          <a:spcPct val="107000"/>
                        </a:lnSpc>
                        <a:spcAft>
                          <a:spcPts val="0"/>
                        </a:spcAft>
                      </a:pPr>
                      <a:r>
                        <a:rPr lang="en-GB" sz="1000" kern="1200">
                          <a:effectLst/>
                          <a:latin typeface="+mj-lt"/>
                        </a:rPr>
                        <a:t>Jacqui Bellfield-Smith</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l" defTabSz="914400" rtl="0" eaLnBrk="1" latinLnBrk="0" hangingPunct="1">
                        <a:lnSpc>
                          <a:spcPct val="107000"/>
                        </a:lnSpc>
                        <a:spcAft>
                          <a:spcPts val="0"/>
                        </a:spcAft>
                      </a:pPr>
                      <a:r>
                        <a:rPr lang="en-GB" sz="1000" kern="1200">
                          <a:effectLst/>
                          <a:latin typeface="+mj-lt"/>
                        </a:rPr>
                        <a:t>Service Leader – YOS/TYS</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652601055"/>
                  </a:ext>
                </a:extLst>
              </a:tr>
              <a:tr h="141404">
                <a:tc>
                  <a:txBody>
                    <a:bodyPr/>
                    <a:lstStyle/>
                    <a:p>
                      <a:pPr>
                        <a:lnSpc>
                          <a:spcPct val="107000"/>
                        </a:lnSpc>
                        <a:spcAft>
                          <a:spcPts val="0"/>
                        </a:spcAft>
                      </a:pPr>
                      <a:r>
                        <a:rPr lang="en-GB" sz="1000">
                          <a:effectLst/>
                          <a:latin typeface="+mj-lt"/>
                        </a:rPr>
                        <a:t>Katie Horridge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000">
                          <a:effectLst/>
                          <a:latin typeface="+mj-lt"/>
                        </a:rPr>
                        <a:t>Service Leader MASSH &amp; 1</a:t>
                      </a:r>
                      <a:r>
                        <a:rPr lang="en-GB" sz="1000" baseline="30000">
                          <a:effectLst/>
                          <a:latin typeface="+mj-lt"/>
                        </a:rPr>
                        <a:t>st</a:t>
                      </a:r>
                      <a:r>
                        <a:rPr lang="en-GB" sz="1000">
                          <a:effectLst/>
                          <a:latin typeface="+mj-lt"/>
                        </a:rPr>
                        <a:t> Response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866690"/>
                  </a:ext>
                </a:extLst>
              </a:tr>
              <a:tr h="141404">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Jennie Neill</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Service Leader Public Service Hub</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269362"/>
                  </a:ext>
                </a:extLst>
              </a:tr>
              <a:tr h="141404">
                <a:tc>
                  <a:txBody>
                    <a:bodyPr/>
                    <a:lstStyle/>
                    <a:p>
                      <a:pPr>
                        <a:lnSpc>
                          <a:spcPct val="107000"/>
                        </a:lnSpc>
                        <a:spcAft>
                          <a:spcPts val="0"/>
                        </a:spcAft>
                      </a:pPr>
                      <a:r>
                        <a:rPr lang="en-GB" sz="1000">
                          <a:effectLst/>
                          <a:latin typeface="+mj-lt"/>
                        </a:rPr>
                        <a:t>Laura Pugh</a:t>
                      </a:r>
                      <a:endParaRPr lang="en-US" sz="10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GB" sz="1000">
                          <a:effectLst/>
                          <a:latin typeface="+mj-lt"/>
                        </a:rPr>
                        <a:t>Senior Practitioner (TAC)</a:t>
                      </a:r>
                      <a:r>
                        <a:rPr lang="en-GB" sz="1000">
                          <a:latin typeface="+mj-lt"/>
                        </a:rPr>
                        <a:t> </a:t>
                      </a:r>
                      <a:endParaRPr lang="en-US" sz="1000">
                        <a:effectLst/>
                        <a:latin typeface="+mj-lt"/>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81203004"/>
                  </a:ext>
                </a:extLst>
              </a:tr>
              <a:tr h="141404">
                <a:tc>
                  <a:txBody>
                    <a:bodyPr/>
                    <a:lstStyle/>
                    <a:p>
                      <a:pPr>
                        <a:lnSpc>
                          <a:spcPct val="107000"/>
                        </a:lnSpc>
                        <a:spcAft>
                          <a:spcPts val="0"/>
                        </a:spcAft>
                      </a:pPr>
                      <a:r>
                        <a:rPr lang="en-GB" sz="1000">
                          <a:effectLst/>
                          <a:latin typeface="+mj-lt"/>
                        </a:rPr>
                        <a:t>Ann Marie Christie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000">
                          <a:effectLst/>
                          <a:latin typeface="+mj-lt"/>
                        </a:rPr>
                        <a:t>Senior Practitioner (TAC)</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9936911"/>
                  </a:ext>
                </a:extLst>
              </a:tr>
              <a:tr h="141404">
                <a:tc>
                  <a:txBody>
                    <a:bodyPr/>
                    <a:lstStyle/>
                    <a:p>
                      <a:pPr>
                        <a:lnSpc>
                          <a:spcPct val="107000"/>
                        </a:lnSpc>
                        <a:spcAft>
                          <a:spcPts val="0"/>
                        </a:spcAft>
                      </a:pPr>
                      <a:r>
                        <a:rPr lang="en-GB" sz="1000">
                          <a:effectLst/>
                          <a:latin typeface="+mj-lt"/>
                        </a:rPr>
                        <a:t>Joyce Boyd</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000">
                          <a:effectLst/>
                          <a:latin typeface="+mj-lt"/>
                        </a:rPr>
                        <a:t>Team Leader School Age Plus (SAP)</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695571"/>
                  </a:ext>
                </a:extLst>
              </a:tr>
              <a:tr h="141404">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Nicole </a:t>
                      </a:r>
                      <a:r>
                        <a:rPr lang="en-GB" sz="1000" kern="1200" err="1">
                          <a:solidFill>
                            <a:schemeClr val="tx1"/>
                          </a:solidFill>
                          <a:effectLst/>
                          <a:latin typeface="+mj-lt"/>
                          <a:ea typeface="+mn-ea"/>
                          <a:cs typeface="+mn-cs"/>
                        </a:rPr>
                        <a:t>Birchenall</a:t>
                      </a:r>
                      <a:endParaRPr lang="en-GB" sz="1000" kern="1200">
                        <a:solidFill>
                          <a:schemeClr val="tx1"/>
                        </a:solidFill>
                        <a:effectLst/>
                        <a:latin typeface="+mj-lt"/>
                        <a:ea typeface="+mn-ea"/>
                        <a:cs typeface="+mn-cs"/>
                      </a:endParaRP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Stockport Family Worker School Age Plus (SAP)</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4093728"/>
                  </a:ext>
                </a:extLst>
              </a:tr>
              <a:tr h="0">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Nina Smith</a:t>
                      </a:r>
                    </a:p>
                  </a:txBody>
                  <a:tcPr marL="57803" marR="5780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t" latinLnBrk="0" hangingPunct="1">
                        <a:lnSpc>
                          <a:spcPct val="107000"/>
                        </a:lnSpc>
                        <a:spcAft>
                          <a:spcPts val="0"/>
                        </a:spcAft>
                      </a:pPr>
                      <a:r>
                        <a:rPr lang="en-GB" sz="1000" kern="1200">
                          <a:solidFill>
                            <a:schemeClr val="tx1"/>
                          </a:solidFill>
                          <a:effectLst/>
                          <a:latin typeface="+mj-lt"/>
                          <a:ea typeface="+mn-ea"/>
                          <a:cs typeface="+mn-cs"/>
                        </a:rPr>
                        <a:t>Social Worker and Liquid Logic Project team</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1597681"/>
                  </a:ext>
                </a:extLst>
              </a:tr>
              <a:tr h="0">
                <a:tc>
                  <a:txBody>
                    <a:bodyPr/>
                    <a:lstStyle/>
                    <a:p>
                      <a:pPr>
                        <a:lnSpc>
                          <a:spcPct val="107000"/>
                        </a:lnSpc>
                        <a:spcAft>
                          <a:spcPts val="0"/>
                        </a:spcAft>
                      </a:pPr>
                      <a:r>
                        <a:rPr lang="en-GB" sz="1000">
                          <a:effectLst/>
                          <a:latin typeface="+mj-lt"/>
                        </a:rPr>
                        <a:t>Megan Norwood</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000">
                          <a:effectLst/>
                          <a:latin typeface="+mj-lt"/>
                        </a:rPr>
                        <a:t>Senior Practitioner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652353"/>
                  </a:ext>
                </a:extLst>
              </a:tr>
              <a:tr h="0">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Vincent Tracey</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ea typeface="+mn-ea"/>
                          <a:cs typeface="+mn-cs"/>
                        </a:rPr>
                        <a:t>Locality Team Leader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8477639"/>
                  </a:ext>
                </a:extLst>
              </a:tr>
              <a:tr h="141404">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John</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Social Worker (ASYE)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95575117"/>
                  </a:ext>
                </a:extLst>
              </a:tr>
              <a:tr h="0">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Hayley Swift</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Social Worker (student)</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73787493"/>
                  </a:ext>
                </a:extLst>
              </a:tr>
              <a:tr h="141404">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Jenna Roberts</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Social Worker (ASYE)</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19849601"/>
                  </a:ext>
                </a:extLst>
              </a:tr>
              <a:tr h="141404">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Lizzie Dodd</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Aft>
                          <a:spcPts val="0"/>
                        </a:spcAft>
                      </a:pPr>
                      <a:r>
                        <a:rPr lang="en-GB" sz="1000" kern="1200">
                          <a:solidFill>
                            <a:schemeClr val="tx1"/>
                          </a:solidFill>
                          <a:effectLst/>
                          <a:latin typeface="+mj-lt"/>
                        </a:rPr>
                        <a:t>Social Worker (student)</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44395023"/>
                  </a:ext>
                </a:extLst>
              </a:tr>
              <a:tr h="0">
                <a:tc>
                  <a:txBody>
                    <a:bodyPr/>
                    <a:lstStyle/>
                    <a:p>
                      <a:pPr marL="0" algn="l" defTabSz="914400" rtl="0" eaLnBrk="1" latinLnBrk="0" hangingPunct="1">
                        <a:lnSpc>
                          <a:spcPct val="100000"/>
                        </a:lnSpc>
                        <a:spcAft>
                          <a:spcPts val="0"/>
                        </a:spcAft>
                      </a:pPr>
                      <a:r>
                        <a:rPr lang="en-GB" sz="1000" kern="1200">
                          <a:solidFill>
                            <a:schemeClr val="tx1"/>
                          </a:solidFill>
                          <a:effectLst/>
                          <a:latin typeface="+mj-lt"/>
                          <a:ea typeface="+mn-ea"/>
                          <a:cs typeface="+mn-cs"/>
                        </a:rPr>
                        <a:t>Matthew Purves</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0000"/>
                        </a:lnSpc>
                        <a:spcAft>
                          <a:spcPts val="0"/>
                        </a:spcAft>
                      </a:pPr>
                      <a:r>
                        <a:rPr lang="en-GB" sz="1000" kern="1200">
                          <a:solidFill>
                            <a:schemeClr val="tx1"/>
                          </a:solidFill>
                          <a:effectLst/>
                          <a:latin typeface="+mj-lt"/>
                          <a:ea typeface="+mn-ea"/>
                          <a:cs typeface="+mn-cs"/>
                        </a:rPr>
                        <a:t>Social Worker</a:t>
                      </a:r>
                    </a:p>
                  </a:txBody>
                  <a:tcPr marL="57803" marR="57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4145229"/>
                  </a:ext>
                </a:extLst>
              </a:tr>
            </a:tbl>
          </a:graphicData>
        </a:graphic>
      </p:graphicFrame>
      <p:sp>
        <p:nvSpPr>
          <p:cNvPr id="4" name="TextBox 3">
            <a:extLst>
              <a:ext uri="{FF2B5EF4-FFF2-40B4-BE49-F238E27FC236}">
                <a16:creationId xmlns:a16="http://schemas.microsoft.com/office/drawing/2014/main" id="{FD766FD0-D83D-44A0-BF05-7A5EEA5A5765}"/>
              </a:ext>
            </a:extLst>
          </p:cNvPr>
          <p:cNvSpPr txBox="1"/>
          <p:nvPr/>
        </p:nvSpPr>
        <p:spPr>
          <a:xfrm>
            <a:off x="1009543" y="1136999"/>
            <a:ext cx="3885729" cy="184666"/>
          </a:xfrm>
          <a:prstGeom prst="rect">
            <a:avLst/>
          </a:prstGeom>
          <a:solidFill>
            <a:schemeClr val="accent2">
              <a:lumMod val="40000"/>
              <a:lumOff val="60000"/>
            </a:schemeClr>
          </a:solidFill>
        </p:spPr>
        <p:txBody>
          <a:bodyPr wrap="square" lIns="0" tIns="0" rIns="0" bIns="0" rtlCol="0">
            <a:spAutoFit/>
          </a:bodyPr>
          <a:lstStyle/>
          <a:p>
            <a:pPr algn="ctr"/>
            <a:r>
              <a:rPr lang="en-GB" sz="1200" b="1">
                <a:latin typeface="+mj-lt"/>
              </a:rPr>
              <a:t>Leeds</a:t>
            </a:r>
          </a:p>
        </p:txBody>
      </p:sp>
      <p:sp>
        <p:nvSpPr>
          <p:cNvPr id="9" name="TextBox 8">
            <a:extLst>
              <a:ext uri="{FF2B5EF4-FFF2-40B4-BE49-F238E27FC236}">
                <a16:creationId xmlns:a16="http://schemas.microsoft.com/office/drawing/2014/main" id="{7CF93DB4-305C-4620-94EC-A941CE097EBB}"/>
              </a:ext>
            </a:extLst>
          </p:cNvPr>
          <p:cNvSpPr txBox="1"/>
          <p:nvPr/>
        </p:nvSpPr>
        <p:spPr>
          <a:xfrm>
            <a:off x="4971020" y="1136999"/>
            <a:ext cx="3885729" cy="184666"/>
          </a:xfrm>
          <a:prstGeom prst="rect">
            <a:avLst/>
          </a:prstGeom>
          <a:solidFill>
            <a:schemeClr val="accent2">
              <a:lumMod val="40000"/>
              <a:lumOff val="60000"/>
            </a:schemeClr>
          </a:solidFill>
        </p:spPr>
        <p:txBody>
          <a:bodyPr wrap="square" lIns="0" tIns="0" rIns="0" bIns="0" rtlCol="0">
            <a:spAutoFit/>
          </a:bodyPr>
          <a:lstStyle/>
          <a:p>
            <a:pPr algn="ctr"/>
            <a:r>
              <a:rPr lang="en-GB" sz="1200" b="1">
                <a:latin typeface="+mj-lt"/>
              </a:rPr>
              <a:t>Stockport</a:t>
            </a:r>
          </a:p>
        </p:txBody>
      </p:sp>
    </p:spTree>
    <p:extLst>
      <p:ext uri="{BB962C8B-B14F-4D97-AF65-F5344CB8AC3E}">
        <p14:creationId xmlns:p14="http://schemas.microsoft.com/office/powerpoint/2010/main" val="2781780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4BF90-8D96-4708-B5BD-52F3ACDB57F6}"/>
              </a:ext>
            </a:extLst>
          </p:cNvPr>
          <p:cNvSpPr>
            <a:spLocks noGrp="1"/>
          </p:cNvSpPr>
          <p:nvPr>
            <p:ph type="title"/>
          </p:nvPr>
        </p:nvSpPr>
        <p:spPr>
          <a:xfrm>
            <a:off x="969965" y="431284"/>
            <a:ext cx="7766048" cy="1429599"/>
          </a:xfrm>
        </p:spPr>
        <p:txBody>
          <a:bodyPr>
            <a:normAutofit/>
          </a:bodyPr>
          <a:lstStyle/>
          <a:p>
            <a:r>
              <a:rPr lang="en-GB" b="1"/>
              <a:t>Executive summary – project context</a:t>
            </a:r>
            <a:br>
              <a:rPr lang="en-GB"/>
            </a:br>
            <a:r>
              <a:rPr lang="en-GB"/>
              <a:t>Leeds, Stockport and Social Finance wanted to understand what information would improve decisions</a:t>
            </a:r>
          </a:p>
        </p:txBody>
      </p:sp>
      <p:sp>
        <p:nvSpPr>
          <p:cNvPr id="3" name="Slide Number Placeholder 2">
            <a:extLst>
              <a:ext uri="{FF2B5EF4-FFF2-40B4-BE49-F238E27FC236}">
                <a16:creationId xmlns:a16="http://schemas.microsoft.com/office/drawing/2014/main" id="{12FB4EAA-DCDB-4070-ACD3-0DF093A21BF8}"/>
              </a:ext>
            </a:extLst>
          </p:cNvPr>
          <p:cNvSpPr>
            <a:spLocks noGrp="1"/>
          </p:cNvSpPr>
          <p:nvPr>
            <p:ph type="sldNum" sz="quarter" idx="12"/>
          </p:nvPr>
        </p:nvSpPr>
        <p:spPr/>
        <p:txBody>
          <a:bodyPr/>
          <a:lstStyle/>
          <a:p>
            <a:fld id="{C6A4B429-0189-47CD-9DDA-A001F58C55D3}" type="slidenum">
              <a:rPr lang="en-US" smtClean="0"/>
              <a:pPr/>
              <a:t>2</a:t>
            </a:fld>
            <a:endParaRPr lang="en-US"/>
          </a:p>
        </p:txBody>
      </p:sp>
      <p:sp>
        <p:nvSpPr>
          <p:cNvPr id="4" name="Content Placeholder 3">
            <a:extLst>
              <a:ext uri="{FF2B5EF4-FFF2-40B4-BE49-F238E27FC236}">
                <a16:creationId xmlns:a16="http://schemas.microsoft.com/office/drawing/2014/main" id="{2B91FC8E-483A-41D6-994B-683F034D3C19}"/>
              </a:ext>
            </a:extLst>
          </p:cNvPr>
          <p:cNvSpPr>
            <a:spLocks noGrp="1"/>
          </p:cNvSpPr>
          <p:nvPr>
            <p:ph sz="quarter" idx="14"/>
          </p:nvPr>
        </p:nvSpPr>
        <p:spPr>
          <a:xfrm>
            <a:off x="954089" y="2114418"/>
            <a:ext cx="7764463" cy="4273218"/>
          </a:xfrm>
        </p:spPr>
        <p:txBody>
          <a:bodyPr>
            <a:normAutofit/>
          </a:bodyPr>
          <a:lstStyle/>
          <a:p>
            <a:pPr marL="180000" indent="-180000">
              <a:buFont typeface="Arial" panose="020B0604020202020204" pitchFamily="34" charset="0"/>
              <a:buChar char="•"/>
            </a:pPr>
            <a:r>
              <a:rPr lang="en-GB" b="0"/>
              <a:t>Earlier this year, Social Finance (a not-for-profit supporting government to better use data and digital in decision making) and 12 leading authorities met to discuss the barriers to improving decisions and improving outcomes for vulnerable people</a:t>
            </a:r>
          </a:p>
          <a:p>
            <a:pPr marL="180000" indent="-180000">
              <a:buFont typeface="Arial" panose="020B0604020202020204" pitchFamily="34" charset="0"/>
              <a:buChar char="•"/>
            </a:pPr>
            <a:r>
              <a:rPr lang="en-GB" b="0"/>
              <a:t>We agreed to collaborate on building common tools and approaches and sharing data and learnings, and decided on two initial projects to begin this</a:t>
            </a:r>
          </a:p>
          <a:p>
            <a:pPr marL="180000" indent="-180000">
              <a:buFont typeface="Arial" panose="020B0604020202020204" pitchFamily="34" charset="0"/>
              <a:buChar char="•"/>
            </a:pPr>
            <a:r>
              <a:rPr lang="en-GB" b="0"/>
              <a:t>For the first project, Leeds, Stockport and Social Finance would work together on a piece of discovery work to understand what data children’s services need to make better decisions</a:t>
            </a:r>
          </a:p>
          <a:p>
            <a:pPr marL="180000" indent="-180000">
              <a:buFont typeface="Arial" panose="020B0604020202020204" pitchFamily="34" charset="0"/>
              <a:buChar char="•"/>
            </a:pPr>
            <a:r>
              <a:rPr lang="en-GB" b="0"/>
              <a:t>Our ingoing hypothesis from the experience of the authorities was that better information on families was needed – this set the initial scope for the work</a:t>
            </a:r>
          </a:p>
          <a:p>
            <a:pPr marL="180000" indent="-180000">
              <a:buFont typeface="Arial" panose="020B0604020202020204" pitchFamily="34" charset="0"/>
              <a:buChar char="•"/>
            </a:pPr>
            <a:r>
              <a:rPr lang="en-GB" b="0"/>
              <a:t>We tested and investigated this hypothesis in detail using an open process, understanding the workflows, decisions and needs of users across the council </a:t>
            </a:r>
          </a:p>
          <a:p>
            <a:endParaRPr lang="en-GB"/>
          </a:p>
        </p:txBody>
      </p:sp>
      <p:pic>
        <p:nvPicPr>
          <p:cNvPr id="5" name="Picture 14" descr="Image result for islington council">
            <a:extLst>
              <a:ext uri="{FF2B5EF4-FFF2-40B4-BE49-F238E27FC236}">
                <a16:creationId xmlns:a16="http://schemas.microsoft.com/office/drawing/2014/main" id="{DE4A58F9-6166-4401-BC75-AC3D05F584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9245" y="4875616"/>
            <a:ext cx="1727326" cy="7595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wigan council">
            <a:extLst>
              <a:ext uri="{FF2B5EF4-FFF2-40B4-BE49-F238E27FC236}">
                <a16:creationId xmlns:a16="http://schemas.microsoft.com/office/drawing/2014/main" id="{3625E0A4-F556-4EEC-B4AF-9AA2402563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9307" y="5571899"/>
            <a:ext cx="888529" cy="4120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tockport city council">
            <a:extLst>
              <a:ext uri="{FF2B5EF4-FFF2-40B4-BE49-F238E27FC236}">
                <a16:creationId xmlns:a16="http://schemas.microsoft.com/office/drawing/2014/main" id="{8775726C-DBBD-4616-8997-E46092D433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3439" y="1445391"/>
            <a:ext cx="2401374" cy="5898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eeds city council">
            <a:extLst>
              <a:ext uri="{FF2B5EF4-FFF2-40B4-BE49-F238E27FC236}">
                <a16:creationId xmlns:a16="http://schemas.microsoft.com/office/drawing/2014/main" id="{2B2CD71D-F68D-40DA-BAEE-74EECF6D0F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0" y="1427249"/>
            <a:ext cx="1743117" cy="6260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cheshire west and chester council">
            <a:extLst>
              <a:ext uri="{FF2B5EF4-FFF2-40B4-BE49-F238E27FC236}">
                <a16:creationId xmlns:a16="http://schemas.microsoft.com/office/drawing/2014/main" id="{F9A8B641-428F-4CFA-A1CE-0518FF98AA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0751" y="5155694"/>
            <a:ext cx="1204162" cy="3405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manchester city council">
            <a:extLst>
              <a:ext uri="{FF2B5EF4-FFF2-40B4-BE49-F238E27FC236}">
                <a16:creationId xmlns:a16="http://schemas.microsoft.com/office/drawing/2014/main" id="{5FA84172-D9CC-4440-BCBD-8BF027C7F7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40708" y="5592081"/>
            <a:ext cx="1575174" cy="3095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greater manchester councils">
            <a:extLst>
              <a:ext uri="{FF2B5EF4-FFF2-40B4-BE49-F238E27FC236}">
                <a16:creationId xmlns:a16="http://schemas.microsoft.com/office/drawing/2014/main" id="{B8C4CE05-CE41-4B11-89C1-BDF1B1A2147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71871" y="5213902"/>
            <a:ext cx="1180710" cy="3745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camden council">
            <a:extLst>
              <a:ext uri="{FF2B5EF4-FFF2-40B4-BE49-F238E27FC236}">
                <a16:creationId xmlns:a16="http://schemas.microsoft.com/office/drawing/2014/main" id="{948D390B-A2A6-42FB-B469-17F3FE5A13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4676" y="5108152"/>
            <a:ext cx="1111271" cy="2222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haringey council">
            <a:extLst>
              <a:ext uri="{FF2B5EF4-FFF2-40B4-BE49-F238E27FC236}">
                <a16:creationId xmlns:a16="http://schemas.microsoft.com/office/drawing/2014/main" id="{AB104939-C1F8-48DC-B7E2-A9DE7333C8C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60330" y="5478086"/>
            <a:ext cx="620348" cy="5617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sheffield council">
            <a:extLst>
              <a:ext uri="{FF2B5EF4-FFF2-40B4-BE49-F238E27FC236}">
                <a16:creationId xmlns:a16="http://schemas.microsoft.com/office/drawing/2014/main" id="{452308CC-29B3-444E-BD5C-286F292FC31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79873" y="5106258"/>
            <a:ext cx="612775" cy="627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essex county council">
            <a:extLst>
              <a:ext uri="{FF2B5EF4-FFF2-40B4-BE49-F238E27FC236}">
                <a16:creationId xmlns:a16="http://schemas.microsoft.com/office/drawing/2014/main" id="{859C9CA2-9517-436B-BA2F-D44DE335F4B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81717" y="5560132"/>
            <a:ext cx="866243" cy="4287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0" descr="Image result for north yorkshire council">
            <a:extLst>
              <a:ext uri="{FF2B5EF4-FFF2-40B4-BE49-F238E27FC236}">
                <a16:creationId xmlns:a16="http://schemas.microsoft.com/office/drawing/2014/main" id="{71875184-A6ED-4845-A967-87604819133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14936" y="5621811"/>
            <a:ext cx="1098367" cy="4743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ocial finance">
            <a:extLst>
              <a:ext uri="{FF2B5EF4-FFF2-40B4-BE49-F238E27FC236}">
                <a16:creationId xmlns:a16="http://schemas.microsoft.com/office/drawing/2014/main" id="{DE19EE5E-B8FD-470A-86B6-64D446BBC06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4047" b="34533"/>
          <a:stretch/>
        </p:blipFill>
        <p:spPr bwMode="auto">
          <a:xfrm>
            <a:off x="6623265" y="1534560"/>
            <a:ext cx="1967975" cy="41146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C527004-943C-478F-8345-24B3A70EDCD8}"/>
              </a:ext>
            </a:extLst>
          </p:cNvPr>
          <p:cNvSpPr txBox="1"/>
          <p:nvPr/>
        </p:nvSpPr>
        <p:spPr>
          <a:xfrm>
            <a:off x="969963" y="4868525"/>
            <a:ext cx="3160077" cy="215444"/>
          </a:xfrm>
          <a:prstGeom prst="rect">
            <a:avLst/>
          </a:prstGeom>
          <a:noFill/>
        </p:spPr>
        <p:txBody>
          <a:bodyPr wrap="square" lIns="0" tIns="0" rIns="0" bIns="0" rtlCol="0">
            <a:spAutoFit/>
          </a:bodyPr>
          <a:lstStyle/>
          <a:p>
            <a:r>
              <a:rPr lang="en-GB" sz="1400">
                <a:solidFill>
                  <a:schemeClr val="tx2"/>
                </a:solidFill>
                <a:latin typeface="+mj-lt"/>
              </a:rPr>
              <a:t>Partner authorities</a:t>
            </a:r>
          </a:p>
        </p:txBody>
      </p:sp>
    </p:spTree>
    <p:extLst>
      <p:ext uri="{BB962C8B-B14F-4D97-AF65-F5344CB8AC3E}">
        <p14:creationId xmlns:p14="http://schemas.microsoft.com/office/powerpoint/2010/main" val="1616528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74E9-3809-4D34-B38A-D0DC2B435471}"/>
              </a:ext>
            </a:extLst>
          </p:cNvPr>
          <p:cNvSpPr>
            <a:spLocks noGrp="1"/>
          </p:cNvSpPr>
          <p:nvPr>
            <p:ph type="title"/>
          </p:nvPr>
        </p:nvSpPr>
        <p:spPr>
          <a:xfrm>
            <a:off x="969965" y="431285"/>
            <a:ext cx="7491412" cy="928558"/>
          </a:xfrm>
        </p:spPr>
        <p:txBody>
          <a:bodyPr>
            <a:normAutofit/>
          </a:bodyPr>
          <a:lstStyle/>
          <a:p>
            <a:r>
              <a:rPr lang="en-GB" sz="1900"/>
              <a:t>We focused on understanding their roles, workflow, decisions and needs</a:t>
            </a:r>
          </a:p>
        </p:txBody>
      </p:sp>
      <p:sp>
        <p:nvSpPr>
          <p:cNvPr id="3" name="Slide Number Placeholder 2">
            <a:extLst>
              <a:ext uri="{FF2B5EF4-FFF2-40B4-BE49-F238E27FC236}">
                <a16:creationId xmlns:a16="http://schemas.microsoft.com/office/drawing/2014/main" id="{73183E55-54FA-497A-90E0-47A37DD9CE56}"/>
              </a:ext>
            </a:extLst>
          </p:cNvPr>
          <p:cNvSpPr>
            <a:spLocks noGrp="1"/>
          </p:cNvSpPr>
          <p:nvPr>
            <p:ph type="sldNum" sz="quarter" idx="12"/>
          </p:nvPr>
        </p:nvSpPr>
        <p:spPr/>
        <p:txBody>
          <a:bodyPr/>
          <a:lstStyle/>
          <a:p>
            <a:fld id="{C6A4B429-0189-47CD-9DDA-A001F58C55D3}" type="slidenum">
              <a:rPr lang="en-US" smtClean="0"/>
              <a:pPr/>
              <a:t>20</a:t>
            </a:fld>
            <a:endParaRPr lang="en-US"/>
          </a:p>
        </p:txBody>
      </p:sp>
      <p:pic>
        <p:nvPicPr>
          <p:cNvPr id="5" name="Picture 4">
            <a:extLst>
              <a:ext uri="{FF2B5EF4-FFF2-40B4-BE49-F238E27FC236}">
                <a16:creationId xmlns:a16="http://schemas.microsoft.com/office/drawing/2014/main" id="{BC23403E-DA10-48BA-BBE1-DDFF56CE95FA}"/>
              </a:ext>
            </a:extLst>
          </p:cNvPr>
          <p:cNvPicPr>
            <a:picLocks noChangeAspect="1"/>
          </p:cNvPicPr>
          <p:nvPr/>
        </p:nvPicPr>
        <p:blipFill rotWithShape="1">
          <a:blip r:embed="rId2"/>
          <a:srcRect l="-1556" r="-1"/>
          <a:stretch/>
        </p:blipFill>
        <p:spPr>
          <a:xfrm>
            <a:off x="5272860" y="4202807"/>
            <a:ext cx="3463153" cy="2380165"/>
          </a:xfrm>
          <a:prstGeom prst="rect">
            <a:avLst/>
          </a:prstGeom>
          <a:ln w="28575">
            <a:solidFill>
              <a:schemeClr val="tx2"/>
            </a:solidFill>
          </a:ln>
        </p:spPr>
      </p:pic>
      <p:pic>
        <p:nvPicPr>
          <p:cNvPr id="6" name="Picture 5">
            <a:extLst>
              <a:ext uri="{FF2B5EF4-FFF2-40B4-BE49-F238E27FC236}">
                <a16:creationId xmlns:a16="http://schemas.microsoft.com/office/drawing/2014/main" id="{F45E523B-CAF2-4944-8DCA-9CDC6F7C54AC}"/>
              </a:ext>
            </a:extLst>
          </p:cNvPr>
          <p:cNvPicPr>
            <a:picLocks noChangeAspect="1"/>
          </p:cNvPicPr>
          <p:nvPr/>
        </p:nvPicPr>
        <p:blipFill rotWithShape="1">
          <a:blip r:embed="rId3"/>
          <a:srcRect l="-5762" t="2133" r="-2237" b="6283"/>
          <a:stretch/>
        </p:blipFill>
        <p:spPr>
          <a:xfrm>
            <a:off x="5310126" y="1567179"/>
            <a:ext cx="3425887" cy="2380165"/>
          </a:xfrm>
          <a:prstGeom prst="rect">
            <a:avLst/>
          </a:prstGeom>
          <a:ln w="28575">
            <a:solidFill>
              <a:schemeClr val="tx2"/>
            </a:solidFill>
          </a:ln>
        </p:spPr>
      </p:pic>
      <p:pic>
        <p:nvPicPr>
          <p:cNvPr id="10" name="Picture 9">
            <a:extLst>
              <a:ext uri="{FF2B5EF4-FFF2-40B4-BE49-F238E27FC236}">
                <a16:creationId xmlns:a16="http://schemas.microsoft.com/office/drawing/2014/main" id="{C35464D1-D35B-466D-98C5-0BF71DB44E68}"/>
              </a:ext>
            </a:extLst>
          </p:cNvPr>
          <p:cNvPicPr>
            <a:picLocks noChangeAspect="1"/>
          </p:cNvPicPr>
          <p:nvPr/>
        </p:nvPicPr>
        <p:blipFill rotWithShape="1">
          <a:blip r:embed="rId4"/>
          <a:srcRect l="13339" t="3998" r="12638"/>
          <a:stretch/>
        </p:blipFill>
        <p:spPr>
          <a:xfrm>
            <a:off x="988788" y="4202807"/>
            <a:ext cx="3264203" cy="2380165"/>
          </a:xfrm>
          <a:prstGeom prst="rect">
            <a:avLst/>
          </a:prstGeom>
          <a:ln w="28575">
            <a:solidFill>
              <a:schemeClr val="tx2"/>
            </a:solidFill>
          </a:ln>
        </p:spPr>
      </p:pic>
      <p:pic>
        <p:nvPicPr>
          <p:cNvPr id="11" name="Picture 10">
            <a:extLst>
              <a:ext uri="{FF2B5EF4-FFF2-40B4-BE49-F238E27FC236}">
                <a16:creationId xmlns:a16="http://schemas.microsoft.com/office/drawing/2014/main" id="{CD6F3157-EB4C-4AAE-AB2E-FBF8DE4323C5}"/>
              </a:ext>
            </a:extLst>
          </p:cNvPr>
          <p:cNvPicPr>
            <a:picLocks noChangeAspect="1"/>
          </p:cNvPicPr>
          <p:nvPr/>
        </p:nvPicPr>
        <p:blipFill rotWithShape="1">
          <a:blip r:embed="rId5"/>
          <a:srcRect l="14119" t="4719" r="12838"/>
          <a:stretch/>
        </p:blipFill>
        <p:spPr>
          <a:xfrm>
            <a:off x="988788" y="1567179"/>
            <a:ext cx="3245380" cy="2380165"/>
          </a:xfrm>
          <a:prstGeom prst="rect">
            <a:avLst/>
          </a:prstGeom>
          <a:ln w="28575">
            <a:solidFill>
              <a:schemeClr val="tx2"/>
            </a:solidFill>
          </a:ln>
        </p:spPr>
      </p:pic>
      <p:sp>
        <p:nvSpPr>
          <p:cNvPr id="4" name="TextBox 3">
            <a:extLst>
              <a:ext uri="{FF2B5EF4-FFF2-40B4-BE49-F238E27FC236}">
                <a16:creationId xmlns:a16="http://schemas.microsoft.com/office/drawing/2014/main" id="{1840B8A8-1264-4F9F-B776-D4BE2B9767D7}"/>
              </a:ext>
            </a:extLst>
          </p:cNvPr>
          <p:cNvSpPr txBox="1"/>
          <p:nvPr/>
        </p:nvSpPr>
        <p:spPr>
          <a:xfrm>
            <a:off x="969963" y="1336675"/>
            <a:ext cx="4033837" cy="215444"/>
          </a:xfrm>
          <a:prstGeom prst="rect">
            <a:avLst/>
          </a:prstGeom>
          <a:noFill/>
        </p:spPr>
        <p:txBody>
          <a:bodyPr wrap="square" lIns="0" tIns="0" rIns="0" bIns="0" rtlCol="0">
            <a:spAutoFit/>
          </a:bodyPr>
          <a:lstStyle/>
          <a:p>
            <a:r>
              <a:rPr lang="en-GB" sz="1400" b="1">
                <a:solidFill>
                  <a:schemeClr val="tx2"/>
                </a:solidFill>
                <a:latin typeface="+mj-lt"/>
              </a:rPr>
              <a:t>1. We grouped them into five personas</a:t>
            </a:r>
            <a:endParaRPr lang="en-GB" sz="1600" b="1">
              <a:solidFill>
                <a:schemeClr val="tx2"/>
              </a:solidFill>
              <a:latin typeface="+mj-lt"/>
            </a:endParaRPr>
          </a:p>
        </p:txBody>
      </p:sp>
      <p:sp>
        <p:nvSpPr>
          <p:cNvPr id="13" name="TextBox 12">
            <a:extLst>
              <a:ext uri="{FF2B5EF4-FFF2-40B4-BE49-F238E27FC236}">
                <a16:creationId xmlns:a16="http://schemas.microsoft.com/office/drawing/2014/main" id="{26FBAA7E-EA91-4E9E-B77C-0612DA5CD634}"/>
              </a:ext>
            </a:extLst>
          </p:cNvPr>
          <p:cNvSpPr txBox="1"/>
          <p:nvPr/>
        </p:nvSpPr>
        <p:spPr>
          <a:xfrm>
            <a:off x="5272860" y="1336675"/>
            <a:ext cx="4033837" cy="215444"/>
          </a:xfrm>
          <a:prstGeom prst="rect">
            <a:avLst/>
          </a:prstGeom>
          <a:noFill/>
        </p:spPr>
        <p:txBody>
          <a:bodyPr wrap="square" lIns="0" tIns="0" rIns="0" bIns="0" rtlCol="0">
            <a:spAutoFit/>
          </a:bodyPr>
          <a:lstStyle/>
          <a:p>
            <a:r>
              <a:rPr lang="en-GB" sz="1400" b="1">
                <a:solidFill>
                  <a:schemeClr val="tx2"/>
                </a:solidFill>
                <a:latin typeface="+mj-lt"/>
              </a:rPr>
              <a:t>2. We wrote a profile for each</a:t>
            </a:r>
            <a:endParaRPr lang="en-GB" sz="1600" b="1">
              <a:solidFill>
                <a:schemeClr val="tx2"/>
              </a:solidFill>
              <a:latin typeface="+mj-lt"/>
            </a:endParaRPr>
          </a:p>
        </p:txBody>
      </p:sp>
      <p:sp>
        <p:nvSpPr>
          <p:cNvPr id="14" name="TextBox 13">
            <a:extLst>
              <a:ext uri="{FF2B5EF4-FFF2-40B4-BE49-F238E27FC236}">
                <a16:creationId xmlns:a16="http://schemas.microsoft.com/office/drawing/2014/main" id="{5973CEB4-AB26-4189-BA45-13FDA176F6E7}"/>
              </a:ext>
            </a:extLst>
          </p:cNvPr>
          <p:cNvSpPr txBox="1"/>
          <p:nvPr/>
        </p:nvSpPr>
        <p:spPr>
          <a:xfrm>
            <a:off x="988788" y="3962404"/>
            <a:ext cx="4033837" cy="215444"/>
          </a:xfrm>
          <a:prstGeom prst="rect">
            <a:avLst/>
          </a:prstGeom>
          <a:noFill/>
        </p:spPr>
        <p:txBody>
          <a:bodyPr wrap="square" lIns="0" tIns="0" rIns="0" bIns="0" rtlCol="0">
            <a:spAutoFit/>
          </a:bodyPr>
          <a:lstStyle/>
          <a:p>
            <a:r>
              <a:rPr lang="en-GB" sz="1400" b="1">
                <a:solidFill>
                  <a:schemeClr val="tx2"/>
                </a:solidFill>
                <a:latin typeface="+mj-lt"/>
              </a:rPr>
              <a:t>3. We mapped their workflow and decisions</a:t>
            </a:r>
            <a:endParaRPr lang="en-GB" sz="1600" b="1">
              <a:solidFill>
                <a:schemeClr val="tx2"/>
              </a:solidFill>
              <a:latin typeface="+mj-lt"/>
            </a:endParaRPr>
          </a:p>
        </p:txBody>
      </p:sp>
      <p:sp>
        <p:nvSpPr>
          <p:cNvPr id="15" name="TextBox 14">
            <a:extLst>
              <a:ext uri="{FF2B5EF4-FFF2-40B4-BE49-F238E27FC236}">
                <a16:creationId xmlns:a16="http://schemas.microsoft.com/office/drawing/2014/main" id="{C7CF807D-0945-45E4-B14B-27D123D309F8}"/>
              </a:ext>
            </a:extLst>
          </p:cNvPr>
          <p:cNvSpPr txBox="1"/>
          <p:nvPr/>
        </p:nvSpPr>
        <p:spPr>
          <a:xfrm>
            <a:off x="5272860" y="3962404"/>
            <a:ext cx="4033837" cy="215444"/>
          </a:xfrm>
          <a:prstGeom prst="rect">
            <a:avLst/>
          </a:prstGeom>
          <a:noFill/>
        </p:spPr>
        <p:txBody>
          <a:bodyPr wrap="square" lIns="0" tIns="0" rIns="0" bIns="0" rtlCol="0">
            <a:spAutoFit/>
          </a:bodyPr>
          <a:lstStyle/>
          <a:p>
            <a:r>
              <a:rPr lang="en-GB" sz="1400" b="1">
                <a:solidFill>
                  <a:schemeClr val="tx2"/>
                </a:solidFill>
                <a:latin typeface="+mj-lt"/>
              </a:rPr>
              <a:t>4. We collected the needs they expressed</a:t>
            </a:r>
            <a:endParaRPr lang="en-GB" sz="1600" b="1">
              <a:solidFill>
                <a:schemeClr val="tx2"/>
              </a:solidFill>
              <a:latin typeface="+mj-lt"/>
            </a:endParaRPr>
          </a:p>
        </p:txBody>
      </p:sp>
      <p:pic>
        <p:nvPicPr>
          <p:cNvPr id="7" name="Picture 6">
            <a:extLst>
              <a:ext uri="{FF2B5EF4-FFF2-40B4-BE49-F238E27FC236}">
                <a16:creationId xmlns:a16="http://schemas.microsoft.com/office/drawing/2014/main" id="{C2076F7E-7DA3-4C94-A3F5-CDD17BF4F086}"/>
              </a:ext>
            </a:extLst>
          </p:cNvPr>
          <p:cNvPicPr>
            <a:picLocks noChangeAspect="1"/>
          </p:cNvPicPr>
          <p:nvPr/>
        </p:nvPicPr>
        <p:blipFill rotWithShape="1">
          <a:blip r:embed="rId6"/>
          <a:srcRect t="3349" r="2834" b="7517"/>
          <a:stretch/>
        </p:blipFill>
        <p:spPr>
          <a:xfrm>
            <a:off x="5314480" y="1577078"/>
            <a:ext cx="3421533" cy="2360367"/>
          </a:xfrm>
          <a:prstGeom prst="rect">
            <a:avLst/>
          </a:prstGeom>
        </p:spPr>
      </p:pic>
    </p:spTree>
    <p:extLst>
      <p:ext uri="{BB962C8B-B14F-4D97-AF65-F5344CB8AC3E}">
        <p14:creationId xmlns:p14="http://schemas.microsoft.com/office/powerpoint/2010/main" val="3929489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04B4-11A5-4019-AE46-01E67E482AB7}"/>
              </a:ext>
            </a:extLst>
          </p:cNvPr>
          <p:cNvSpPr>
            <a:spLocks noGrp="1"/>
          </p:cNvSpPr>
          <p:nvPr>
            <p:ph type="title"/>
          </p:nvPr>
        </p:nvSpPr>
        <p:spPr/>
        <p:txBody>
          <a:bodyPr/>
          <a:lstStyle/>
          <a:p>
            <a:r>
              <a:rPr lang="en-GB"/>
              <a:t>Secondly, we tested our findings and prioritised the user needs</a:t>
            </a:r>
          </a:p>
        </p:txBody>
      </p:sp>
      <p:sp>
        <p:nvSpPr>
          <p:cNvPr id="3" name="Slide Number Placeholder 2">
            <a:extLst>
              <a:ext uri="{FF2B5EF4-FFF2-40B4-BE49-F238E27FC236}">
                <a16:creationId xmlns:a16="http://schemas.microsoft.com/office/drawing/2014/main" id="{64374F68-D852-4DD1-B9D1-55118A4A14E9}"/>
              </a:ext>
            </a:extLst>
          </p:cNvPr>
          <p:cNvSpPr>
            <a:spLocks noGrp="1"/>
          </p:cNvSpPr>
          <p:nvPr>
            <p:ph type="sldNum" sz="quarter" idx="12"/>
          </p:nvPr>
        </p:nvSpPr>
        <p:spPr/>
        <p:txBody>
          <a:bodyPr/>
          <a:lstStyle/>
          <a:p>
            <a:fld id="{C6A4B429-0189-47CD-9DDA-A001F58C55D3}" type="slidenum">
              <a:rPr lang="en-US" smtClean="0"/>
              <a:pPr/>
              <a:t>21</a:t>
            </a:fld>
            <a:endParaRPr lang="en-US"/>
          </a:p>
        </p:txBody>
      </p:sp>
      <p:sp>
        <p:nvSpPr>
          <p:cNvPr id="4" name="Content Placeholder 3">
            <a:extLst>
              <a:ext uri="{FF2B5EF4-FFF2-40B4-BE49-F238E27FC236}">
                <a16:creationId xmlns:a16="http://schemas.microsoft.com/office/drawing/2014/main" id="{73564AC6-CBC2-42F5-A4E2-8743557C5E08}"/>
              </a:ext>
            </a:extLst>
          </p:cNvPr>
          <p:cNvSpPr>
            <a:spLocks noGrp="1"/>
          </p:cNvSpPr>
          <p:nvPr>
            <p:ph sz="quarter" idx="14"/>
          </p:nvPr>
        </p:nvSpPr>
        <p:spPr>
          <a:xfrm>
            <a:off x="2181726" y="1875088"/>
            <a:ext cx="6554287" cy="4797425"/>
          </a:xfrm>
        </p:spPr>
        <p:txBody>
          <a:bodyPr>
            <a:normAutofit/>
          </a:bodyPr>
          <a:lstStyle/>
          <a:p>
            <a:r>
              <a:rPr lang="en-GB" sz="1800"/>
              <a:t>1. Understanding needs </a:t>
            </a:r>
            <a:r>
              <a:rPr lang="en-GB" sz="1800" b="0"/>
              <a:t>– speak to users to understand their work, decisions, painpoints and needs</a:t>
            </a:r>
            <a:br>
              <a:rPr lang="en-GB" sz="1800" b="0"/>
            </a:br>
            <a:endParaRPr lang="en-GB" sz="1800" b="0"/>
          </a:p>
          <a:p>
            <a:endParaRPr lang="en-GB" sz="1800" b="0"/>
          </a:p>
          <a:p>
            <a:endParaRPr lang="en-GB" sz="1800" b="0"/>
          </a:p>
          <a:p>
            <a:r>
              <a:rPr lang="en-GB" sz="1800"/>
              <a:t>2. Testing and prioritisation </a:t>
            </a:r>
            <a:r>
              <a:rPr lang="en-GB" sz="1800" b="0"/>
              <a:t>– test findings with users and leadership and prioritise most important needs</a:t>
            </a:r>
          </a:p>
          <a:p>
            <a:endParaRPr lang="en-GB" sz="1800" b="0"/>
          </a:p>
          <a:p>
            <a:endParaRPr lang="en-GB" sz="1800" b="0"/>
          </a:p>
          <a:p>
            <a:endParaRPr lang="en-GB" sz="1800" b="0"/>
          </a:p>
          <a:p>
            <a:r>
              <a:rPr lang="en-GB" sz="1800"/>
              <a:t>3. Assessing options </a:t>
            </a:r>
            <a:r>
              <a:rPr lang="en-GB" sz="1800" b="0"/>
              <a:t>– explore potential approaches to meet the identified user need</a:t>
            </a:r>
            <a:endParaRPr lang="en-GB" sz="1800"/>
          </a:p>
        </p:txBody>
      </p:sp>
      <p:pic>
        <p:nvPicPr>
          <p:cNvPr id="5" name="Picture 12" descr="https://static.thenounproject.com/png/87631-200.png">
            <a:extLst>
              <a:ext uri="{FF2B5EF4-FFF2-40B4-BE49-F238E27FC236}">
                <a16:creationId xmlns:a16="http://schemas.microsoft.com/office/drawing/2014/main" id="{CEBBBF8F-734E-4AFA-AFC5-C7DB767319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769" y="4933708"/>
            <a:ext cx="716793" cy="78076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eeting">
            <a:extLst>
              <a:ext uri="{FF2B5EF4-FFF2-40B4-BE49-F238E27FC236}">
                <a16:creationId xmlns:a16="http://schemas.microsoft.com/office/drawing/2014/main" id="{C1CBD3AD-72F2-4A84-B1D3-6571476F6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729" y="3211218"/>
            <a:ext cx="972873" cy="972873"/>
          </a:xfrm>
          <a:prstGeom prst="rect">
            <a:avLst/>
          </a:prstGeom>
        </p:spPr>
      </p:pic>
      <p:pic>
        <p:nvPicPr>
          <p:cNvPr id="9" name="Picture 10" descr="https://static.thenounproject.com/png/1935263-200.png">
            <a:extLst>
              <a:ext uri="{FF2B5EF4-FFF2-40B4-BE49-F238E27FC236}">
                <a16:creationId xmlns:a16="http://schemas.microsoft.com/office/drawing/2014/main" id="{E7E4AFAA-A9A2-4E13-9022-0D345B7E87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877" r="1"/>
          <a:stretch/>
        </p:blipFill>
        <p:spPr bwMode="auto">
          <a:xfrm>
            <a:off x="1074165" y="1860570"/>
            <a:ext cx="612000" cy="60103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9AADB1B-DD13-4FE2-BB24-3178D3C74431}"/>
              </a:ext>
            </a:extLst>
          </p:cNvPr>
          <p:cNvSpPr/>
          <p:nvPr/>
        </p:nvSpPr>
        <p:spPr>
          <a:xfrm>
            <a:off x="506412" y="4699026"/>
            <a:ext cx="8261684" cy="15123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811FEFD-7CC4-45DA-BCA3-49CC27F77629}"/>
              </a:ext>
            </a:extLst>
          </p:cNvPr>
          <p:cNvSpPr/>
          <p:nvPr/>
        </p:nvSpPr>
        <p:spPr>
          <a:xfrm>
            <a:off x="506412" y="1581572"/>
            <a:ext cx="8261684" cy="15123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9266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AC8E-522C-401E-BD80-88B2DFE8615E}"/>
              </a:ext>
            </a:extLst>
          </p:cNvPr>
          <p:cNvSpPr>
            <a:spLocks noGrp="1"/>
          </p:cNvSpPr>
          <p:nvPr>
            <p:ph type="title"/>
          </p:nvPr>
        </p:nvSpPr>
        <p:spPr/>
        <p:txBody>
          <a:bodyPr>
            <a:normAutofit/>
          </a:bodyPr>
          <a:lstStyle/>
          <a:p>
            <a:r>
              <a:rPr lang="en-GB" sz="1900"/>
              <a:t>we took our findings back to people to test them and prioritise the most important user needs</a:t>
            </a:r>
          </a:p>
        </p:txBody>
      </p:sp>
      <p:sp>
        <p:nvSpPr>
          <p:cNvPr id="3" name="Slide Number Placeholder 2">
            <a:extLst>
              <a:ext uri="{FF2B5EF4-FFF2-40B4-BE49-F238E27FC236}">
                <a16:creationId xmlns:a16="http://schemas.microsoft.com/office/drawing/2014/main" id="{600923CA-5930-4275-9871-9C255270C246}"/>
              </a:ext>
            </a:extLst>
          </p:cNvPr>
          <p:cNvSpPr>
            <a:spLocks noGrp="1"/>
          </p:cNvSpPr>
          <p:nvPr>
            <p:ph type="sldNum" sz="quarter" idx="12"/>
          </p:nvPr>
        </p:nvSpPr>
        <p:spPr/>
        <p:txBody>
          <a:bodyPr/>
          <a:lstStyle/>
          <a:p>
            <a:fld id="{C6A4B429-0189-47CD-9DDA-A001F58C55D3}" type="slidenum">
              <a:rPr lang="en-US" smtClean="0"/>
              <a:pPr/>
              <a:t>22</a:t>
            </a:fld>
            <a:endParaRPr lang="en-US"/>
          </a:p>
        </p:txBody>
      </p:sp>
      <p:pic>
        <p:nvPicPr>
          <p:cNvPr id="7" name="Picture 6">
            <a:extLst>
              <a:ext uri="{FF2B5EF4-FFF2-40B4-BE49-F238E27FC236}">
                <a16:creationId xmlns:a16="http://schemas.microsoft.com/office/drawing/2014/main" id="{9596003D-AD86-4057-8449-2D64A2D5B7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34" t="-2370" b="2844"/>
          <a:stretch/>
        </p:blipFill>
        <p:spPr>
          <a:xfrm rot="5400000">
            <a:off x="3088816" y="1597134"/>
            <a:ext cx="2142846" cy="1569361"/>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8" name="Picture 7" descr="A close up of a piece of paper&#10;&#10;Description generated with high confidence">
            <a:extLst>
              <a:ext uri="{FF2B5EF4-FFF2-40B4-BE49-F238E27FC236}">
                <a16:creationId xmlns:a16="http://schemas.microsoft.com/office/drawing/2014/main" id="{B24459C8-1EEF-4022-8E2C-E7DD245D55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545" b="5051"/>
          <a:stretch/>
        </p:blipFill>
        <p:spPr>
          <a:xfrm rot="5400000">
            <a:off x="2117231" y="2803849"/>
            <a:ext cx="1335130" cy="789861"/>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9" name="Picture 6" descr="A screenshot of a computer screen&#10;&#10;Description generated with very high confidence">
            <a:extLst>
              <a:ext uri="{FF2B5EF4-FFF2-40B4-BE49-F238E27FC236}">
                <a16:creationId xmlns:a16="http://schemas.microsoft.com/office/drawing/2014/main" id="{483B8194-79AA-464E-A40C-263F3AE7FDF6}"/>
              </a:ext>
            </a:extLst>
          </p:cNvPr>
          <p:cNvPicPr>
            <a:picLocks noChangeAspect="1"/>
          </p:cNvPicPr>
          <p:nvPr/>
        </p:nvPicPr>
        <p:blipFill rotWithShape="1">
          <a:blip r:embed="rId4"/>
          <a:srcRect l="44444" t="72992" r="16175" b="3937"/>
          <a:stretch/>
        </p:blipFill>
        <p:spPr>
          <a:xfrm>
            <a:off x="2154973" y="4033740"/>
            <a:ext cx="2789947" cy="1741135"/>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0" name="Picture 2" descr="c622fc81-87a1-4671-9e89-151f030d3a26@eurprd09">
            <a:extLst>
              <a:ext uri="{FF2B5EF4-FFF2-40B4-BE49-F238E27FC236}">
                <a16:creationId xmlns:a16="http://schemas.microsoft.com/office/drawing/2014/main" id="{216BEABE-0681-469B-A6EC-8124EBE30A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848"/>
          <a:stretch/>
        </p:blipFill>
        <p:spPr bwMode="auto">
          <a:xfrm rot="5400000">
            <a:off x="959827" y="2578309"/>
            <a:ext cx="1281303" cy="118711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E0AB5D1-418A-4241-BB7D-3250DD5B70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020" t="-1099" b="1099"/>
          <a:stretch/>
        </p:blipFill>
        <p:spPr>
          <a:xfrm rot="5400000">
            <a:off x="673894" y="4447244"/>
            <a:ext cx="1650727" cy="1004534"/>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C9FA8814-F32D-4EA1-BE86-9D5C0B2C42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6500" y="1308573"/>
            <a:ext cx="1667020" cy="1044534"/>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7A92BD7D-C736-465A-AD5B-5F6DCD7BE267}"/>
              </a:ext>
            </a:extLst>
          </p:cNvPr>
          <p:cNvSpPr txBox="1"/>
          <p:nvPr/>
        </p:nvSpPr>
        <p:spPr>
          <a:xfrm>
            <a:off x="5309936" y="1336675"/>
            <a:ext cx="3426077" cy="3862596"/>
          </a:xfrm>
          <a:prstGeom prst="rect">
            <a:avLst/>
          </a:prstGeom>
          <a:noFill/>
        </p:spPr>
        <p:txBody>
          <a:bodyPr wrap="square" lIns="0" tIns="0" rIns="0" bIns="0" rtlCol="0" anchor="t">
            <a:spAutoFit/>
          </a:bodyPr>
          <a:lstStyle/>
          <a:p>
            <a:r>
              <a:rPr lang="en-GB" sz="1600" b="1">
                <a:solidFill>
                  <a:schemeClr val="tx2"/>
                </a:solidFill>
                <a:latin typeface="+mj-lt"/>
              </a:rPr>
              <a:t>To test and prioritise the longlist of user needs identified we:</a:t>
            </a:r>
          </a:p>
          <a:p>
            <a:pPr marL="285750" indent="-285750">
              <a:spcBef>
                <a:spcPts val="1800"/>
              </a:spcBef>
              <a:buFont typeface="Arial" panose="020B0604020202020204" pitchFamily="34" charset="0"/>
              <a:buChar char="•"/>
            </a:pPr>
            <a:r>
              <a:rPr lang="en-GB" sz="1600">
                <a:latin typeface="+mj-lt"/>
              </a:rPr>
              <a:t>Held Show and Tell workshops with the people we had interviewed</a:t>
            </a:r>
          </a:p>
          <a:p>
            <a:pPr marL="285750" indent="-285750">
              <a:spcBef>
                <a:spcPts val="1800"/>
              </a:spcBef>
              <a:buFont typeface="Arial" panose="020B0604020202020204" pitchFamily="34" charset="0"/>
              <a:buChar char="•"/>
            </a:pPr>
            <a:r>
              <a:rPr lang="en-GB" sz="1600">
                <a:latin typeface="+mj-lt"/>
              </a:rPr>
              <a:t>Tested findings with the Stockport and Leeds project team</a:t>
            </a:r>
          </a:p>
          <a:p>
            <a:pPr marL="285750" indent="-285750">
              <a:spcBef>
                <a:spcPts val="1800"/>
              </a:spcBef>
              <a:buFont typeface="Arial" panose="020B0604020202020204" pitchFamily="34" charset="0"/>
              <a:buChar char="•"/>
            </a:pPr>
            <a:r>
              <a:rPr lang="en-GB" sz="1600">
                <a:latin typeface="+mj-lt"/>
              </a:rPr>
              <a:t>Ran a survey with users</a:t>
            </a:r>
          </a:p>
          <a:p>
            <a:pPr marL="285750" indent="-285750">
              <a:spcBef>
                <a:spcPts val="1800"/>
              </a:spcBef>
              <a:buFont typeface="Arial" panose="020B0604020202020204" pitchFamily="34" charset="0"/>
              <a:buChar char="•"/>
            </a:pPr>
            <a:r>
              <a:rPr lang="en-GB" sz="1600">
                <a:latin typeface="+mj-lt"/>
              </a:rPr>
              <a:t>Conducted further interviews</a:t>
            </a:r>
          </a:p>
          <a:p>
            <a:pPr marL="285750" indent="-285750">
              <a:spcBef>
                <a:spcPts val="1800"/>
              </a:spcBef>
              <a:buFont typeface="Arial" panose="020B0604020202020204" pitchFamily="34" charset="0"/>
              <a:buChar char="•"/>
            </a:pPr>
            <a:r>
              <a:rPr lang="en-GB" sz="1600">
                <a:latin typeface="+mj-lt"/>
              </a:rPr>
              <a:t>Held a joint workshop with 8 authorities to test applicability elsewhere</a:t>
            </a:r>
          </a:p>
        </p:txBody>
      </p:sp>
    </p:spTree>
    <p:extLst>
      <p:ext uri="{BB962C8B-B14F-4D97-AF65-F5344CB8AC3E}">
        <p14:creationId xmlns:p14="http://schemas.microsoft.com/office/powerpoint/2010/main" val="681624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1ED9-5108-4CE5-9ED2-0BB7D58101CF}"/>
              </a:ext>
            </a:extLst>
          </p:cNvPr>
          <p:cNvSpPr>
            <a:spLocks noGrp="1"/>
          </p:cNvSpPr>
          <p:nvPr>
            <p:ph type="title"/>
          </p:nvPr>
        </p:nvSpPr>
        <p:spPr>
          <a:xfrm>
            <a:off x="969965" y="431285"/>
            <a:ext cx="7601380" cy="679668"/>
          </a:xfrm>
        </p:spPr>
        <p:txBody>
          <a:bodyPr>
            <a:noAutofit/>
          </a:bodyPr>
          <a:lstStyle/>
          <a:p>
            <a:r>
              <a:rPr lang="en-GB" sz="1900"/>
              <a:t>FROM THIS A SINGLE USER NEED EMERGED AS THE KEY PRIORITY: social workers NEED TO KNOW WHAT SERVICES ARE SUPPORTING A FAMILY AT THE POINT OF Social work assessment</a:t>
            </a:r>
            <a:endParaRPr lang="en-US"/>
          </a:p>
        </p:txBody>
      </p:sp>
      <p:sp>
        <p:nvSpPr>
          <p:cNvPr id="3" name="Slide Number Placeholder 2">
            <a:extLst>
              <a:ext uri="{FF2B5EF4-FFF2-40B4-BE49-F238E27FC236}">
                <a16:creationId xmlns:a16="http://schemas.microsoft.com/office/drawing/2014/main" id="{C1B76C99-6063-4941-B771-5222D9DECE93}"/>
              </a:ext>
            </a:extLst>
          </p:cNvPr>
          <p:cNvSpPr>
            <a:spLocks noGrp="1"/>
          </p:cNvSpPr>
          <p:nvPr>
            <p:ph type="sldNum" sz="quarter" idx="12"/>
          </p:nvPr>
        </p:nvSpPr>
        <p:spPr/>
        <p:txBody>
          <a:bodyPr/>
          <a:lstStyle/>
          <a:p>
            <a:fld id="{C6A4B429-0189-47CD-9DDA-A001F58C55D3}" type="slidenum">
              <a:rPr lang="en-US" smtClean="0"/>
              <a:pPr/>
              <a:t>23</a:t>
            </a:fld>
            <a:endParaRPr lang="en-US"/>
          </a:p>
        </p:txBody>
      </p:sp>
      <p:sp>
        <p:nvSpPr>
          <p:cNvPr id="4" name="TextBox 3">
            <a:extLst>
              <a:ext uri="{FF2B5EF4-FFF2-40B4-BE49-F238E27FC236}">
                <a16:creationId xmlns:a16="http://schemas.microsoft.com/office/drawing/2014/main" id="{411E2491-A954-4CB4-97C7-73477D8656F5}"/>
              </a:ext>
            </a:extLst>
          </p:cNvPr>
          <p:cNvSpPr txBox="1"/>
          <p:nvPr/>
        </p:nvSpPr>
        <p:spPr>
          <a:xfrm>
            <a:off x="4770655" y="1556415"/>
            <a:ext cx="3605718" cy="492443"/>
          </a:xfrm>
          <a:prstGeom prst="rect">
            <a:avLst/>
          </a:prstGeom>
          <a:noFill/>
        </p:spPr>
        <p:txBody>
          <a:bodyPr wrap="square" lIns="0" tIns="0" rIns="0" bIns="0" rtlCol="0" anchor="t">
            <a:spAutoFit/>
          </a:bodyPr>
          <a:lstStyle/>
          <a:p>
            <a:r>
              <a:rPr lang="en-GB" sz="1600" b="1">
                <a:solidFill>
                  <a:schemeClr val="tx2"/>
                </a:solidFill>
                <a:latin typeface="+mj-lt"/>
              </a:rPr>
              <a:t>Need: </a:t>
            </a:r>
            <a:r>
              <a:rPr lang="en-GB" sz="1600">
                <a:solidFill>
                  <a:schemeClr val="accent6">
                    <a:lumMod val="25000"/>
                  </a:schemeClr>
                </a:solidFill>
                <a:latin typeface="+mj-lt"/>
              </a:rPr>
              <a:t>Know what services are supporting a family at the point of assessment</a:t>
            </a:r>
          </a:p>
        </p:txBody>
      </p:sp>
      <p:sp>
        <p:nvSpPr>
          <p:cNvPr id="7" name="Rectangle 6">
            <a:extLst>
              <a:ext uri="{FF2B5EF4-FFF2-40B4-BE49-F238E27FC236}">
                <a16:creationId xmlns:a16="http://schemas.microsoft.com/office/drawing/2014/main" id="{A8A4268E-F15C-4211-B0C5-05C4C0E37EAE}"/>
              </a:ext>
            </a:extLst>
          </p:cNvPr>
          <p:cNvSpPr/>
          <p:nvPr/>
        </p:nvSpPr>
        <p:spPr>
          <a:xfrm>
            <a:off x="966282" y="2139754"/>
            <a:ext cx="3605718" cy="26476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C183753-7327-46B8-9390-1290A6935972}"/>
              </a:ext>
            </a:extLst>
          </p:cNvPr>
          <p:cNvSpPr/>
          <p:nvPr/>
        </p:nvSpPr>
        <p:spPr>
          <a:xfrm>
            <a:off x="4770655" y="2139756"/>
            <a:ext cx="3605718" cy="26693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17E0D48-E9BD-474A-98CF-97E80C8736FB}"/>
              </a:ext>
            </a:extLst>
          </p:cNvPr>
          <p:cNvSpPr txBox="1"/>
          <p:nvPr/>
        </p:nvSpPr>
        <p:spPr>
          <a:xfrm>
            <a:off x="966282" y="1556415"/>
            <a:ext cx="3375497" cy="246221"/>
          </a:xfrm>
          <a:prstGeom prst="rect">
            <a:avLst/>
          </a:prstGeom>
          <a:noFill/>
        </p:spPr>
        <p:txBody>
          <a:bodyPr wrap="square" lIns="0" tIns="0" rIns="0" bIns="0" rtlCol="0">
            <a:spAutoFit/>
          </a:bodyPr>
          <a:lstStyle/>
          <a:p>
            <a:r>
              <a:rPr lang="en-GB" sz="1600" b="1">
                <a:solidFill>
                  <a:schemeClr val="tx2"/>
                </a:solidFill>
                <a:latin typeface="+mj-lt"/>
              </a:rPr>
              <a:t>User: </a:t>
            </a:r>
            <a:r>
              <a:rPr lang="en-GB" sz="1600">
                <a:solidFill>
                  <a:schemeClr val="accent6">
                    <a:lumMod val="25000"/>
                  </a:schemeClr>
                </a:solidFill>
                <a:latin typeface="+mj-lt"/>
              </a:rPr>
              <a:t>Social Workers</a:t>
            </a:r>
          </a:p>
        </p:txBody>
      </p:sp>
      <p:pic>
        <p:nvPicPr>
          <p:cNvPr id="13" name="Picture 12">
            <a:extLst>
              <a:ext uri="{FF2B5EF4-FFF2-40B4-BE49-F238E27FC236}">
                <a16:creationId xmlns:a16="http://schemas.microsoft.com/office/drawing/2014/main" id="{B652EF8E-0F46-4CB1-A847-4E7CAB12FA47}"/>
              </a:ext>
            </a:extLst>
          </p:cNvPr>
          <p:cNvPicPr>
            <a:picLocks noChangeAspect="1"/>
          </p:cNvPicPr>
          <p:nvPr/>
        </p:nvPicPr>
        <p:blipFill>
          <a:blip r:embed="rId2"/>
          <a:stretch>
            <a:fillRect/>
          </a:stretch>
        </p:blipFill>
        <p:spPr>
          <a:xfrm>
            <a:off x="4813288" y="2379384"/>
            <a:ext cx="3520451" cy="2168394"/>
          </a:xfrm>
          <a:prstGeom prst="rect">
            <a:avLst/>
          </a:prstGeom>
        </p:spPr>
      </p:pic>
      <p:pic>
        <p:nvPicPr>
          <p:cNvPr id="16" name="Picture 15">
            <a:extLst>
              <a:ext uri="{FF2B5EF4-FFF2-40B4-BE49-F238E27FC236}">
                <a16:creationId xmlns:a16="http://schemas.microsoft.com/office/drawing/2014/main" id="{C891F881-F39C-4121-887E-3EFA2CD336DD}"/>
              </a:ext>
            </a:extLst>
          </p:cNvPr>
          <p:cNvPicPr>
            <a:picLocks noChangeAspect="1"/>
          </p:cNvPicPr>
          <p:nvPr/>
        </p:nvPicPr>
        <p:blipFill>
          <a:blip r:embed="rId3"/>
          <a:stretch>
            <a:fillRect/>
          </a:stretch>
        </p:blipFill>
        <p:spPr>
          <a:xfrm>
            <a:off x="1094510" y="2201032"/>
            <a:ext cx="3331575" cy="2556069"/>
          </a:xfrm>
          <a:prstGeom prst="rect">
            <a:avLst/>
          </a:prstGeom>
        </p:spPr>
      </p:pic>
    </p:spTree>
    <p:extLst>
      <p:ext uri="{BB962C8B-B14F-4D97-AF65-F5344CB8AC3E}">
        <p14:creationId xmlns:p14="http://schemas.microsoft.com/office/powerpoint/2010/main" val="117426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04B4-11A5-4019-AE46-01E67E482AB7}"/>
              </a:ext>
            </a:extLst>
          </p:cNvPr>
          <p:cNvSpPr>
            <a:spLocks noGrp="1"/>
          </p:cNvSpPr>
          <p:nvPr>
            <p:ph type="title"/>
          </p:nvPr>
        </p:nvSpPr>
        <p:spPr/>
        <p:txBody>
          <a:bodyPr/>
          <a:lstStyle/>
          <a:p>
            <a:r>
              <a:rPr lang="en-GB"/>
              <a:t>Thirdly, we explored potential options to meet this need</a:t>
            </a:r>
          </a:p>
        </p:txBody>
      </p:sp>
      <p:sp>
        <p:nvSpPr>
          <p:cNvPr id="3" name="Slide Number Placeholder 2">
            <a:extLst>
              <a:ext uri="{FF2B5EF4-FFF2-40B4-BE49-F238E27FC236}">
                <a16:creationId xmlns:a16="http://schemas.microsoft.com/office/drawing/2014/main" id="{64374F68-D852-4DD1-B9D1-55118A4A14E9}"/>
              </a:ext>
            </a:extLst>
          </p:cNvPr>
          <p:cNvSpPr>
            <a:spLocks noGrp="1"/>
          </p:cNvSpPr>
          <p:nvPr>
            <p:ph type="sldNum" sz="quarter" idx="12"/>
          </p:nvPr>
        </p:nvSpPr>
        <p:spPr/>
        <p:txBody>
          <a:bodyPr/>
          <a:lstStyle/>
          <a:p>
            <a:fld id="{C6A4B429-0189-47CD-9DDA-A001F58C55D3}" type="slidenum">
              <a:rPr lang="en-US" smtClean="0"/>
              <a:pPr/>
              <a:t>24</a:t>
            </a:fld>
            <a:endParaRPr lang="en-US"/>
          </a:p>
        </p:txBody>
      </p:sp>
      <p:sp>
        <p:nvSpPr>
          <p:cNvPr id="4" name="Content Placeholder 3">
            <a:extLst>
              <a:ext uri="{FF2B5EF4-FFF2-40B4-BE49-F238E27FC236}">
                <a16:creationId xmlns:a16="http://schemas.microsoft.com/office/drawing/2014/main" id="{73564AC6-CBC2-42F5-A4E2-8743557C5E08}"/>
              </a:ext>
            </a:extLst>
          </p:cNvPr>
          <p:cNvSpPr>
            <a:spLocks noGrp="1"/>
          </p:cNvSpPr>
          <p:nvPr>
            <p:ph sz="quarter" idx="14"/>
          </p:nvPr>
        </p:nvSpPr>
        <p:spPr>
          <a:xfrm>
            <a:off x="2181726" y="1875088"/>
            <a:ext cx="6554287" cy="4797425"/>
          </a:xfrm>
        </p:spPr>
        <p:txBody>
          <a:bodyPr>
            <a:normAutofit/>
          </a:bodyPr>
          <a:lstStyle/>
          <a:p>
            <a:r>
              <a:rPr lang="en-GB" sz="1800"/>
              <a:t>1. Understanding needs </a:t>
            </a:r>
            <a:r>
              <a:rPr lang="en-GB" sz="1800" b="0"/>
              <a:t>– speak to users to understand their work, decisions, painpoints and needs</a:t>
            </a:r>
            <a:br>
              <a:rPr lang="en-GB" sz="1800" b="0"/>
            </a:br>
            <a:endParaRPr lang="en-GB" sz="1800" b="0"/>
          </a:p>
          <a:p>
            <a:endParaRPr lang="en-GB" sz="1800" b="0"/>
          </a:p>
          <a:p>
            <a:endParaRPr lang="en-GB" sz="1800" b="0"/>
          </a:p>
          <a:p>
            <a:r>
              <a:rPr lang="en-GB" sz="1800"/>
              <a:t>2. Testing and prioritisation </a:t>
            </a:r>
            <a:r>
              <a:rPr lang="en-GB" sz="1800" b="0"/>
              <a:t>– test findings with users and leadership and prioritise most important needs</a:t>
            </a:r>
          </a:p>
          <a:p>
            <a:endParaRPr lang="en-GB" sz="1800" b="0"/>
          </a:p>
          <a:p>
            <a:endParaRPr lang="en-GB" sz="1800" b="0"/>
          </a:p>
          <a:p>
            <a:endParaRPr lang="en-GB" sz="1800" b="0"/>
          </a:p>
          <a:p>
            <a:r>
              <a:rPr lang="en-GB" sz="1800"/>
              <a:t>3. Assessing options </a:t>
            </a:r>
            <a:r>
              <a:rPr lang="en-GB" sz="1800" b="0"/>
              <a:t>– explore potential approaches to meet the identified user need</a:t>
            </a:r>
            <a:endParaRPr lang="en-GB" sz="1800"/>
          </a:p>
        </p:txBody>
      </p:sp>
      <p:pic>
        <p:nvPicPr>
          <p:cNvPr id="5" name="Picture 12" descr="https://static.thenounproject.com/png/87631-200.png">
            <a:extLst>
              <a:ext uri="{FF2B5EF4-FFF2-40B4-BE49-F238E27FC236}">
                <a16:creationId xmlns:a16="http://schemas.microsoft.com/office/drawing/2014/main" id="{CEBBBF8F-734E-4AFA-AFC5-C7DB767319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769" y="4933708"/>
            <a:ext cx="716793" cy="78076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eeting">
            <a:extLst>
              <a:ext uri="{FF2B5EF4-FFF2-40B4-BE49-F238E27FC236}">
                <a16:creationId xmlns:a16="http://schemas.microsoft.com/office/drawing/2014/main" id="{C1CBD3AD-72F2-4A84-B1D3-6571476F6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729" y="3211218"/>
            <a:ext cx="972873" cy="972873"/>
          </a:xfrm>
          <a:prstGeom prst="rect">
            <a:avLst/>
          </a:prstGeom>
        </p:spPr>
      </p:pic>
      <p:pic>
        <p:nvPicPr>
          <p:cNvPr id="9" name="Picture 10" descr="https://static.thenounproject.com/png/1935263-200.png">
            <a:extLst>
              <a:ext uri="{FF2B5EF4-FFF2-40B4-BE49-F238E27FC236}">
                <a16:creationId xmlns:a16="http://schemas.microsoft.com/office/drawing/2014/main" id="{E7E4AFAA-A9A2-4E13-9022-0D345B7E87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877" r="1"/>
          <a:stretch/>
        </p:blipFill>
        <p:spPr bwMode="auto">
          <a:xfrm>
            <a:off x="1074165" y="1860570"/>
            <a:ext cx="612000" cy="60103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9AADB1B-DD13-4FE2-BB24-3178D3C74431}"/>
              </a:ext>
            </a:extLst>
          </p:cNvPr>
          <p:cNvSpPr/>
          <p:nvPr/>
        </p:nvSpPr>
        <p:spPr>
          <a:xfrm>
            <a:off x="506412" y="2982522"/>
            <a:ext cx="8261684" cy="15123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811FEFD-7CC4-45DA-BCA3-49CC27F77629}"/>
              </a:ext>
            </a:extLst>
          </p:cNvPr>
          <p:cNvSpPr/>
          <p:nvPr/>
        </p:nvSpPr>
        <p:spPr>
          <a:xfrm>
            <a:off x="506412" y="1581572"/>
            <a:ext cx="8261684" cy="15123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0179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1ED9-5108-4CE5-9ED2-0BB7D58101CF}"/>
              </a:ext>
            </a:extLst>
          </p:cNvPr>
          <p:cNvSpPr>
            <a:spLocks noGrp="1"/>
          </p:cNvSpPr>
          <p:nvPr>
            <p:ph type="title"/>
          </p:nvPr>
        </p:nvSpPr>
        <p:spPr>
          <a:xfrm>
            <a:off x="969965" y="431285"/>
            <a:ext cx="7491412" cy="679668"/>
          </a:xfrm>
        </p:spPr>
        <p:txBody>
          <a:bodyPr>
            <a:noAutofit/>
          </a:bodyPr>
          <a:lstStyle/>
          <a:p>
            <a:r>
              <a:rPr lang="en-GB" sz="1900"/>
              <a:t>we created three mock-up potential tools and tested these with users to understand how they’d use them</a:t>
            </a:r>
          </a:p>
        </p:txBody>
      </p:sp>
      <p:sp>
        <p:nvSpPr>
          <p:cNvPr id="3" name="Slide Number Placeholder 2">
            <a:extLst>
              <a:ext uri="{FF2B5EF4-FFF2-40B4-BE49-F238E27FC236}">
                <a16:creationId xmlns:a16="http://schemas.microsoft.com/office/drawing/2014/main" id="{C1B76C99-6063-4941-B771-5222D9DECE93}"/>
              </a:ext>
            </a:extLst>
          </p:cNvPr>
          <p:cNvSpPr>
            <a:spLocks noGrp="1"/>
          </p:cNvSpPr>
          <p:nvPr>
            <p:ph type="sldNum" sz="quarter" idx="12"/>
          </p:nvPr>
        </p:nvSpPr>
        <p:spPr/>
        <p:txBody>
          <a:bodyPr/>
          <a:lstStyle/>
          <a:p>
            <a:fld id="{C6A4B429-0189-47CD-9DDA-A001F58C55D3}" type="slidenum">
              <a:rPr lang="en-US" smtClean="0"/>
              <a:pPr/>
              <a:t>25</a:t>
            </a:fld>
            <a:endParaRPr lang="en-US"/>
          </a:p>
        </p:txBody>
      </p:sp>
      <p:pic>
        <p:nvPicPr>
          <p:cNvPr id="5" name="Picture 4">
            <a:extLst>
              <a:ext uri="{FF2B5EF4-FFF2-40B4-BE49-F238E27FC236}">
                <a16:creationId xmlns:a16="http://schemas.microsoft.com/office/drawing/2014/main" id="{2894344D-811C-49DF-93B4-5340786AC2FA}"/>
              </a:ext>
            </a:extLst>
          </p:cNvPr>
          <p:cNvPicPr>
            <a:picLocks noChangeAspect="1"/>
          </p:cNvPicPr>
          <p:nvPr/>
        </p:nvPicPr>
        <p:blipFill rotWithShape="1">
          <a:blip r:embed="rId2"/>
          <a:srcRect l="20000" t="20433" r="15087" b="14036"/>
          <a:stretch/>
        </p:blipFill>
        <p:spPr>
          <a:xfrm>
            <a:off x="967330" y="3994303"/>
            <a:ext cx="3819180" cy="2167613"/>
          </a:xfrm>
          <a:prstGeom prst="rect">
            <a:avLst/>
          </a:prstGeom>
        </p:spPr>
      </p:pic>
      <p:pic>
        <p:nvPicPr>
          <p:cNvPr id="6" name="Picture 5">
            <a:extLst>
              <a:ext uri="{FF2B5EF4-FFF2-40B4-BE49-F238E27FC236}">
                <a16:creationId xmlns:a16="http://schemas.microsoft.com/office/drawing/2014/main" id="{0C8FF57C-01AF-469A-93A3-95898283CB2E}"/>
              </a:ext>
            </a:extLst>
          </p:cNvPr>
          <p:cNvPicPr>
            <a:picLocks noChangeAspect="1"/>
          </p:cNvPicPr>
          <p:nvPr/>
        </p:nvPicPr>
        <p:blipFill rotWithShape="1">
          <a:blip r:embed="rId3"/>
          <a:srcRect l="20000" t="20746" r="15087" b="13725"/>
          <a:stretch/>
        </p:blipFill>
        <p:spPr>
          <a:xfrm>
            <a:off x="5047293" y="1459124"/>
            <a:ext cx="3819180" cy="2167613"/>
          </a:xfrm>
          <a:prstGeom prst="rect">
            <a:avLst/>
          </a:prstGeom>
        </p:spPr>
      </p:pic>
      <p:pic>
        <p:nvPicPr>
          <p:cNvPr id="7" name="Picture 6">
            <a:extLst>
              <a:ext uri="{FF2B5EF4-FFF2-40B4-BE49-F238E27FC236}">
                <a16:creationId xmlns:a16="http://schemas.microsoft.com/office/drawing/2014/main" id="{041F40E6-F09E-4375-8D47-0878BA9CA064}"/>
              </a:ext>
            </a:extLst>
          </p:cNvPr>
          <p:cNvPicPr>
            <a:picLocks noChangeAspect="1"/>
          </p:cNvPicPr>
          <p:nvPr/>
        </p:nvPicPr>
        <p:blipFill rotWithShape="1">
          <a:blip r:embed="rId4"/>
          <a:srcRect l="20000" t="21370" r="15087" b="12845"/>
          <a:stretch/>
        </p:blipFill>
        <p:spPr>
          <a:xfrm>
            <a:off x="5047293" y="3985789"/>
            <a:ext cx="3819180" cy="2176084"/>
          </a:xfrm>
          <a:prstGeom prst="rect">
            <a:avLst/>
          </a:prstGeom>
        </p:spPr>
      </p:pic>
      <p:pic>
        <p:nvPicPr>
          <p:cNvPr id="9" name="Picture 8">
            <a:extLst>
              <a:ext uri="{FF2B5EF4-FFF2-40B4-BE49-F238E27FC236}">
                <a16:creationId xmlns:a16="http://schemas.microsoft.com/office/drawing/2014/main" id="{13AC4C29-DB0E-4C7F-8A82-65B113FB05FE}"/>
              </a:ext>
            </a:extLst>
          </p:cNvPr>
          <p:cNvPicPr>
            <a:picLocks noChangeAspect="1"/>
          </p:cNvPicPr>
          <p:nvPr/>
        </p:nvPicPr>
        <p:blipFill rotWithShape="1">
          <a:blip r:embed="rId5"/>
          <a:srcRect l="20000" t="21370" r="15263" b="14349"/>
          <a:stretch/>
        </p:blipFill>
        <p:spPr>
          <a:xfrm>
            <a:off x="967522" y="1458813"/>
            <a:ext cx="3771093" cy="2105271"/>
          </a:xfrm>
          <a:prstGeom prst="rect">
            <a:avLst/>
          </a:prstGeom>
        </p:spPr>
      </p:pic>
      <p:sp>
        <p:nvSpPr>
          <p:cNvPr id="11" name="TextBox 10">
            <a:extLst>
              <a:ext uri="{FF2B5EF4-FFF2-40B4-BE49-F238E27FC236}">
                <a16:creationId xmlns:a16="http://schemas.microsoft.com/office/drawing/2014/main" id="{C46E109B-86FD-4624-8B3F-46468EE4BC00}"/>
              </a:ext>
            </a:extLst>
          </p:cNvPr>
          <p:cNvSpPr txBox="1"/>
          <p:nvPr/>
        </p:nvSpPr>
        <p:spPr>
          <a:xfrm>
            <a:off x="967330" y="1223247"/>
            <a:ext cx="4079963" cy="215444"/>
          </a:xfrm>
          <a:prstGeom prst="rect">
            <a:avLst/>
          </a:prstGeom>
          <a:noFill/>
        </p:spPr>
        <p:txBody>
          <a:bodyPr wrap="square" lIns="0" tIns="0" rIns="0" bIns="0" rtlCol="0">
            <a:spAutoFit/>
          </a:bodyPr>
          <a:lstStyle/>
          <a:p>
            <a:r>
              <a:rPr lang="en-GB" sz="1400">
                <a:solidFill>
                  <a:schemeClr val="tx2"/>
                </a:solidFill>
                <a:latin typeface="+mj-lt"/>
              </a:rPr>
              <a:t>Search page</a:t>
            </a:r>
          </a:p>
        </p:txBody>
      </p:sp>
      <p:sp>
        <p:nvSpPr>
          <p:cNvPr id="12" name="TextBox 11">
            <a:extLst>
              <a:ext uri="{FF2B5EF4-FFF2-40B4-BE49-F238E27FC236}">
                <a16:creationId xmlns:a16="http://schemas.microsoft.com/office/drawing/2014/main" id="{ED7D99BA-CF58-4E89-83D6-6F85295040CD}"/>
              </a:ext>
            </a:extLst>
          </p:cNvPr>
          <p:cNvSpPr txBox="1"/>
          <p:nvPr/>
        </p:nvSpPr>
        <p:spPr>
          <a:xfrm>
            <a:off x="5064037" y="1223247"/>
            <a:ext cx="4079963" cy="215444"/>
          </a:xfrm>
          <a:prstGeom prst="rect">
            <a:avLst/>
          </a:prstGeom>
          <a:noFill/>
        </p:spPr>
        <p:txBody>
          <a:bodyPr wrap="square" lIns="0" tIns="0" rIns="0" bIns="0" rtlCol="0">
            <a:spAutoFit/>
          </a:bodyPr>
          <a:lstStyle/>
          <a:p>
            <a:r>
              <a:rPr lang="en-GB" sz="1400">
                <a:solidFill>
                  <a:schemeClr val="tx2"/>
                </a:solidFill>
                <a:latin typeface="+mj-lt"/>
              </a:rPr>
              <a:t>Option 1 – text paragraph</a:t>
            </a:r>
          </a:p>
        </p:txBody>
      </p:sp>
      <p:sp>
        <p:nvSpPr>
          <p:cNvPr id="13" name="TextBox 12">
            <a:extLst>
              <a:ext uri="{FF2B5EF4-FFF2-40B4-BE49-F238E27FC236}">
                <a16:creationId xmlns:a16="http://schemas.microsoft.com/office/drawing/2014/main" id="{34771FE4-FB97-46E8-BD9F-D28EFE186BEA}"/>
              </a:ext>
            </a:extLst>
          </p:cNvPr>
          <p:cNvSpPr txBox="1"/>
          <p:nvPr/>
        </p:nvSpPr>
        <p:spPr>
          <a:xfrm>
            <a:off x="5064037" y="3760771"/>
            <a:ext cx="4079963" cy="215444"/>
          </a:xfrm>
          <a:prstGeom prst="rect">
            <a:avLst/>
          </a:prstGeom>
          <a:noFill/>
        </p:spPr>
        <p:txBody>
          <a:bodyPr wrap="square" lIns="0" tIns="0" rIns="0" bIns="0" rtlCol="0">
            <a:spAutoFit/>
          </a:bodyPr>
          <a:lstStyle/>
          <a:p>
            <a:r>
              <a:rPr lang="en-GB" sz="1400">
                <a:solidFill>
                  <a:schemeClr val="tx2"/>
                </a:solidFill>
                <a:latin typeface="+mj-lt"/>
              </a:rPr>
              <a:t>Option 3 – genogram</a:t>
            </a:r>
          </a:p>
        </p:txBody>
      </p:sp>
      <p:sp>
        <p:nvSpPr>
          <p:cNvPr id="14" name="TextBox 13">
            <a:extLst>
              <a:ext uri="{FF2B5EF4-FFF2-40B4-BE49-F238E27FC236}">
                <a16:creationId xmlns:a16="http://schemas.microsoft.com/office/drawing/2014/main" id="{7B3A960A-6B70-428F-B44B-F2372CF60EB2}"/>
              </a:ext>
            </a:extLst>
          </p:cNvPr>
          <p:cNvSpPr txBox="1"/>
          <p:nvPr/>
        </p:nvSpPr>
        <p:spPr>
          <a:xfrm>
            <a:off x="984074" y="3760771"/>
            <a:ext cx="4079963" cy="215444"/>
          </a:xfrm>
          <a:prstGeom prst="rect">
            <a:avLst/>
          </a:prstGeom>
          <a:noFill/>
        </p:spPr>
        <p:txBody>
          <a:bodyPr wrap="square" lIns="0" tIns="0" rIns="0" bIns="0" rtlCol="0">
            <a:spAutoFit/>
          </a:bodyPr>
          <a:lstStyle/>
          <a:p>
            <a:r>
              <a:rPr lang="en-GB" sz="1400">
                <a:solidFill>
                  <a:schemeClr val="tx2"/>
                </a:solidFill>
                <a:latin typeface="+mj-lt"/>
              </a:rPr>
              <a:t>Option 2 – family timeline</a:t>
            </a:r>
          </a:p>
        </p:txBody>
      </p:sp>
    </p:spTree>
    <p:extLst>
      <p:ext uri="{BB962C8B-B14F-4D97-AF65-F5344CB8AC3E}">
        <p14:creationId xmlns:p14="http://schemas.microsoft.com/office/powerpoint/2010/main" val="791485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1ED9-5108-4CE5-9ED2-0BB7D58101CF}"/>
              </a:ext>
            </a:extLst>
          </p:cNvPr>
          <p:cNvSpPr>
            <a:spLocks noGrp="1"/>
          </p:cNvSpPr>
          <p:nvPr>
            <p:ph type="title"/>
          </p:nvPr>
        </p:nvSpPr>
        <p:spPr>
          <a:xfrm>
            <a:off x="969965" y="431285"/>
            <a:ext cx="7491412" cy="679668"/>
          </a:xfrm>
        </p:spPr>
        <p:txBody>
          <a:bodyPr>
            <a:noAutofit/>
          </a:bodyPr>
          <a:lstStyle/>
          <a:p>
            <a:r>
              <a:rPr lang="en-GB" sz="1900"/>
              <a:t>We analysed the business case for addressing the user need and how we could do this in alpha</a:t>
            </a:r>
          </a:p>
        </p:txBody>
      </p:sp>
      <p:sp>
        <p:nvSpPr>
          <p:cNvPr id="3" name="Slide Number Placeholder 2">
            <a:extLst>
              <a:ext uri="{FF2B5EF4-FFF2-40B4-BE49-F238E27FC236}">
                <a16:creationId xmlns:a16="http://schemas.microsoft.com/office/drawing/2014/main" id="{C1B76C99-6063-4941-B771-5222D9DECE93}"/>
              </a:ext>
            </a:extLst>
          </p:cNvPr>
          <p:cNvSpPr>
            <a:spLocks noGrp="1"/>
          </p:cNvSpPr>
          <p:nvPr>
            <p:ph type="sldNum" sz="quarter" idx="12"/>
          </p:nvPr>
        </p:nvSpPr>
        <p:spPr/>
        <p:txBody>
          <a:bodyPr/>
          <a:lstStyle/>
          <a:p>
            <a:fld id="{C6A4B429-0189-47CD-9DDA-A001F58C55D3}" type="slidenum">
              <a:rPr lang="en-US" smtClean="0"/>
              <a:pPr/>
              <a:t>26</a:t>
            </a:fld>
            <a:endParaRPr lang="en-US"/>
          </a:p>
        </p:txBody>
      </p:sp>
      <p:pic>
        <p:nvPicPr>
          <p:cNvPr id="4" name="Picture 3">
            <a:extLst>
              <a:ext uri="{FF2B5EF4-FFF2-40B4-BE49-F238E27FC236}">
                <a16:creationId xmlns:a16="http://schemas.microsoft.com/office/drawing/2014/main" id="{55EB0C54-7424-4A90-913D-4240470537C2}"/>
              </a:ext>
            </a:extLst>
          </p:cNvPr>
          <p:cNvPicPr>
            <a:picLocks noChangeAspect="1"/>
          </p:cNvPicPr>
          <p:nvPr/>
        </p:nvPicPr>
        <p:blipFill rotWithShape="1">
          <a:blip r:embed="rId2"/>
          <a:srcRect l="12456" r="12807"/>
          <a:stretch/>
        </p:blipFill>
        <p:spPr>
          <a:xfrm>
            <a:off x="5114050" y="2103967"/>
            <a:ext cx="3621963" cy="2724707"/>
          </a:xfrm>
          <a:prstGeom prst="rect">
            <a:avLst/>
          </a:prstGeom>
          <a:ln w="28575">
            <a:solidFill>
              <a:schemeClr val="tx2"/>
            </a:solidFill>
          </a:ln>
        </p:spPr>
      </p:pic>
      <p:sp>
        <p:nvSpPr>
          <p:cNvPr id="9" name="TextBox 8">
            <a:extLst>
              <a:ext uri="{FF2B5EF4-FFF2-40B4-BE49-F238E27FC236}">
                <a16:creationId xmlns:a16="http://schemas.microsoft.com/office/drawing/2014/main" id="{5B5CEF2C-FF50-4CB5-9F50-EC99CB8F6B45}"/>
              </a:ext>
            </a:extLst>
          </p:cNvPr>
          <p:cNvSpPr txBox="1"/>
          <p:nvPr/>
        </p:nvSpPr>
        <p:spPr>
          <a:xfrm>
            <a:off x="969962" y="1764632"/>
            <a:ext cx="3637833" cy="246221"/>
          </a:xfrm>
          <a:prstGeom prst="rect">
            <a:avLst/>
          </a:prstGeom>
          <a:noFill/>
        </p:spPr>
        <p:txBody>
          <a:bodyPr wrap="square" lIns="0" tIns="0" rIns="0" bIns="0" rtlCol="0">
            <a:spAutoFit/>
          </a:bodyPr>
          <a:lstStyle/>
          <a:p>
            <a:r>
              <a:rPr lang="en-GB" sz="1600" b="1">
                <a:solidFill>
                  <a:schemeClr val="tx2"/>
                </a:solidFill>
                <a:latin typeface="+mj-lt"/>
              </a:rPr>
              <a:t>Major benefits of addressing the need</a:t>
            </a:r>
          </a:p>
        </p:txBody>
      </p:sp>
      <p:sp>
        <p:nvSpPr>
          <p:cNvPr id="10" name="TextBox 9">
            <a:extLst>
              <a:ext uri="{FF2B5EF4-FFF2-40B4-BE49-F238E27FC236}">
                <a16:creationId xmlns:a16="http://schemas.microsoft.com/office/drawing/2014/main" id="{61EF3DB3-A8B8-4608-A3FB-C295DBF04C2B}"/>
              </a:ext>
            </a:extLst>
          </p:cNvPr>
          <p:cNvSpPr txBox="1"/>
          <p:nvPr/>
        </p:nvSpPr>
        <p:spPr>
          <a:xfrm>
            <a:off x="5114050" y="1764632"/>
            <a:ext cx="3441617" cy="246221"/>
          </a:xfrm>
          <a:prstGeom prst="rect">
            <a:avLst/>
          </a:prstGeom>
          <a:noFill/>
        </p:spPr>
        <p:txBody>
          <a:bodyPr wrap="square" lIns="0" tIns="0" rIns="0" bIns="0" rtlCol="0">
            <a:spAutoFit/>
          </a:bodyPr>
          <a:lstStyle/>
          <a:p>
            <a:r>
              <a:rPr lang="en-GB" sz="1600" b="1">
                <a:solidFill>
                  <a:schemeClr val="tx2"/>
                </a:solidFill>
                <a:latin typeface="+mj-lt"/>
              </a:rPr>
              <a:t>What to build in alpha</a:t>
            </a:r>
          </a:p>
        </p:txBody>
      </p:sp>
      <p:pic>
        <p:nvPicPr>
          <p:cNvPr id="6" name="Picture 5">
            <a:extLst>
              <a:ext uri="{FF2B5EF4-FFF2-40B4-BE49-F238E27FC236}">
                <a16:creationId xmlns:a16="http://schemas.microsoft.com/office/drawing/2014/main" id="{1C8BD5EB-7CBB-4ACB-90D1-805A5DDF6707}"/>
              </a:ext>
            </a:extLst>
          </p:cNvPr>
          <p:cNvPicPr>
            <a:picLocks noChangeAspect="1"/>
          </p:cNvPicPr>
          <p:nvPr/>
        </p:nvPicPr>
        <p:blipFill rotWithShape="1">
          <a:blip r:embed="rId3"/>
          <a:srcRect l="12836" r="12687"/>
          <a:stretch/>
        </p:blipFill>
        <p:spPr>
          <a:xfrm>
            <a:off x="969963" y="2103966"/>
            <a:ext cx="3609401" cy="2724707"/>
          </a:xfrm>
          <a:prstGeom prst="rect">
            <a:avLst/>
          </a:prstGeom>
          <a:ln w="28575">
            <a:solidFill>
              <a:schemeClr val="tx2"/>
            </a:solidFill>
          </a:ln>
        </p:spPr>
      </p:pic>
    </p:spTree>
    <p:extLst>
      <p:ext uri="{BB962C8B-B14F-4D97-AF65-F5344CB8AC3E}">
        <p14:creationId xmlns:p14="http://schemas.microsoft.com/office/powerpoint/2010/main" val="3551775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084AE-A006-4973-BB51-CDE6936C4D26}"/>
              </a:ext>
            </a:extLst>
          </p:cNvPr>
          <p:cNvSpPr/>
          <p:nvPr/>
        </p:nvSpPr>
        <p:spPr>
          <a:xfrm>
            <a:off x="971754" y="3008428"/>
            <a:ext cx="7756958" cy="3826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50">
              <a:solidFill>
                <a:schemeClr val="tx1"/>
              </a:solidFill>
              <a:latin typeface="+mj-lt"/>
            </a:endParaRPr>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CONTENTS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27</a:t>
            </a:fld>
            <a:endParaRPr lang="en-US"/>
          </a:p>
        </p:txBody>
      </p:sp>
      <p:sp>
        <p:nvSpPr>
          <p:cNvPr id="4" name="TextBox 3">
            <a:extLst>
              <a:ext uri="{FF2B5EF4-FFF2-40B4-BE49-F238E27FC236}">
                <a16:creationId xmlns:a16="http://schemas.microsoft.com/office/drawing/2014/main" id="{9A332C79-BC39-4FDD-BEDF-E0C4923642D0}"/>
              </a:ext>
            </a:extLst>
          </p:cNvPr>
          <p:cNvSpPr txBox="1"/>
          <p:nvPr/>
        </p:nvSpPr>
        <p:spPr>
          <a:xfrm>
            <a:off x="1117600" y="1416231"/>
            <a:ext cx="6382327" cy="4590937"/>
          </a:xfrm>
          <a:prstGeom prst="rect">
            <a:avLst/>
          </a:prstGeom>
          <a:noFill/>
        </p:spPr>
        <p:txBody>
          <a:bodyPr wrap="square" lIns="0" tIns="0" rIns="0" bIns="0" rtlCol="0" anchor="t">
            <a:spAutoFit/>
          </a:bodyPr>
          <a:lstStyle/>
          <a:p>
            <a:pPr marL="342900" indent="-342900">
              <a:lnSpc>
                <a:spcPct val="150000"/>
              </a:lnSpc>
              <a:buFont typeface="+mj-lt"/>
              <a:buAutoNum type="arabicPeriod"/>
            </a:pPr>
            <a:r>
              <a:rPr lang="en-GB" dirty="0">
                <a:latin typeface="+mj-lt"/>
              </a:rPr>
              <a:t>Introduction</a:t>
            </a:r>
          </a:p>
          <a:p>
            <a:pPr marL="342900" indent="-342900">
              <a:lnSpc>
                <a:spcPct val="150000"/>
              </a:lnSpc>
              <a:buFont typeface="+mj-lt"/>
              <a:buAutoNum type="arabicPeriod"/>
            </a:pPr>
            <a:endParaRPr lang="en-GB" sz="700" dirty="0">
              <a:latin typeface="+mj-lt"/>
            </a:endParaRPr>
          </a:p>
          <a:p>
            <a:pPr marL="342900" indent="-342900">
              <a:lnSpc>
                <a:spcPct val="150000"/>
              </a:lnSpc>
              <a:buFont typeface="+mj-lt"/>
              <a:buAutoNum type="arabicPeriod"/>
            </a:pPr>
            <a:r>
              <a:rPr lang="en-GB" dirty="0">
                <a:latin typeface="+mj-lt"/>
              </a:rPr>
              <a:t>Discovery process and methodology</a:t>
            </a:r>
          </a:p>
          <a:p>
            <a:pPr marL="342900" indent="-342900">
              <a:lnSpc>
                <a:spcPct val="150000"/>
              </a:lnSpc>
              <a:buFont typeface="+mj-lt"/>
              <a:buAutoNum type="arabicPeriod"/>
            </a:pPr>
            <a:endParaRPr lang="pt-PT" sz="700" dirty="0">
              <a:latin typeface="+mj-lt"/>
            </a:endParaRPr>
          </a:p>
          <a:p>
            <a:pPr marL="342900" indent="-342900">
              <a:lnSpc>
                <a:spcPct val="150000"/>
              </a:lnSpc>
              <a:buFont typeface="+mj-lt"/>
              <a:buAutoNum type="arabicPeriod"/>
            </a:pPr>
            <a:r>
              <a:rPr lang="en-GB" dirty="0">
                <a:latin typeface="+mj-lt"/>
              </a:rPr>
              <a:t>Project deliverables</a:t>
            </a:r>
          </a:p>
          <a:p>
            <a:pPr lvl="1">
              <a:lnSpc>
                <a:spcPct val="150000"/>
              </a:lnSpc>
            </a:pPr>
            <a:r>
              <a:rPr lang="en-GB" dirty="0">
                <a:latin typeface="+mj-lt"/>
              </a:rPr>
              <a:t>3.1. Leeds and Stockport specific context</a:t>
            </a:r>
          </a:p>
          <a:p>
            <a:pPr lvl="1">
              <a:lnSpc>
                <a:spcPct val="150000"/>
              </a:lnSpc>
            </a:pPr>
            <a:r>
              <a:rPr lang="en-GB" dirty="0">
                <a:latin typeface="+mj-lt"/>
              </a:rPr>
              <a:t>3.2. User overview: needs, workflow and thematic analysis</a:t>
            </a:r>
          </a:p>
          <a:p>
            <a:pPr lvl="1">
              <a:lnSpc>
                <a:spcPct val="150000"/>
              </a:lnSpc>
            </a:pPr>
            <a:r>
              <a:rPr lang="pt-PT" dirty="0">
                <a:latin typeface="+mj-lt"/>
              </a:rPr>
              <a:t>3.3. </a:t>
            </a:r>
            <a:r>
              <a:rPr lang="en-GB" dirty="0">
                <a:latin typeface="+mj-lt"/>
              </a:rPr>
              <a:t>Prioritised use case and user requirements</a:t>
            </a:r>
          </a:p>
          <a:p>
            <a:pPr lvl="1">
              <a:lnSpc>
                <a:spcPct val="150000"/>
              </a:lnSpc>
            </a:pPr>
            <a:r>
              <a:rPr lang="en-GB" dirty="0">
                <a:latin typeface="+mj-lt"/>
              </a:rPr>
              <a:t>3.4. Business case </a:t>
            </a:r>
          </a:p>
          <a:p>
            <a:pPr lvl="1">
              <a:lnSpc>
                <a:spcPct val="150000"/>
              </a:lnSpc>
            </a:pPr>
            <a:r>
              <a:rPr lang="en-GB" dirty="0">
                <a:latin typeface="+mj-lt"/>
              </a:rPr>
              <a:t>3.5. Existing solutions</a:t>
            </a:r>
          </a:p>
          <a:p>
            <a:pPr lvl="1">
              <a:lnSpc>
                <a:spcPct val="150000"/>
              </a:lnSpc>
            </a:pPr>
            <a:r>
              <a:rPr lang="en-GB" dirty="0">
                <a:latin typeface="+mj-lt"/>
              </a:rPr>
              <a:t>3.6. User requirements testing</a:t>
            </a:r>
          </a:p>
          <a:p>
            <a:pPr lvl="1">
              <a:lnSpc>
                <a:spcPct val="150000"/>
              </a:lnSpc>
            </a:pPr>
            <a:endParaRPr lang="en-GB" sz="700" dirty="0">
              <a:latin typeface="+mj-lt"/>
            </a:endParaRPr>
          </a:p>
          <a:p>
            <a:pPr marL="342900" indent="-342900">
              <a:lnSpc>
                <a:spcPct val="150000"/>
              </a:lnSpc>
              <a:buFont typeface="+mj-lt"/>
              <a:buAutoNum type="arabicPeriod"/>
            </a:pPr>
            <a:r>
              <a:rPr lang="en-GB" dirty="0">
                <a:latin typeface="+mj-lt"/>
              </a:rPr>
              <a:t>Next steps and plan for Alpha</a:t>
            </a:r>
          </a:p>
        </p:txBody>
      </p:sp>
    </p:spTree>
    <p:extLst>
      <p:ext uri="{BB962C8B-B14F-4D97-AF65-F5344CB8AC3E}">
        <p14:creationId xmlns:p14="http://schemas.microsoft.com/office/powerpoint/2010/main" val="2028537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C2E116D-BF3F-407A-870B-8B087C6828C5}"/>
              </a:ext>
            </a:extLst>
          </p:cNvPr>
          <p:cNvSpPr/>
          <p:nvPr/>
        </p:nvSpPr>
        <p:spPr>
          <a:xfrm>
            <a:off x="969965" y="3416949"/>
            <a:ext cx="3424135" cy="9402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16F0D3E-DFFD-4576-B71D-01A0D4234A5D}"/>
              </a:ext>
            </a:extLst>
          </p:cNvPr>
          <p:cNvSpPr/>
          <p:nvPr/>
        </p:nvSpPr>
        <p:spPr>
          <a:xfrm>
            <a:off x="4466144" y="1212543"/>
            <a:ext cx="4421675" cy="52141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1B01E21F-1651-4A18-AD43-C3A43EF8A42A}"/>
              </a:ext>
            </a:extLst>
          </p:cNvPr>
          <p:cNvSpPr/>
          <p:nvPr/>
        </p:nvSpPr>
        <p:spPr>
          <a:xfrm>
            <a:off x="969965" y="1212543"/>
            <a:ext cx="3424136" cy="214707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stockport has a strong CSC dept, integration of family services and focus on digital transformation</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28</a:t>
            </a:fld>
            <a:endParaRPr lang="en-US"/>
          </a:p>
        </p:txBody>
      </p:sp>
      <p:sp>
        <p:nvSpPr>
          <p:cNvPr id="6" name="TextBox 5">
            <a:extLst>
              <a:ext uri="{FF2B5EF4-FFF2-40B4-BE49-F238E27FC236}">
                <a16:creationId xmlns:a16="http://schemas.microsoft.com/office/drawing/2014/main" id="{57874638-9575-4E6B-8C62-B01C6963F8BB}"/>
              </a:ext>
            </a:extLst>
          </p:cNvPr>
          <p:cNvSpPr txBox="1"/>
          <p:nvPr/>
        </p:nvSpPr>
        <p:spPr>
          <a:xfrm>
            <a:off x="1037252" y="1293390"/>
            <a:ext cx="3309635" cy="3000821"/>
          </a:xfrm>
          <a:prstGeom prst="rect">
            <a:avLst/>
          </a:prstGeom>
          <a:noFill/>
        </p:spPr>
        <p:txBody>
          <a:bodyPr wrap="square" lIns="0" tIns="0" rIns="0" bIns="0" rtlCol="0" anchor="t">
            <a:spAutoFit/>
          </a:bodyPr>
          <a:lstStyle/>
          <a:p>
            <a:r>
              <a:rPr lang="en-GB" sz="1300" b="1">
                <a:solidFill>
                  <a:schemeClr val="bg1"/>
                </a:solidFill>
                <a:latin typeface="+mj-lt"/>
              </a:rPr>
              <a:t>Stockport overview</a:t>
            </a:r>
          </a:p>
          <a:p>
            <a:r>
              <a:rPr lang="en-GB" sz="1300">
                <a:solidFill>
                  <a:schemeClr val="bg1"/>
                </a:solidFill>
                <a:latin typeface="+mj-lt"/>
              </a:rPr>
              <a:t>Stockport is a Metropolitan Borough of Greater Manchester with a population of 290,000</a:t>
            </a:r>
            <a:br>
              <a:rPr lang="en-GB" sz="1300">
                <a:solidFill>
                  <a:schemeClr val="bg1"/>
                </a:solidFill>
                <a:latin typeface="+mj-lt"/>
              </a:rPr>
            </a:br>
            <a:endParaRPr lang="en-GB" sz="1300">
              <a:solidFill>
                <a:schemeClr val="bg1"/>
              </a:solidFill>
              <a:latin typeface="+mj-lt"/>
            </a:endParaRPr>
          </a:p>
          <a:p>
            <a:r>
              <a:rPr lang="en-GB" sz="1300">
                <a:solidFill>
                  <a:schemeClr val="bg1"/>
                </a:solidFill>
                <a:latin typeface="+mj-lt"/>
              </a:rPr>
              <a:t>Stockport has a strong children’s services department (rated ‘good’) and is a DfE partner in practice</a:t>
            </a:r>
          </a:p>
          <a:p>
            <a:endParaRPr lang="en-GB" sz="1300">
              <a:solidFill>
                <a:schemeClr val="bg1"/>
              </a:solidFill>
              <a:latin typeface="+mj-lt"/>
            </a:endParaRPr>
          </a:p>
          <a:p>
            <a:r>
              <a:rPr lang="en-GB" sz="1300">
                <a:solidFill>
                  <a:schemeClr val="bg1"/>
                </a:solidFill>
                <a:latin typeface="+mj-lt"/>
              </a:rPr>
              <a:t>Stockport uses transformation to improve services, particularly through use of digital</a:t>
            </a:r>
            <a:br>
              <a:rPr lang="en-GB" sz="1300">
                <a:solidFill>
                  <a:schemeClr val="bg1"/>
                </a:solidFill>
                <a:latin typeface="+mj-lt"/>
              </a:rPr>
            </a:br>
            <a:endParaRPr lang="en-GB" sz="1300">
              <a:solidFill>
                <a:schemeClr val="bg1"/>
              </a:solidFill>
              <a:latin typeface="+mj-lt"/>
            </a:endParaRPr>
          </a:p>
          <a:p>
            <a:r>
              <a:rPr lang="en-GB" sz="1300" b="1">
                <a:latin typeface="+mj-lt"/>
              </a:rPr>
              <a:t>Figures per 10,000 (LAIT tool, 2017)</a:t>
            </a:r>
          </a:p>
          <a:p>
            <a:r>
              <a:rPr lang="en-GB" sz="1300">
                <a:latin typeface="+mj-lt"/>
              </a:rPr>
              <a:t>No. of CIN children – 296</a:t>
            </a:r>
          </a:p>
          <a:p>
            <a:r>
              <a:rPr lang="en-GB" sz="1300">
                <a:latin typeface="+mj-lt"/>
              </a:rPr>
              <a:t>No. of LAC children – 53</a:t>
            </a:r>
          </a:p>
          <a:p>
            <a:r>
              <a:rPr lang="en-GB" sz="1300">
                <a:latin typeface="+mj-lt"/>
              </a:rPr>
              <a:t>No. of CPP children – 38</a:t>
            </a:r>
          </a:p>
        </p:txBody>
      </p:sp>
      <p:sp>
        <p:nvSpPr>
          <p:cNvPr id="8" name="Rectangle 7">
            <a:extLst>
              <a:ext uri="{FF2B5EF4-FFF2-40B4-BE49-F238E27FC236}">
                <a16:creationId xmlns:a16="http://schemas.microsoft.com/office/drawing/2014/main" id="{1956FB34-B941-4D09-BD35-0A46802AA8CF}"/>
              </a:ext>
            </a:extLst>
          </p:cNvPr>
          <p:cNvSpPr/>
          <p:nvPr/>
        </p:nvSpPr>
        <p:spPr>
          <a:xfrm>
            <a:off x="4516945" y="1293390"/>
            <a:ext cx="4370874" cy="4909036"/>
          </a:xfrm>
          <a:prstGeom prst="rect">
            <a:avLst/>
          </a:prstGeom>
        </p:spPr>
        <p:txBody>
          <a:bodyPr wrap="square" anchor="t">
            <a:spAutoFit/>
          </a:bodyPr>
          <a:lstStyle/>
          <a:p>
            <a:r>
              <a:rPr lang="en-GB" sz="1300" b="1">
                <a:latin typeface="+mj-lt"/>
              </a:rPr>
              <a:t>The Stockport approach – key features</a:t>
            </a:r>
          </a:p>
          <a:p>
            <a:endParaRPr lang="en-GB" sz="1200" b="1">
              <a:latin typeface="+mj-lt"/>
            </a:endParaRPr>
          </a:p>
          <a:p>
            <a:r>
              <a:rPr lang="en-GB" sz="1200" b="1">
                <a:latin typeface="+mj-lt"/>
              </a:rPr>
              <a:t>Stockport Family</a:t>
            </a:r>
          </a:p>
          <a:p>
            <a:r>
              <a:rPr lang="en-GB" sz="1200">
                <a:latin typeface="+mj-lt"/>
              </a:rPr>
              <a:t>The Stockport Family model combines core services for children, young people and families (children’s services, education and health) together to give coordinated multi-agency support to children and families. These services are split geographically into three locality teams. For example bringing together a “team around the child” or “team around the school” to give holistic support</a:t>
            </a:r>
          </a:p>
          <a:p>
            <a:endParaRPr lang="en-GB" sz="1200">
              <a:latin typeface="+mj-lt"/>
            </a:endParaRPr>
          </a:p>
          <a:p>
            <a:r>
              <a:rPr lang="en-GB" sz="1200">
                <a:latin typeface="+mj-lt"/>
              </a:rPr>
              <a:t>“</a:t>
            </a:r>
            <a:r>
              <a:rPr lang="en-GB" sz="1200" b="1">
                <a:latin typeface="+mj-lt"/>
              </a:rPr>
              <a:t>Restorative approaches”</a:t>
            </a:r>
          </a:p>
          <a:p>
            <a:r>
              <a:rPr lang="en-GB" sz="1200">
                <a:latin typeface="+mj-lt"/>
              </a:rPr>
              <a:t>The Stockport Family model is grounded in restorative approaches to social work practice. Restorative practice draws upon the principles of restorative justice, focused on taking actions ‘with’ people, rather than doing things ‘to’ or ‘for’ them, to effect changes in behaviour</a:t>
            </a:r>
            <a:endParaRPr lang="en-GB"/>
          </a:p>
          <a:p>
            <a:endParaRPr lang="en-GB" sz="1200">
              <a:latin typeface="+mj-lt"/>
            </a:endParaRPr>
          </a:p>
          <a:p>
            <a:r>
              <a:rPr lang="en-GB" sz="1200" b="1">
                <a:latin typeface="+mj-lt"/>
              </a:rPr>
              <a:t>Digital by design approach</a:t>
            </a:r>
            <a:endParaRPr lang="en-GB" sz="1200">
              <a:latin typeface="+mj-lt"/>
            </a:endParaRPr>
          </a:p>
          <a:p>
            <a:r>
              <a:rPr lang="en-GB" sz="1200">
                <a:latin typeface="+mj-lt"/>
              </a:rPr>
              <a:t>Implementation of the Stockport Family model has been underpinned by an approach of digital by design, which draws from the principles of agile working and has been utilised as a flexible and adaptive way of trialling new ways of working. Some of these have been small-scale alterations (e.g. adjustments to the frequency of allocation panel meetings), while other changes have been more substantial, such as the ongoing iteration and development of approaches to triage within Stockport’s MASSH</a:t>
            </a:r>
          </a:p>
        </p:txBody>
      </p:sp>
      <p:pic>
        <p:nvPicPr>
          <p:cNvPr id="5" name="Picture 9" descr="A narrow city street with buildings in the background&#10;&#10;Description generated with very high confidence">
            <a:extLst>
              <a:ext uri="{FF2B5EF4-FFF2-40B4-BE49-F238E27FC236}">
                <a16:creationId xmlns:a16="http://schemas.microsoft.com/office/drawing/2014/main" id="{07DFE2B6-B2D3-4AFF-8A19-B5329402C5F4}"/>
              </a:ext>
            </a:extLst>
          </p:cNvPr>
          <p:cNvPicPr>
            <a:picLocks noChangeAspect="1"/>
          </p:cNvPicPr>
          <p:nvPr/>
        </p:nvPicPr>
        <p:blipFill rotWithShape="1">
          <a:blip r:embed="rId2"/>
          <a:srcRect l="113" t="450" b="10596"/>
          <a:stretch/>
        </p:blipFill>
        <p:spPr>
          <a:xfrm>
            <a:off x="969012" y="4414520"/>
            <a:ext cx="3420111" cy="2026679"/>
          </a:xfrm>
          <a:prstGeom prst="rect">
            <a:avLst/>
          </a:prstGeom>
        </p:spPr>
      </p:pic>
    </p:spTree>
    <p:extLst>
      <p:ext uri="{BB962C8B-B14F-4D97-AF65-F5344CB8AC3E}">
        <p14:creationId xmlns:p14="http://schemas.microsoft.com/office/powerpoint/2010/main" val="108732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C2E116D-BF3F-407A-870B-8B087C6828C5}"/>
              </a:ext>
            </a:extLst>
          </p:cNvPr>
          <p:cNvSpPr/>
          <p:nvPr/>
        </p:nvSpPr>
        <p:spPr>
          <a:xfrm>
            <a:off x="969965" y="3223476"/>
            <a:ext cx="3424135" cy="9218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16F0D3E-DFFD-4576-B71D-01A0D4234A5D}"/>
              </a:ext>
            </a:extLst>
          </p:cNvPr>
          <p:cNvSpPr/>
          <p:nvPr/>
        </p:nvSpPr>
        <p:spPr>
          <a:xfrm>
            <a:off x="4466144" y="1212543"/>
            <a:ext cx="4421675" cy="52141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1B01E21F-1651-4A18-AD43-C3A43EF8A42A}"/>
              </a:ext>
            </a:extLst>
          </p:cNvPr>
          <p:cNvSpPr/>
          <p:nvPr/>
        </p:nvSpPr>
        <p:spPr>
          <a:xfrm>
            <a:off x="969965" y="1212543"/>
            <a:ext cx="3424136" cy="19296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29</a:t>
            </a:fld>
            <a:endParaRPr lang="en-US"/>
          </a:p>
        </p:txBody>
      </p:sp>
      <p:sp>
        <p:nvSpPr>
          <p:cNvPr id="6" name="TextBox 5">
            <a:extLst>
              <a:ext uri="{FF2B5EF4-FFF2-40B4-BE49-F238E27FC236}">
                <a16:creationId xmlns:a16="http://schemas.microsoft.com/office/drawing/2014/main" id="{57874638-9575-4E6B-8C62-B01C6963F8BB}"/>
              </a:ext>
            </a:extLst>
          </p:cNvPr>
          <p:cNvSpPr txBox="1"/>
          <p:nvPr/>
        </p:nvSpPr>
        <p:spPr>
          <a:xfrm>
            <a:off x="1038204" y="1296590"/>
            <a:ext cx="3424135" cy="2800767"/>
          </a:xfrm>
          <a:prstGeom prst="rect">
            <a:avLst/>
          </a:prstGeom>
          <a:noFill/>
        </p:spPr>
        <p:txBody>
          <a:bodyPr wrap="square" lIns="0" tIns="0" rIns="0" bIns="0" rtlCol="0" anchor="t">
            <a:spAutoFit/>
          </a:bodyPr>
          <a:lstStyle/>
          <a:p>
            <a:r>
              <a:rPr lang="en-GB" sz="1300" b="1">
                <a:solidFill>
                  <a:schemeClr val="bg1"/>
                </a:solidFill>
                <a:latin typeface="+mj-lt"/>
              </a:rPr>
              <a:t>Leeds overview</a:t>
            </a:r>
          </a:p>
          <a:p>
            <a:r>
              <a:rPr lang="en-GB" sz="1300">
                <a:solidFill>
                  <a:schemeClr val="bg1"/>
                </a:solidFill>
                <a:latin typeface="+mj-lt"/>
              </a:rPr>
              <a:t>Situated in West Yorkshire, with a diverse population of 783,000, Leeds one of the largest and fastest growing cities in the UK</a:t>
            </a:r>
          </a:p>
          <a:p>
            <a:endParaRPr lang="en-GB" sz="1300" b="1">
              <a:solidFill>
                <a:schemeClr val="bg1"/>
              </a:solidFill>
              <a:latin typeface="+mj-lt"/>
            </a:endParaRPr>
          </a:p>
          <a:p>
            <a:r>
              <a:rPr lang="en-GB" sz="1300">
                <a:solidFill>
                  <a:schemeClr val="bg1"/>
                </a:solidFill>
                <a:latin typeface="+mj-lt"/>
              </a:rPr>
              <a:t>Leeds has a strong children’s services department (rated ‘outstanding’), focussing on worth “with” families and is a DfE partner in practice. It also focusses on improvement through digital</a:t>
            </a:r>
            <a:br>
              <a:rPr lang="en-GB" sz="1300">
                <a:solidFill>
                  <a:schemeClr val="bg1"/>
                </a:solidFill>
                <a:latin typeface="+mj-lt"/>
              </a:rPr>
            </a:br>
            <a:endParaRPr lang="en-GB" sz="1300">
              <a:solidFill>
                <a:schemeClr val="bg1"/>
              </a:solidFill>
              <a:latin typeface="+mj-lt"/>
            </a:endParaRPr>
          </a:p>
          <a:p>
            <a:r>
              <a:rPr lang="en-GB" sz="1300" b="1">
                <a:latin typeface="+mj-lt"/>
              </a:rPr>
              <a:t>Figures per 10,000 (LAIT tool, 2017)</a:t>
            </a:r>
            <a:endParaRPr lang="en-GB" sz="900" u="sng">
              <a:latin typeface="+mj-lt"/>
            </a:endParaRPr>
          </a:p>
          <a:p>
            <a:r>
              <a:rPr lang="en-GB" sz="1300">
                <a:latin typeface="+mj-lt"/>
              </a:rPr>
              <a:t>No. of CIN children – 369</a:t>
            </a:r>
          </a:p>
          <a:p>
            <a:r>
              <a:rPr lang="en-GB" sz="1300">
                <a:latin typeface="+mj-lt"/>
              </a:rPr>
              <a:t>No. of LAC children – 76</a:t>
            </a:r>
          </a:p>
          <a:p>
            <a:r>
              <a:rPr lang="en-GB" sz="1300">
                <a:latin typeface="+mj-lt"/>
              </a:rPr>
              <a:t>No. of CPP children – 31</a:t>
            </a:r>
            <a:endParaRPr lang="pt-PT" sz="1300">
              <a:latin typeface="+mj-lt"/>
            </a:endParaRPr>
          </a:p>
        </p:txBody>
      </p:sp>
      <p:sp>
        <p:nvSpPr>
          <p:cNvPr id="8" name="Rectangle 7">
            <a:extLst>
              <a:ext uri="{FF2B5EF4-FFF2-40B4-BE49-F238E27FC236}">
                <a16:creationId xmlns:a16="http://schemas.microsoft.com/office/drawing/2014/main" id="{1956FB34-B941-4D09-BD35-0A46802AA8CF}"/>
              </a:ext>
            </a:extLst>
          </p:cNvPr>
          <p:cNvSpPr/>
          <p:nvPr/>
        </p:nvSpPr>
        <p:spPr>
          <a:xfrm>
            <a:off x="4516945" y="1293390"/>
            <a:ext cx="4370874" cy="5093702"/>
          </a:xfrm>
          <a:prstGeom prst="rect">
            <a:avLst/>
          </a:prstGeom>
        </p:spPr>
        <p:txBody>
          <a:bodyPr wrap="square" anchor="t">
            <a:spAutoFit/>
          </a:bodyPr>
          <a:lstStyle/>
          <a:p>
            <a:r>
              <a:rPr lang="en-GB" sz="1300" b="1">
                <a:latin typeface="+mj-lt"/>
              </a:rPr>
              <a:t>The Leeds approach – key features</a:t>
            </a:r>
            <a:endParaRPr lang="en-GB" sz="1200" b="1">
              <a:latin typeface="+mj-lt"/>
            </a:endParaRPr>
          </a:p>
          <a:p>
            <a:endParaRPr lang="en-GB" sz="1200" b="1">
              <a:latin typeface="+mj-lt"/>
            </a:endParaRPr>
          </a:p>
          <a:p>
            <a:r>
              <a:rPr lang="en-GB" sz="1200" b="1">
                <a:latin typeface="+mj-lt"/>
              </a:rPr>
              <a:t>“Right conversations, right people, right time”</a:t>
            </a:r>
          </a:p>
          <a:p>
            <a:r>
              <a:rPr lang="en-GB" sz="1200">
                <a:latin typeface="+mj-lt"/>
              </a:rPr>
              <a:t>Leeds recognises that continual assessment supported by conversations is the best way of identifying and responding to the needs of children and young people</a:t>
            </a:r>
            <a:endParaRPr lang="en-GB" sz="1200" b="1">
              <a:latin typeface="+mj-lt"/>
            </a:endParaRPr>
          </a:p>
          <a:p>
            <a:endParaRPr lang="en-GB" sz="1200" b="1">
              <a:latin typeface="+mj-lt"/>
            </a:endParaRPr>
          </a:p>
          <a:p>
            <a:r>
              <a:rPr lang="en-GB" sz="1200" b="1">
                <a:latin typeface="+mj-lt"/>
              </a:rPr>
              <a:t>“Think Family, Work Family”</a:t>
            </a:r>
          </a:p>
          <a:p>
            <a:r>
              <a:rPr lang="en-GB" sz="1200">
                <a:latin typeface="+mj-lt"/>
              </a:rPr>
              <a:t>Leeds has been working hard to improve joined up working for children, young people and families over recent years. Leeds’s  “Think Family, Work Family” means recognising and responding to the needs of all family members in a holistic approach, by communicating with other practitioners working with the family and coordinating your efforts for the best outcomes</a:t>
            </a:r>
          </a:p>
          <a:p>
            <a:endParaRPr lang="en-GB" sz="1200" b="1">
              <a:latin typeface="+mj-lt"/>
            </a:endParaRPr>
          </a:p>
          <a:p>
            <a:r>
              <a:rPr lang="en-GB" sz="1200" b="1">
                <a:latin typeface="+mj-lt"/>
              </a:rPr>
              <a:t>Family Group Conferencing (FGCs)</a:t>
            </a:r>
          </a:p>
          <a:p>
            <a:r>
              <a:rPr lang="en-GB" sz="1200">
                <a:latin typeface="+mj-lt"/>
              </a:rPr>
              <a:t>Leeds has pioneered FGCs, which are voluntary decision-making meetings to help families find their own solutions to problems. “The wide use of FGCs has led to an increase in children who are placed within their extended family.” (2015 Ofsted report)</a:t>
            </a:r>
            <a:br>
              <a:rPr lang="en-GB" sz="1200">
                <a:latin typeface="+mj-lt"/>
              </a:rPr>
            </a:br>
            <a:endParaRPr lang="en-GB" sz="1200">
              <a:latin typeface="+mj-lt"/>
            </a:endParaRPr>
          </a:p>
          <a:p>
            <a:r>
              <a:rPr lang="en-GB" sz="1200" b="1">
                <a:latin typeface="+mj-lt"/>
              </a:rPr>
              <a:t>Cluster working</a:t>
            </a:r>
          </a:p>
          <a:p>
            <a:r>
              <a:rPr lang="en-GB" sz="1200">
                <a:latin typeface="+mj-lt"/>
              </a:rPr>
              <a:t>Given the size of the city, Leeds has organised its Children’s Services across twenty-five local clusters. These Clusters bring together managers from a range of universal, targeted and specialist children’s services in each local area, including schools, children’s centres, police, social work, the third sector, etc.</a:t>
            </a:r>
          </a:p>
        </p:txBody>
      </p:sp>
      <p:pic>
        <p:nvPicPr>
          <p:cNvPr id="14" name="Picture 13">
            <a:extLst>
              <a:ext uri="{FF2B5EF4-FFF2-40B4-BE49-F238E27FC236}">
                <a16:creationId xmlns:a16="http://schemas.microsoft.com/office/drawing/2014/main" id="{03978E65-21F7-46DD-9480-7DF74F4D24FB}"/>
              </a:ext>
            </a:extLst>
          </p:cNvPr>
          <p:cNvPicPr>
            <a:picLocks noChangeAspect="1"/>
          </p:cNvPicPr>
          <p:nvPr/>
        </p:nvPicPr>
        <p:blipFill rotWithShape="1">
          <a:blip r:embed="rId2"/>
          <a:srcRect l="23181" t="-405" b="-2"/>
          <a:stretch/>
        </p:blipFill>
        <p:spPr>
          <a:xfrm>
            <a:off x="969965" y="4226560"/>
            <a:ext cx="3424136" cy="2200156"/>
          </a:xfrm>
          <a:prstGeom prst="rect">
            <a:avLst/>
          </a:prstGeom>
        </p:spPr>
      </p:pic>
      <p:sp>
        <p:nvSpPr>
          <p:cNvPr id="15" name="Title 1">
            <a:extLst>
              <a:ext uri="{FF2B5EF4-FFF2-40B4-BE49-F238E27FC236}">
                <a16:creationId xmlns:a16="http://schemas.microsoft.com/office/drawing/2014/main" id="{B35E200B-9E1E-430B-8EA2-08CD71E622E3}"/>
              </a:ext>
            </a:extLst>
          </p:cNvPr>
          <p:cNvSpPr>
            <a:spLocks noGrp="1"/>
          </p:cNvSpPr>
          <p:nvPr>
            <p:ph type="title"/>
          </p:nvPr>
        </p:nvSpPr>
        <p:spPr>
          <a:xfrm>
            <a:off x="969965" y="431285"/>
            <a:ext cx="7766048" cy="679668"/>
          </a:xfrm>
        </p:spPr>
        <p:txBody>
          <a:bodyPr>
            <a:noAutofit/>
          </a:bodyPr>
          <a:lstStyle/>
          <a:p>
            <a:r>
              <a:rPr lang="en-GB" err="1"/>
              <a:t>leeds</a:t>
            </a:r>
            <a:r>
              <a:rPr lang="en-GB"/>
              <a:t> is a far larger council, also with a strong and innovative CSC dept. underpinned by digital innovation</a:t>
            </a:r>
          </a:p>
        </p:txBody>
      </p:sp>
    </p:spTree>
    <p:extLst>
      <p:ext uri="{BB962C8B-B14F-4D97-AF65-F5344CB8AC3E}">
        <p14:creationId xmlns:p14="http://schemas.microsoft.com/office/powerpoint/2010/main" val="39727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04B4-11A5-4019-AE46-01E67E482AB7}"/>
              </a:ext>
            </a:extLst>
          </p:cNvPr>
          <p:cNvSpPr>
            <a:spLocks noGrp="1"/>
          </p:cNvSpPr>
          <p:nvPr>
            <p:ph type="title"/>
          </p:nvPr>
        </p:nvSpPr>
        <p:spPr>
          <a:xfrm>
            <a:off x="969965" y="431284"/>
            <a:ext cx="7748587" cy="1750442"/>
          </a:xfrm>
        </p:spPr>
        <p:txBody>
          <a:bodyPr>
            <a:normAutofit/>
          </a:bodyPr>
          <a:lstStyle/>
          <a:p>
            <a:r>
              <a:rPr lang="en-GB" b="1"/>
              <a:t>Executive summary – project process</a:t>
            </a:r>
            <a:br>
              <a:rPr lang="en-GB"/>
            </a:br>
            <a:r>
              <a:rPr lang="en-GB"/>
              <a:t>over this 12-week discovery we have worked to understand user needs and assess which we should meet</a:t>
            </a:r>
          </a:p>
        </p:txBody>
      </p:sp>
      <p:sp>
        <p:nvSpPr>
          <p:cNvPr id="3" name="Slide Number Placeholder 2">
            <a:extLst>
              <a:ext uri="{FF2B5EF4-FFF2-40B4-BE49-F238E27FC236}">
                <a16:creationId xmlns:a16="http://schemas.microsoft.com/office/drawing/2014/main" id="{64374F68-D852-4DD1-B9D1-55118A4A14E9}"/>
              </a:ext>
            </a:extLst>
          </p:cNvPr>
          <p:cNvSpPr>
            <a:spLocks noGrp="1"/>
          </p:cNvSpPr>
          <p:nvPr>
            <p:ph type="sldNum" sz="quarter" idx="12"/>
          </p:nvPr>
        </p:nvSpPr>
        <p:spPr/>
        <p:txBody>
          <a:bodyPr/>
          <a:lstStyle/>
          <a:p>
            <a:fld id="{C6A4B429-0189-47CD-9DDA-A001F58C55D3}" type="slidenum">
              <a:rPr lang="en-US" smtClean="0"/>
              <a:pPr/>
              <a:t>3</a:t>
            </a:fld>
            <a:endParaRPr lang="en-US"/>
          </a:p>
        </p:txBody>
      </p:sp>
      <p:sp>
        <p:nvSpPr>
          <p:cNvPr id="4" name="Content Placeholder 3">
            <a:extLst>
              <a:ext uri="{FF2B5EF4-FFF2-40B4-BE49-F238E27FC236}">
                <a16:creationId xmlns:a16="http://schemas.microsoft.com/office/drawing/2014/main" id="{73564AC6-CBC2-42F5-A4E2-8743557C5E08}"/>
              </a:ext>
            </a:extLst>
          </p:cNvPr>
          <p:cNvSpPr>
            <a:spLocks noGrp="1"/>
          </p:cNvSpPr>
          <p:nvPr>
            <p:ph sz="quarter" idx="14"/>
          </p:nvPr>
        </p:nvSpPr>
        <p:spPr>
          <a:xfrm>
            <a:off x="2037348" y="1613321"/>
            <a:ext cx="6698666" cy="5225379"/>
          </a:xfrm>
        </p:spPr>
        <p:txBody>
          <a:bodyPr>
            <a:normAutofit lnSpcReduction="10000"/>
          </a:bodyPr>
          <a:lstStyle/>
          <a:p>
            <a:r>
              <a:rPr lang="en-GB"/>
              <a:t>1. Understanding needs </a:t>
            </a:r>
          </a:p>
          <a:p>
            <a:pPr marL="285750" indent="-285750">
              <a:spcBef>
                <a:spcPts val="0"/>
              </a:spcBef>
              <a:buFont typeface="Arial" panose="020B0604020202020204" pitchFamily="34" charset="0"/>
              <a:buChar char="•"/>
            </a:pPr>
            <a:r>
              <a:rPr lang="en-GB" b="0"/>
              <a:t>We had 60+ semi-structured interviews with staff across the councils to understand their workflows and decisions they make regarding families as well the information they have, their needs and their painpoints </a:t>
            </a:r>
          </a:p>
          <a:p>
            <a:pPr marL="285750" indent="-285750">
              <a:spcBef>
                <a:spcPts val="0"/>
              </a:spcBef>
              <a:buFont typeface="Arial" panose="020B0604020202020204" pitchFamily="34" charset="0"/>
              <a:buChar char="•"/>
            </a:pPr>
            <a:r>
              <a:rPr lang="en-GB" b="0"/>
              <a:t>We grouped these users into five major personas, with a profile, workflow and key user needs highlighted for each </a:t>
            </a:r>
            <a:br>
              <a:rPr lang="en-GB" b="0"/>
            </a:br>
            <a:endParaRPr lang="en-GB" b="0"/>
          </a:p>
          <a:p>
            <a:r>
              <a:rPr lang="en-GB"/>
              <a:t>2. Testing and prioritisation</a:t>
            </a:r>
          </a:p>
          <a:p>
            <a:pPr marL="285750" indent="-285750">
              <a:spcBef>
                <a:spcPts val="0"/>
              </a:spcBef>
              <a:buFont typeface="Arial" panose="020B0604020202020204" pitchFamily="34" charset="0"/>
              <a:buChar char="•"/>
            </a:pPr>
            <a:r>
              <a:rPr lang="en-GB" b="0"/>
              <a:t>Next we tested these findings and prioritised which needs were most important</a:t>
            </a:r>
          </a:p>
          <a:p>
            <a:pPr marL="285750" indent="-285750">
              <a:spcBef>
                <a:spcPts val="0"/>
              </a:spcBef>
              <a:buFont typeface="Arial" panose="020B0604020202020204" pitchFamily="34" charset="0"/>
              <a:buChar char="•"/>
            </a:pPr>
            <a:r>
              <a:rPr lang="en-GB" b="0"/>
              <a:t>To do this, we ran show and tell workshops with the users, met with project and senior leadership, performed further interviews, ran a survey and held a workshop with other authorities to test how the needs applied to them</a:t>
            </a:r>
          </a:p>
          <a:p>
            <a:pPr marL="285750" indent="-285750">
              <a:spcBef>
                <a:spcPts val="0"/>
              </a:spcBef>
              <a:buFont typeface="Arial" panose="020B0604020202020204" pitchFamily="34" charset="0"/>
              <a:buChar char="•"/>
            </a:pPr>
            <a:r>
              <a:rPr lang="en-GB" b="0"/>
              <a:t>The greatest priority need that emerged from this process was that Social Workers need to know what services are engaged with a family (and the contact details for the lead professional in each) at the point of performing a Social Work Assessment</a:t>
            </a:r>
            <a:br>
              <a:rPr lang="en-GB" b="0"/>
            </a:br>
            <a:endParaRPr lang="en-GB" b="0"/>
          </a:p>
          <a:p>
            <a:r>
              <a:rPr lang="en-GB"/>
              <a:t>3. Assessing options</a:t>
            </a:r>
          </a:p>
          <a:p>
            <a:pPr marL="285750" indent="-285750">
              <a:buFont typeface="Arial" panose="020B0604020202020204" pitchFamily="34" charset="0"/>
              <a:buChar char="•"/>
            </a:pPr>
            <a:r>
              <a:rPr lang="en-GB" b="0"/>
              <a:t>In the final phase we explored how we could meet this user need</a:t>
            </a:r>
          </a:p>
          <a:p>
            <a:pPr marL="285750" indent="-285750">
              <a:buFont typeface="Arial" panose="020B0604020202020204" pitchFamily="34" charset="0"/>
              <a:buChar char="•"/>
            </a:pPr>
            <a:r>
              <a:rPr lang="en-GB" b="0"/>
              <a:t>We worked to understand in more detail precisely what information is needed, tested mock-ups of potential solutions with users, assessed the business case for acting, scanned the market for existing solutions addressing this need and created a plan for what to build in a potential alpha project</a:t>
            </a:r>
          </a:p>
          <a:p>
            <a:pPr marL="285750" indent="-285750">
              <a:buFont typeface="Arial" panose="020B0604020202020204" pitchFamily="34" charset="0"/>
              <a:buChar char="•"/>
            </a:pPr>
            <a:r>
              <a:rPr lang="en-GB" b="0"/>
              <a:t>Finally we took this through a gateway process with senior leadership to assess whether to progress to alpha</a:t>
            </a:r>
          </a:p>
        </p:txBody>
      </p:sp>
      <p:pic>
        <p:nvPicPr>
          <p:cNvPr id="5" name="Picture 12" descr="https://static.thenounproject.com/png/87631-200.png">
            <a:extLst>
              <a:ext uri="{FF2B5EF4-FFF2-40B4-BE49-F238E27FC236}">
                <a16:creationId xmlns:a16="http://schemas.microsoft.com/office/drawing/2014/main" id="{CEBBBF8F-734E-4AFA-AFC5-C7DB767319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769" y="5056949"/>
            <a:ext cx="716793" cy="78076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eeting">
            <a:extLst>
              <a:ext uri="{FF2B5EF4-FFF2-40B4-BE49-F238E27FC236}">
                <a16:creationId xmlns:a16="http://schemas.microsoft.com/office/drawing/2014/main" id="{C1CBD3AD-72F2-4A84-B1D3-6571476F6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729" y="3334459"/>
            <a:ext cx="972873" cy="972873"/>
          </a:xfrm>
          <a:prstGeom prst="rect">
            <a:avLst/>
          </a:prstGeom>
        </p:spPr>
      </p:pic>
      <p:pic>
        <p:nvPicPr>
          <p:cNvPr id="9" name="Picture 10" descr="https://static.thenounproject.com/png/1935263-200.png">
            <a:extLst>
              <a:ext uri="{FF2B5EF4-FFF2-40B4-BE49-F238E27FC236}">
                <a16:creationId xmlns:a16="http://schemas.microsoft.com/office/drawing/2014/main" id="{E7E4AFAA-A9A2-4E13-9022-0D345B7E87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877" r="1"/>
          <a:stretch/>
        </p:blipFill>
        <p:spPr bwMode="auto">
          <a:xfrm>
            <a:off x="1074165" y="1983811"/>
            <a:ext cx="612000" cy="601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887D7B-B808-4098-BD8D-324AD65F24BF}"/>
              </a:ext>
            </a:extLst>
          </p:cNvPr>
          <p:cNvSpPr txBox="1"/>
          <p:nvPr/>
        </p:nvSpPr>
        <p:spPr>
          <a:xfrm>
            <a:off x="969963" y="1376363"/>
            <a:ext cx="4033837" cy="215444"/>
          </a:xfrm>
          <a:prstGeom prst="rect">
            <a:avLst/>
          </a:prstGeom>
          <a:noFill/>
        </p:spPr>
        <p:txBody>
          <a:bodyPr wrap="square" lIns="0" tIns="0" rIns="0" bIns="0" rtlCol="0">
            <a:spAutoFit/>
          </a:bodyPr>
          <a:lstStyle/>
          <a:p>
            <a:r>
              <a:rPr lang="en-GB" sz="1400" b="1">
                <a:solidFill>
                  <a:schemeClr val="tx2"/>
                </a:solidFill>
                <a:latin typeface="+mj-lt"/>
              </a:rPr>
              <a:t>The project had three phases:</a:t>
            </a:r>
          </a:p>
        </p:txBody>
      </p:sp>
      <p:sp>
        <p:nvSpPr>
          <p:cNvPr id="7" name="TextBox 6">
            <a:extLst>
              <a:ext uri="{FF2B5EF4-FFF2-40B4-BE49-F238E27FC236}">
                <a16:creationId xmlns:a16="http://schemas.microsoft.com/office/drawing/2014/main" id="{911DD4AB-6D6E-4CBB-B6E5-DDEA70802D33}"/>
              </a:ext>
            </a:extLst>
          </p:cNvPr>
          <p:cNvSpPr txBox="1"/>
          <p:nvPr/>
        </p:nvSpPr>
        <p:spPr>
          <a:xfrm>
            <a:off x="291830" y="4231532"/>
            <a:ext cx="65" cy="246221"/>
          </a:xfrm>
          <a:prstGeom prst="rect">
            <a:avLst/>
          </a:prstGeom>
          <a:noFill/>
        </p:spPr>
        <p:txBody>
          <a:bodyPr wrap="none" lIns="0" tIns="0" rIns="0" bIns="0" rtlCol="0">
            <a:spAutoFit/>
          </a:bodyPr>
          <a:lstStyle/>
          <a:p>
            <a:endParaRPr lang="en-GB" sz="1600" err="1"/>
          </a:p>
        </p:txBody>
      </p:sp>
    </p:spTree>
    <p:extLst>
      <p:ext uri="{BB962C8B-B14F-4D97-AF65-F5344CB8AC3E}">
        <p14:creationId xmlns:p14="http://schemas.microsoft.com/office/powerpoint/2010/main" val="356942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F7959-C6B6-4155-969B-EF5FD02F28C7}"/>
              </a:ext>
            </a:extLst>
          </p:cNvPr>
          <p:cNvSpPr>
            <a:spLocks noGrp="1"/>
          </p:cNvSpPr>
          <p:nvPr>
            <p:ph type="title"/>
          </p:nvPr>
        </p:nvSpPr>
        <p:spPr/>
        <p:txBody>
          <a:bodyPr/>
          <a:lstStyle/>
          <a:p>
            <a:r>
              <a:rPr lang="en-GB"/>
              <a:t>There are a range of services and agencies that support children and families in </a:t>
            </a:r>
            <a:r>
              <a:rPr lang="en-GB" err="1"/>
              <a:t>leeds</a:t>
            </a:r>
            <a:r>
              <a:rPr lang="en-GB"/>
              <a:t> and Stockport</a:t>
            </a:r>
          </a:p>
        </p:txBody>
      </p:sp>
      <p:sp>
        <p:nvSpPr>
          <p:cNvPr id="3" name="Slide Number Placeholder 2">
            <a:extLst>
              <a:ext uri="{FF2B5EF4-FFF2-40B4-BE49-F238E27FC236}">
                <a16:creationId xmlns:a16="http://schemas.microsoft.com/office/drawing/2014/main" id="{FE23EA8E-260A-4B4B-BA1F-5258EB7BE5AC}"/>
              </a:ext>
            </a:extLst>
          </p:cNvPr>
          <p:cNvSpPr>
            <a:spLocks noGrp="1"/>
          </p:cNvSpPr>
          <p:nvPr>
            <p:ph type="sldNum" sz="quarter" idx="12"/>
          </p:nvPr>
        </p:nvSpPr>
        <p:spPr/>
        <p:txBody>
          <a:bodyPr/>
          <a:lstStyle/>
          <a:p>
            <a:fld id="{C6A4B429-0189-47CD-9DDA-A001F58C55D3}" type="slidenum">
              <a:rPr lang="en-US" smtClean="0"/>
              <a:pPr/>
              <a:t>30</a:t>
            </a:fld>
            <a:endParaRPr lang="en-US"/>
          </a:p>
        </p:txBody>
      </p:sp>
      <p:sp>
        <p:nvSpPr>
          <p:cNvPr id="5" name="Rectangle 4">
            <a:extLst>
              <a:ext uri="{FF2B5EF4-FFF2-40B4-BE49-F238E27FC236}">
                <a16:creationId xmlns:a16="http://schemas.microsoft.com/office/drawing/2014/main" id="{50C246B5-0BEF-4FAB-87EB-59E7DBFD1071}"/>
              </a:ext>
            </a:extLst>
          </p:cNvPr>
          <p:cNvSpPr/>
          <p:nvPr/>
        </p:nvSpPr>
        <p:spPr>
          <a:xfrm>
            <a:off x="892851" y="1336675"/>
            <a:ext cx="1457742" cy="400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100" b="1" u="sng">
                <a:solidFill>
                  <a:schemeClr val="tx1"/>
                </a:solidFill>
                <a:latin typeface="+mj-lt"/>
              </a:rPr>
              <a:t>Service type</a:t>
            </a:r>
          </a:p>
        </p:txBody>
      </p:sp>
      <p:sp>
        <p:nvSpPr>
          <p:cNvPr id="7" name="Rectangle 6">
            <a:extLst>
              <a:ext uri="{FF2B5EF4-FFF2-40B4-BE49-F238E27FC236}">
                <a16:creationId xmlns:a16="http://schemas.microsoft.com/office/drawing/2014/main" id="{66B1EC97-E3F8-4E43-98B9-CB95DE867CED}"/>
              </a:ext>
            </a:extLst>
          </p:cNvPr>
          <p:cNvSpPr/>
          <p:nvPr/>
        </p:nvSpPr>
        <p:spPr>
          <a:xfrm>
            <a:off x="2024428" y="1336675"/>
            <a:ext cx="2712494" cy="400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100" b="1" u="sng">
                <a:solidFill>
                  <a:schemeClr val="tx1"/>
                </a:solidFill>
                <a:latin typeface="+mj-lt"/>
              </a:rPr>
              <a:t>Description</a:t>
            </a:r>
          </a:p>
        </p:txBody>
      </p:sp>
      <p:sp>
        <p:nvSpPr>
          <p:cNvPr id="9" name="Rectangle 8">
            <a:extLst>
              <a:ext uri="{FF2B5EF4-FFF2-40B4-BE49-F238E27FC236}">
                <a16:creationId xmlns:a16="http://schemas.microsoft.com/office/drawing/2014/main" id="{D7FCF749-BF57-438A-ACB1-C9E2C2945637}"/>
              </a:ext>
            </a:extLst>
          </p:cNvPr>
          <p:cNvSpPr/>
          <p:nvPr/>
        </p:nvSpPr>
        <p:spPr>
          <a:xfrm>
            <a:off x="4177659" y="1336675"/>
            <a:ext cx="2901952" cy="400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100" b="1" u="sng">
                <a:solidFill>
                  <a:schemeClr val="tx1"/>
                </a:solidFill>
                <a:latin typeface="+mj-lt"/>
              </a:rPr>
              <a:t>Example agencies in Leeds</a:t>
            </a:r>
          </a:p>
        </p:txBody>
      </p:sp>
      <p:sp>
        <p:nvSpPr>
          <p:cNvPr id="6" name="Rectangle 5">
            <a:extLst>
              <a:ext uri="{FF2B5EF4-FFF2-40B4-BE49-F238E27FC236}">
                <a16:creationId xmlns:a16="http://schemas.microsoft.com/office/drawing/2014/main" id="{5F953A1C-367B-47D5-9C0A-0CB3567AB2DA}"/>
              </a:ext>
            </a:extLst>
          </p:cNvPr>
          <p:cNvSpPr/>
          <p:nvPr/>
        </p:nvSpPr>
        <p:spPr>
          <a:xfrm>
            <a:off x="969964" y="1737360"/>
            <a:ext cx="995023" cy="866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latin typeface="+mj-lt"/>
              </a:rPr>
              <a:t>Universal</a:t>
            </a:r>
            <a:endParaRPr lang="en-GB" sz="1100">
              <a:solidFill>
                <a:schemeClr val="bg1"/>
              </a:solidFill>
              <a:latin typeface="+mj-lt"/>
            </a:endParaRPr>
          </a:p>
        </p:txBody>
      </p:sp>
      <p:sp>
        <p:nvSpPr>
          <p:cNvPr id="8" name="Rectangle 7">
            <a:extLst>
              <a:ext uri="{FF2B5EF4-FFF2-40B4-BE49-F238E27FC236}">
                <a16:creationId xmlns:a16="http://schemas.microsoft.com/office/drawing/2014/main" id="{62623812-06AA-462E-A717-E2E763BF59F7}"/>
              </a:ext>
            </a:extLst>
          </p:cNvPr>
          <p:cNvSpPr/>
          <p:nvPr/>
        </p:nvSpPr>
        <p:spPr>
          <a:xfrm>
            <a:off x="1979224" y="1728648"/>
            <a:ext cx="2316966" cy="884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GB" sz="1100">
                <a:solidFill>
                  <a:schemeClr val="tx1"/>
                </a:solidFill>
                <a:latin typeface="+mj-lt"/>
              </a:rPr>
              <a:t>Available to all children / families</a:t>
            </a:r>
          </a:p>
          <a:p>
            <a:pPr marL="171450" indent="-171450">
              <a:buFont typeface="Arial" panose="020B0604020202020204" pitchFamily="34" charset="0"/>
              <a:buChar char="•"/>
            </a:pPr>
            <a:r>
              <a:rPr lang="en-GB" sz="1100">
                <a:solidFill>
                  <a:schemeClr val="tx1"/>
                </a:solidFill>
                <a:latin typeface="+mj-lt"/>
              </a:rPr>
              <a:t>Some are compulsory (e.g. schools, health visitors), some are targeted at higher needs but still open-to-all (e.g. Youth Services)</a:t>
            </a:r>
          </a:p>
        </p:txBody>
      </p:sp>
      <p:sp>
        <p:nvSpPr>
          <p:cNvPr id="10" name="Rectangle 9">
            <a:extLst>
              <a:ext uri="{FF2B5EF4-FFF2-40B4-BE49-F238E27FC236}">
                <a16:creationId xmlns:a16="http://schemas.microsoft.com/office/drawing/2014/main" id="{E3492DB7-3C2C-495F-8C31-4C47C91B052D}"/>
              </a:ext>
            </a:extLst>
          </p:cNvPr>
          <p:cNvSpPr/>
          <p:nvPr/>
        </p:nvSpPr>
        <p:spPr>
          <a:xfrm>
            <a:off x="4177659" y="1728648"/>
            <a:ext cx="2559904" cy="884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GB" sz="1100">
                <a:solidFill>
                  <a:schemeClr val="tx1"/>
                </a:solidFill>
                <a:latin typeface="+mj-lt"/>
              </a:rPr>
              <a:t>Schools</a:t>
            </a:r>
          </a:p>
          <a:p>
            <a:pPr marL="171450" indent="-171450">
              <a:buFont typeface="Arial" panose="020B0604020202020204" pitchFamily="34" charset="0"/>
              <a:buChar char="•"/>
            </a:pPr>
            <a:r>
              <a:rPr lang="en-GB" sz="1100">
                <a:solidFill>
                  <a:schemeClr val="tx1"/>
                </a:solidFill>
                <a:latin typeface="+mj-lt"/>
              </a:rPr>
              <a:t>Universal Children’s Centre services</a:t>
            </a:r>
          </a:p>
          <a:p>
            <a:pPr marL="171450" indent="-171450">
              <a:buFont typeface="Arial" panose="020B0604020202020204" pitchFamily="34" charset="0"/>
              <a:buChar char="•"/>
            </a:pPr>
            <a:r>
              <a:rPr lang="en-GB" sz="1100">
                <a:solidFill>
                  <a:schemeClr val="tx1"/>
                </a:solidFill>
                <a:latin typeface="+mj-lt"/>
              </a:rPr>
              <a:t>Youth Services (usually community centre funded)</a:t>
            </a:r>
          </a:p>
          <a:p>
            <a:pPr marL="171450" indent="-171450">
              <a:buFont typeface="Arial" panose="020B0604020202020204" pitchFamily="34" charset="0"/>
              <a:buChar char="•"/>
            </a:pPr>
            <a:r>
              <a:rPr lang="en-GB" sz="1100">
                <a:solidFill>
                  <a:schemeClr val="tx1"/>
                </a:solidFill>
                <a:latin typeface="+mj-lt"/>
              </a:rPr>
              <a:t>Health Visitor Team</a:t>
            </a:r>
          </a:p>
        </p:txBody>
      </p:sp>
      <p:sp>
        <p:nvSpPr>
          <p:cNvPr id="12" name="Rectangle 11">
            <a:extLst>
              <a:ext uri="{FF2B5EF4-FFF2-40B4-BE49-F238E27FC236}">
                <a16:creationId xmlns:a16="http://schemas.microsoft.com/office/drawing/2014/main" id="{1104E54F-A09C-42FA-BE32-CD6B16CFAC15}"/>
              </a:ext>
            </a:extLst>
          </p:cNvPr>
          <p:cNvSpPr/>
          <p:nvPr/>
        </p:nvSpPr>
        <p:spPr>
          <a:xfrm>
            <a:off x="969964" y="2713388"/>
            <a:ext cx="995023" cy="83310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latin typeface="+mj-lt"/>
              </a:rPr>
              <a:t>Universal Plus</a:t>
            </a:r>
            <a:endParaRPr lang="en-GB" sz="1100" dirty="0">
              <a:solidFill>
                <a:schemeClr val="bg1"/>
              </a:solidFill>
              <a:latin typeface="+mj-lt"/>
            </a:endParaRPr>
          </a:p>
        </p:txBody>
      </p:sp>
      <p:sp>
        <p:nvSpPr>
          <p:cNvPr id="13" name="Rectangle 12">
            <a:extLst>
              <a:ext uri="{FF2B5EF4-FFF2-40B4-BE49-F238E27FC236}">
                <a16:creationId xmlns:a16="http://schemas.microsoft.com/office/drawing/2014/main" id="{B8BB52EE-DA0C-4797-8E4E-81CEFAE1AF5C}"/>
              </a:ext>
            </a:extLst>
          </p:cNvPr>
          <p:cNvSpPr/>
          <p:nvPr/>
        </p:nvSpPr>
        <p:spPr>
          <a:xfrm>
            <a:off x="1981396" y="2705015"/>
            <a:ext cx="2205619" cy="849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lvl="0" indent="-171450">
              <a:buFont typeface="Arial" panose="020B0604020202020204" pitchFamily="34" charset="0"/>
              <a:buChar char="•"/>
            </a:pPr>
            <a:r>
              <a:rPr lang="en-US" sz="1100">
                <a:solidFill>
                  <a:prstClr val="black"/>
                </a:solidFill>
                <a:latin typeface="Gill Sans MT"/>
              </a:rPr>
              <a:t>Activity focused on individuals with additional need</a:t>
            </a:r>
          </a:p>
          <a:p>
            <a:pPr marL="171450" lvl="0" indent="-171450">
              <a:buFont typeface="Arial" panose="020B0604020202020204" pitchFamily="34" charset="0"/>
              <a:buChar char="•"/>
            </a:pPr>
            <a:r>
              <a:rPr lang="en-US" sz="1100">
                <a:solidFill>
                  <a:prstClr val="black"/>
                </a:solidFill>
                <a:latin typeface="Gill Sans MT"/>
              </a:rPr>
              <a:t>Requires consent</a:t>
            </a:r>
          </a:p>
          <a:p>
            <a:pPr marL="171450" lvl="0" indent="-171450">
              <a:buFont typeface="Arial" panose="020B0604020202020204" pitchFamily="34" charset="0"/>
              <a:buChar char="•"/>
            </a:pPr>
            <a:r>
              <a:rPr lang="en-US" sz="1100">
                <a:solidFill>
                  <a:prstClr val="black"/>
                </a:solidFill>
                <a:latin typeface="Gill Sans MT"/>
              </a:rPr>
              <a:t>Ranges from informal, to enrolled sessions to courses</a:t>
            </a:r>
          </a:p>
        </p:txBody>
      </p:sp>
      <p:sp>
        <p:nvSpPr>
          <p:cNvPr id="14" name="Rectangle 13">
            <a:extLst>
              <a:ext uri="{FF2B5EF4-FFF2-40B4-BE49-F238E27FC236}">
                <a16:creationId xmlns:a16="http://schemas.microsoft.com/office/drawing/2014/main" id="{B65C9E8C-0D92-4A95-AD8F-6881AAAEC328}"/>
              </a:ext>
            </a:extLst>
          </p:cNvPr>
          <p:cNvSpPr/>
          <p:nvPr/>
        </p:nvSpPr>
        <p:spPr>
          <a:xfrm>
            <a:off x="4177659" y="2705015"/>
            <a:ext cx="2559904" cy="849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100">
                <a:solidFill>
                  <a:schemeClr val="tx1"/>
                </a:solidFill>
                <a:latin typeface="+mj-lt"/>
              </a:rPr>
              <a:t>Youth Provision </a:t>
            </a:r>
          </a:p>
          <a:p>
            <a:pPr marL="171450" indent="-171450">
              <a:buFont typeface="Arial" panose="020B0604020202020204" pitchFamily="34" charset="0"/>
              <a:buChar char="•"/>
            </a:pPr>
            <a:r>
              <a:rPr lang="en-US" sz="1100">
                <a:solidFill>
                  <a:schemeClr val="tx1"/>
                </a:solidFill>
                <a:latin typeface="+mj-lt"/>
              </a:rPr>
              <a:t>Children’s Centre Services </a:t>
            </a:r>
          </a:p>
          <a:p>
            <a:pPr marL="171450" indent="-171450">
              <a:buFont typeface="Arial" panose="020B0604020202020204" pitchFamily="34" charset="0"/>
              <a:buChar char="•"/>
            </a:pPr>
            <a:r>
              <a:rPr lang="en-US" sz="1100">
                <a:solidFill>
                  <a:schemeClr val="tx1"/>
                </a:solidFill>
                <a:latin typeface="+mj-lt"/>
              </a:rPr>
              <a:t>Cluster teams (EH)</a:t>
            </a:r>
          </a:p>
          <a:p>
            <a:pPr marL="171450" indent="-171450">
              <a:buFont typeface="Arial" panose="020B0604020202020204" pitchFamily="34" charset="0"/>
              <a:buChar char="•"/>
            </a:pPr>
            <a:r>
              <a:rPr lang="en-US" sz="1100">
                <a:solidFill>
                  <a:schemeClr val="tx1"/>
                </a:solidFill>
                <a:latin typeface="+mj-lt"/>
              </a:rPr>
              <a:t>School pastoral / family support </a:t>
            </a:r>
          </a:p>
          <a:p>
            <a:pPr marL="171450" indent="-171450">
              <a:buFont typeface="Arial" panose="020B0604020202020204" pitchFamily="34" charset="0"/>
              <a:buChar char="•"/>
            </a:pPr>
            <a:r>
              <a:rPr lang="en-US" sz="1100">
                <a:solidFill>
                  <a:schemeClr val="tx1"/>
                </a:solidFill>
                <a:latin typeface="+mj-lt"/>
              </a:rPr>
              <a:t>Targeted Early Years places</a:t>
            </a:r>
          </a:p>
        </p:txBody>
      </p:sp>
      <p:sp>
        <p:nvSpPr>
          <p:cNvPr id="15" name="Rectangle 14">
            <a:extLst>
              <a:ext uri="{FF2B5EF4-FFF2-40B4-BE49-F238E27FC236}">
                <a16:creationId xmlns:a16="http://schemas.microsoft.com/office/drawing/2014/main" id="{1553DB10-D232-4041-A4FB-AA816FD4F800}"/>
              </a:ext>
            </a:extLst>
          </p:cNvPr>
          <p:cNvSpPr/>
          <p:nvPr/>
        </p:nvSpPr>
        <p:spPr>
          <a:xfrm>
            <a:off x="969964" y="3655589"/>
            <a:ext cx="995023" cy="101654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latin typeface="+mj-lt"/>
              </a:rPr>
              <a:t>Targeted</a:t>
            </a:r>
            <a:endParaRPr lang="en-GB" sz="1100">
              <a:solidFill>
                <a:schemeClr val="bg1"/>
              </a:solidFill>
              <a:latin typeface="+mj-lt"/>
            </a:endParaRPr>
          </a:p>
        </p:txBody>
      </p:sp>
      <p:sp>
        <p:nvSpPr>
          <p:cNvPr id="16" name="Rectangle 15">
            <a:extLst>
              <a:ext uri="{FF2B5EF4-FFF2-40B4-BE49-F238E27FC236}">
                <a16:creationId xmlns:a16="http://schemas.microsoft.com/office/drawing/2014/main" id="{BB793D0E-72BE-43AF-A224-330BCED779CE}"/>
              </a:ext>
            </a:extLst>
          </p:cNvPr>
          <p:cNvSpPr/>
          <p:nvPr/>
        </p:nvSpPr>
        <p:spPr>
          <a:xfrm>
            <a:off x="1979224" y="3645373"/>
            <a:ext cx="2316966" cy="1036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100" dirty="0">
                <a:solidFill>
                  <a:schemeClr val="tx1"/>
                </a:solidFill>
                <a:latin typeface="+mj-lt"/>
              </a:rPr>
              <a:t>Support targeted to specific individuals and involving assessment, plan, review and a lead practitioner</a:t>
            </a:r>
          </a:p>
          <a:p>
            <a:pPr marL="171450" indent="-171450">
              <a:buFont typeface="Arial" panose="020B0604020202020204" pitchFamily="34" charset="0"/>
              <a:buChar char="•"/>
            </a:pPr>
            <a:r>
              <a:rPr lang="en-US" sz="1100" dirty="0">
                <a:solidFill>
                  <a:schemeClr val="tx1"/>
                </a:solidFill>
                <a:latin typeface="+mj-lt"/>
              </a:rPr>
              <a:t>Requires consent</a:t>
            </a:r>
          </a:p>
          <a:p>
            <a:pPr marL="171450" indent="-171450">
              <a:buFont typeface="Arial" panose="020B0604020202020204" pitchFamily="34" charset="0"/>
              <a:buChar char="•"/>
            </a:pPr>
            <a:r>
              <a:rPr lang="en-US" sz="1100" dirty="0">
                <a:solidFill>
                  <a:schemeClr val="tx1"/>
                </a:solidFill>
                <a:latin typeface="+mj-lt"/>
              </a:rPr>
              <a:t>Can be both multi &amp; single agency</a:t>
            </a:r>
            <a:endParaRPr lang="en-GB" sz="1100" dirty="0">
              <a:solidFill>
                <a:schemeClr val="tx1"/>
              </a:solidFill>
              <a:latin typeface="+mj-lt"/>
            </a:endParaRPr>
          </a:p>
        </p:txBody>
      </p:sp>
      <p:sp>
        <p:nvSpPr>
          <p:cNvPr id="17" name="Rectangle 16">
            <a:extLst>
              <a:ext uri="{FF2B5EF4-FFF2-40B4-BE49-F238E27FC236}">
                <a16:creationId xmlns:a16="http://schemas.microsoft.com/office/drawing/2014/main" id="{403CE65A-CA36-4F48-84E8-986ED59E81D7}"/>
              </a:ext>
            </a:extLst>
          </p:cNvPr>
          <p:cNvSpPr/>
          <p:nvPr/>
        </p:nvSpPr>
        <p:spPr>
          <a:xfrm>
            <a:off x="4177659" y="3645373"/>
            <a:ext cx="2559904" cy="1036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100">
                <a:solidFill>
                  <a:schemeClr val="tx1"/>
                </a:solidFill>
                <a:latin typeface="+mj-lt"/>
              </a:rPr>
              <a:t>Children’s Centre Services</a:t>
            </a:r>
          </a:p>
          <a:p>
            <a:pPr marL="171450" indent="-171450">
              <a:buFont typeface="Arial" panose="020B0604020202020204" pitchFamily="34" charset="0"/>
              <a:buChar char="•"/>
            </a:pPr>
            <a:r>
              <a:rPr lang="en-US" sz="1100">
                <a:solidFill>
                  <a:schemeClr val="tx1"/>
                </a:solidFill>
                <a:latin typeface="+mj-lt"/>
              </a:rPr>
              <a:t>RES teams</a:t>
            </a:r>
          </a:p>
          <a:p>
            <a:pPr marL="171450" indent="-171450">
              <a:buFont typeface="Arial" panose="020B0604020202020204" pitchFamily="34" charset="0"/>
              <a:buChar char="•"/>
            </a:pPr>
            <a:r>
              <a:rPr lang="en-US" sz="1100">
                <a:solidFill>
                  <a:schemeClr val="tx1"/>
                </a:solidFill>
                <a:latin typeface="+mj-lt"/>
              </a:rPr>
              <a:t>Cluster teams</a:t>
            </a:r>
          </a:p>
          <a:p>
            <a:pPr marL="171450" indent="-171450">
              <a:buFont typeface="Arial" panose="020B0604020202020204" pitchFamily="34" charset="0"/>
              <a:buChar char="•"/>
            </a:pPr>
            <a:r>
              <a:rPr lang="en-US" sz="1100">
                <a:solidFill>
                  <a:schemeClr val="tx1"/>
                </a:solidFill>
                <a:latin typeface="+mj-lt"/>
              </a:rPr>
              <a:t>Family Support teams </a:t>
            </a:r>
          </a:p>
          <a:p>
            <a:pPr marL="171450" indent="-171450">
              <a:buFont typeface="Arial" panose="020B0604020202020204" pitchFamily="34" charset="0"/>
              <a:buChar char="•"/>
            </a:pPr>
            <a:r>
              <a:rPr lang="en-US" sz="1100">
                <a:solidFill>
                  <a:schemeClr val="tx1"/>
                </a:solidFill>
                <a:latin typeface="+mj-lt"/>
              </a:rPr>
              <a:t>Targeted Youth Support </a:t>
            </a:r>
          </a:p>
          <a:p>
            <a:pPr marL="171450" indent="-171450">
              <a:buFont typeface="Arial" panose="020B0604020202020204" pitchFamily="34" charset="0"/>
              <a:buChar char="•"/>
            </a:pPr>
            <a:r>
              <a:rPr lang="en-US" sz="1100">
                <a:solidFill>
                  <a:schemeClr val="tx1"/>
                </a:solidFill>
                <a:latin typeface="+mj-lt"/>
              </a:rPr>
              <a:t>Area Inclusion Partnerships </a:t>
            </a:r>
          </a:p>
        </p:txBody>
      </p:sp>
      <p:sp>
        <p:nvSpPr>
          <p:cNvPr id="18" name="Rectangle 17">
            <a:extLst>
              <a:ext uri="{FF2B5EF4-FFF2-40B4-BE49-F238E27FC236}">
                <a16:creationId xmlns:a16="http://schemas.microsoft.com/office/drawing/2014/main" id="{038E8D20-7224-4B1C-85CB-F03C78D34882}"/>
              </a:ext>
            </a:extLst>
          </p:cNvPr>
          <p:cNvSpPr/>
          <p:nvPr/>
        </p:nvSpPr>
        <p:spPr>
          <a:xfrm>
            <a:off x="969964" y="4779758"/>
            <a:ext cx="995023" cy="8932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latin typeface="+mj-lt"/>
              </a:rPr>
              <a:t>Specialist &amp; higher needs targeted Interventions</a:t>
            </a:r>
            <a:endParaRPr lang="en-GB" sz="1100" dirty="0">
              <a:solidFill>
                <a:schemeClr val="bg1"/>
              </a:solidFill>
              <a:latin typeface="+mj-lt"/>
            </a:endParaRPr>
          </a:p>
        </p:txBody>
      </p:sp>
      <p:sp>
        <p:nvSpPr>
          <p:cNvPr id="19" name="Rectangle 18">
            <a:extLst>
              <a:ext uri="{FF2B5EF4-FFF2-40B4-BE49-F238E27FC236}">
                <a16:creationId xmlns:a16="http://schemas.microsoft.com/office/drawing/2014/main" id="{B14A19D0-9D82-4B51-B2FD-05D9CF422865}"/>
              </a:ext>
            </a:extLst>
          </p:cNvPr>
          <p:cNvSpPr/>
          <p:nvPr/>
        </p:nvSpPr>
        <p:spPr>
          <a:xfrm>
            <a:off x="1979224" y="4683623"/>
            <a:ext cx="2316966" cy="1028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100" dirty="0">
                <a:solidFill>
                  <a:schemeClr val="tx1"/>
                </a:solidFill>
                <a:latin typeface="+mj-lt"/>
              </a:rPr>
              <a:t>Non statutory specialist support for those with higher needs</a:t>
            </a:r>
          </a:p>
          <a:p>
            <a:pPr marL="171450" indent="-171450">
              <a:buFont typeface="Arial" panose="020B0604020202020204" pitchFamily="34" charset="0"/>
              <a:buChar char="•"/>
            </a:pPr>
            <a:r>
              <a:rPr lang="en-US" sz="1100" dirty="0">
                <a:solidFill>
                  <a:schemeClr val="tx1"/>
                </a:solidFill>
                <a:latin typeface="+mj-lt"/>
              </a:rPr>
              <a:t>Requires consent</a:t>
            </a:r>
          </a:p>
          <a:p>
            <a:pPr marL="171450" indent="-171450">
              <a:buFont typeface="Arial" panose="020B0604020202020204" pitchFamily="34" charset="0"/>
              <a:buChar char="•"/>
            </a:pPr>
            <a:r>
              <a:rPr lang="en-US" sz="1100" dirty="0">
                <a:solidFill>
                  <a:schemeClr val="tx1"/>
                </a:solidFill>
                <a:latin typeface="+mj-lt"/>
              </a:rPr>
              <a:t>Source of referral (or who holds the case) determines if case is considered specialist or targeted </a:t>
            </a:r>
            <a:endParaRPr lang="en-GB" sz="1100" dirty="0">
              <a:solidFill>
                <a:schemeClr val="tx1"/>
              </a:solidFill>
              <a:latin typeface="+mj-lt"/>
            </a:endParaRPr>
          </a:p>
        </p:txBody>
      </p:sp>
      <p:sp>
        <p:nvSpPr>
          <p:cNvPr id="20" name="Rectangle 19">
            <a:extLst>
              <a:ext uri="{FF2B5EF4-FFF2-40B4-BE49-F238E27FC236}">
                <a16:creationId xmlns:a16="http://schemas.microsoft.com/office/drawing/2014/main" id="{8E63C65D-0A41-42CA-AF03-A8D1DD69C3AF}"/>
              </a:ext>
            </a:extLst>
          </p:cNvPr>
          <p:cNvSpPr/>
          <p:nvPr/>
        </p:nvSpPr>
        <p:spPr>
          <a:xfrm>
            <a:off x="4177659" y="4772858"/>
            <a:ext cx="2559904" cy="849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100">
                <a:solidFill>
                  <a:schemeClr val="tx1"/>
                </a:solidFill>
                <a:latin typeface="+mj-lt"/>
              </a:rPr>
              <a:t>MST</a:t>
            </a:r>
          </a:p>
          <a:p>
            <a:pPr marL="171450" indent="-171450">
              <a:buFont typeface="Arial" panose="020B0604020202020204" pitchFamily="34" charset="0"/>
              <a:buChar char="•"/>
            </a:pPr>
            <a:r>
              <a:rPr lang="en-US" sz="1100">
                <a:solidFill>
                  <a:schemeClr val="tx1"/>
                </a:solidFill>
                <a:latin typeface="+mj-lt"/>
              </a:rPr>
              <a:t>Family Intervention Services / RES Team support  </a:t>
            </a:r>
          </a:p>
          <a:p>
            <a:pPr marL="171450" indent="-171450">
              <a:buFont typeface="Arial" panose="020B0604020202020204" pitchFamily="34" charset="0"/>
              <a:buChar char="•"/>
            </a:pPr>
            <a:r>
              <a:rPr lang="en-US" sz="1100">
                <a:solidFill>
                  <a:schemeClr val="tx1"/>
                </a:solidFill>
                <a:latin typeface="+mj-lt"/>
              </a:rPr>
              <a:t>Signpost </a:t>
            </a:r>
          </a:p>
          <a:p>
            <a:pPr marL="171450" indent="-171450">
              <a:buFont typeface="Arial" panose="020B0604020202020204" pitchFamily="34" charset="0"/>
              <a:buChar char="•"/>
            </a:pPr>
            <a:r>
              <a:rPr lang="en-US" sz="1100">
                <a:solidFill>
                  <a:schemeClr val="tx1"/>
                </a:solidFill>
                <a:latin typeface="+mj-lt"/>
              </a:rPr>
              <a:t>Family Group Conferencing </a:t>
            </a:r>
          </a:p>
        </p:txBody>
      </p:sp>
      <p:sp>
        <p:nvSpPr>
          <p:cNvPr id="21" name="Rectangle 20">
            <a:extLst>
              <a:ext uri="{FF2B5EF4-FFF2-40B4-BE49-F238E27FC236}">
                <a16:creationId xmlns:a16="http://schemas.microsoft.com/office/drawing/2014/main" id="{84C57E9E-EFB0-4E52-8271-73CE5F0DDD55}"/>
              </a:ext>
            </a:extLst>
          </p:cNvPr>
          <p:cNvSpPr/>
          <p:nvPr/>
        </p:nvSpPr>
        <p:spPr>
          <a:xfrm>
            <a:off x="969964" y="5780580"/>
            <a:ext cx="995023" cy="669312"/>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latin typeface="+mj-lt"/>
              </a:rPr>
              <a:t>Statutory Services</a:t>
            </a:r>
            <a:endParaRPr lang="en-GB" sz="1100" dirty="0">
              <a:solidFill>
                <a:schemeClr val="bg1"/>
              </a:solidFill>
              <a:latin typeface="+mj-lt"/>
            </a:endParaRPr>
          </a:p>
        </p:txBody>
      </p:sp>
      <p:sp>
        <p:nvSpPr>
          <p:cNvPr id="22" name="Rectangle 21">
            <a:extLst>
              <a:ext uri="{FF2B5EF4-FFF2-40B4-BE49-F238E27FC236}">
                <a16:creationId xmlns:a16="http://schemas.microsoft.com/office/drawing/2014/main" id="{45055620-337A-415D-A9F9-FFC8A4E20827}"/>
              </a:ext>
            </a:extLst>
          </p:cNvPr>
          <p:cNvSpPr/>
          <p:nvPr/>
        </p:nvSpPr>
        <p:spPr>
          <a:xfrm>
            <a:off x="1974484" y="5716704"/>
            <a:ext cx="2279147" cy="682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100">
                <a:solidFill>
                  <a:schemeClr val="tx1"/>
                </a:solidFill>
                <a:latin typeface="+mj-lt"/>
              </a:rPr>
              <a:t>Services for high need individuals that councils must legally provide</a:t>
            </a:r>
            <a:endParaRPr lang="en-GB" sz="1100">
              <a:solidFill>
                <a:schemeClr val="tx1"/>
              </a:solidFill>
              <a:latin typeface="+mj-lt"/>
            </a:endParaRPr>
          </a:p>
        </p:txBody>
      </p:sp>
      <p:sp>
        <p:nvSpPr>
          <p:cNvPr id="23" name="Rectangle 22">
            <a:extLst>
              <a:ext uri="{FF2B5EF4-FFF2-40B4-BE49-F238E27FC236}">
                <a16:creationId xmlns:a16="http://schemas.microsoft.com/office/drawing/2014/main" id="{41A14E7D-4C4A-4C18-BAAD-322F0C60F29E}"/>
              </a:ext>
            </a:extLst>
          </p:cNvPr>
          <p:cNvSpPr/>
          <p:nvPr/>
        </p:nvSpPr>
        <p:spPr>
          <a:xfrm>
            <a:off x="4177659" y="5716704"/>
            <a:ext cx="2559904" cy="682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100">
                <a:solidFill>
                  <a:schemeClr val="tx1"/>
                </a:solidFill>
                <a:latin typeface="+mj-lt"/>
              </a:rPr>
              <a:t>Children’s Social Care Teams</a:t>
            </a:r>
          </a:p>
          <a:p>
            <a:pPr marL="171450" indent="-171450">
              <a:buFont typeface="Arial" panose="020B0604020202020204" pitchFamily="34" charset="0"/>
              <a:buChar char="•"/>
            </a:pPr>
            <a:r>
              <a:rPr lang="en-US" sz="1100">
                <a:solidFill>
                  <a:schemeClr val="tx1"/>
                </a:solidFill>
                <a:latin typeface="+mj-lt"/>
              </a:rPr>
              <a:t>Youth Offending Service</a:t>
            </a:r>
          </a:p>
          <a:p>
            <a:pPr marL="171450" indent="-171450">
              <a:buFont typeface="Arial" panose="020B0604020202020204" pitchFamily="34" charset="0"/>
              <a:buChar char="•"/>
            </a:pPr>
            <a:r>
              <a:rPr lang="en-US" sz="1100">
                <a:solidFill>
                  <a:schemeClr val="tx1"/>
                </a:solidFill>
                <a:latin typeface="+mj-lt"/>
              </a:rPr>
              <a:t>CAMHS</a:t>
            </a:r>
          </a:p>
          <a:p>
            <a:pPr marL="171450" indent="-171450">
              <a:buFont typeface="Arial" panose="020B0604020202020204" pitchFamily="34" charset="0"/>
              <a:buChar char="•"/>
            </a:pPr>
            <a:r>
              <a:rPr lang="en-US" sz="1100">
                <a:solidFill>
                  <a:schemeClr val="tx1"/>
                </a:solidFill>
                <a:latin typeface="+mj-lt"/>
              </a:rPr>
              <a:t>SILCs incl SEMH provision</a:t>
            </a:r>
          </a:p>
        </p:txBody>
      </p:sp>
      <p:cxnSp>
        <p:nvCxnSpPr>
          <p:cNvPr id="30" name="Straight Connector 29">
            <a:extLst>
              <a:ext uri="{FF2B5EF4-FFF2-40B4-BE49-F238E27FC236}">
                <a16:creationId xmlns:a16="http://schemas.microsoft.com/office/drawing/2014/main" id="{8CCEE0D7-6875-463B-9F1C-44A546B97C65}"/>
              </a:ext>
            </a:extLst>
          </p:cNvPr>
          <p:cNvCxnSpPr>
            <a:cxnSpLocks/>
          </p:cNvCxnSpPr>
          <p:nvPr/>
        </p:nvCxnSpPr>
        <p:spPr>
          <a:xfrm>
            <a:off x="969964" y="2658840"/>
            <a:ext cx="8076759" cy="54548"/>
          </a:xfrm>
          <a:prstGeom prst="line">
            <a:avLst/>
          </a:prstGeom>
          <a:ln w="952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F92F5C1-CFC8-47C1-A3D0-5416545F5556}"/>
              </a:ext>
            </a:extLst>
          </p:cNvPr>
          <p:cNvCxnSpPr>
            <a:cxnSpLocks/>
          </p:cNvCxnSpPr>
          <p:nvPr/>
        </p:nvCxnSpPr>
        <p:spPr>
          <a:xfrm>
            <a:off x="969964" y="3601041"/>
            <a:ext cx="8076759" cy="0"/>
          </a:xfrm>
          <a:prstGeom prst="line">
            <a:avLst/>
          </a:prstGeom>
          <a:ln w="952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4685A4C-9E62-4CA6-95C3-CE609E08C84F}"/>
              </a:ext>
            </a:extLst>
          </p:cNvPr>
          <p:cNvCxnSpPr>
            <a:cxnSpLocks/>
          </p:cNvCxnSpPr>
          <p:nvPr/>
        </p:nvCxnSpPr>
        <p:spPr>
          <a:xfrm>
            <a:off x="969964" y="4726683"/>
            <a:ext cx="8076759" cy="0"/>
          </a:xfrm>
          <a:prstGeom prst="line">
            <a:avLst/>
          </a:prstGeom>
          <a:ln w="952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1A8160A-8D2C-4C2F-BD99-C48628CA1ADB}"/>
              </a:ext>
            </a:extLst>
          </p:cNvPr>
          <p:cNvCxnSpPr>
            <a:cxnSpLocks/>
          </p:cNvCxnSpPr>
          <p:nvPr/>
        </p:nvCxnSpPr>
        <p:spPr>
          <a:xfrm>
            <a:off x="969964" y="5735559"/>
            <a:ext cx="8076759" cy="0"/>
          </a:xfrm>
          <a:prstGeom prst="line">
            <a:avLst/>
          </a:prstGeom>
          <a:ln w="952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BBBAE8D-4E4F-4076-9829-9FD6891FAAF9}"/>
              </a:ext>
            </a:extLst>
          </p:cNvPr>
          <p:cNvSpPr/>
          <p:nvPr/>
        </p:nvSpPr>
        <p:spPr>
          <a:xfrm>
            <a:off x="6584836" y="1336675"/>
            <a:ext cx="2901952" cy="400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100" b="1" u="sng">
                <a:solidFill>
                  <a:schemeClr val="tx1"/>
                </a:solidFill>
                <a:latin typeface="+mj-lt"/>
              </a:rPr>
              <a:t>Example agencies in Stockport</a:t>
            </a:r>
          </a:p>
        </p:txBody>
      </p:sp>
      <p:sp>
        <p:nvSpPr>
          <p:cNvPr id="29" name="Rectangle 28">
            <a:extLst>
              <a:ext uri="{FF2B5EF4-FFF2-40B4-BE49-F238E27FC236}">
                <a16:creationId xmlns:a16="http://schemas.microsoft.com/office/drawing/2014/main" id="{FADB0ED0-454F-4B0C-9170-71EBCC4A962F}"/>
              </a:ext>
            </a:extLst>
          </p:cNvPr>
          <p:cNvSpPr/>
          <p:nvPr/>
        </p:nvSpPr>
        <p:spPr>
          <a:xfrm>
            <a:off x="6584836" y="1728648"/>
            <a:ext cx="2133716" cy="884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GB" sz="1100">
                <a:solidFill>
                  <a:schemeClr val="tx1"/>
                </a:solidFill>
                <a:latin typeface="+mj-lt"/>
              </a:rPr>
              <a:t>Schools</a:t>
            </a:r>
          </a:p>
          <a:p>
            <a:pPr marL="171450" indent="-171450">
              <a:buFont typeface="Arial" panose="020B0604020202020204" pitchFamily="34" charset="0"/>
              <a:buChar char="•"/>
            </a:pPr>
            <a:r>
              <a:rPr lang="en-GB" sz="1100">
                <a:solidFill>
                  <a:schemeClr val="tx1"/>
                </a:solidFill>
                <a:latin typeface="+mj-lt"/>
              </a:rPr>
              <a:t>Universal Children’s Centre Services</a:t>
            </a:r>
          </a:p>
          <a:p>
            <a:pPr marL="171450" indent="-171450">
              <a:buFont typeface="Arial" panose="020B0604020202020204" pitchFamily="34" charset="0"/>
              <a:buChar char="•"/>
            </a:pPr>
            <a:r>
              <a:rPr lang="en-GB" sz="1100">
                <a:solidFill>
                  <a:schemeClr val="tx1"/>
                </a:solidFill>
                <a:latin typeface="+mj-lt"/>
              </a:rPr>
              <a:t>Youth Services</a:t>
            </a:r>
          </a:p>
          <a:p>
            <a:pPr marL="171450" indent="-171450">
              <a:buFont typeface="Arial" panose="020B0604020202020204" pitchFamily="34" charset="0"/>
              <a:buChar char="•"/>
            </a:pPr>
            <a:r>
              <a:rPr lang="en-GB" sz="1100">
                <a:solidFill>
                  <a:schemeClr val="tx1"/>
                </a:solidFill>
                <a:latin typeface="+mj-lt"/>
              </a:rPr>
              <a:t>Health Visitor Team</a:t>
            </a:r>
            <a:endParaRPr lang="en-GB">
              <a:solidFill>
                <a:schemeClr val="tx1"/>
              </a:solidFill>
            </a:endParaRPr>
          </a:p>
        </p:txBody>
      </p:sp>
      <p:sp>
        <p:nvSpPr>
          <p:cNvPr id="31" name="Rectangle 30">
            <a:extLst>
              <a:ext uri="{FF2B5EF4-FFF2-40B4-BE49-F238E27FC236}">
                <a16:creationId xmlns:a16="http://schemas.microsoft.com/office/drawing/2014/main" id="{D6610424-2AF0-45E4-AFFA-87D1764C76DC}"/>
              </a:ext>
            </a:extLst>
          </p:cNvPr>
          <p:cNvSpPr/>
          <p:nvPr/>
        </p:nvSpPr>
        <p:spPr>
          <a:xfrm>
            <a:off x="6584836" y="2705015"/>
            <a:ext cx="2435660" cy="849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100">
                <a:solidFill>
                  <a:schemeClr val="tx1"/>
                </a:solidFill>
                <a:latin typeface="+mj-lt"/>
              </a:rPr>
              <a:t>Early Years</a:t>
            </a:r>
          </a:p>
          <a:p>
            <a:pPr marL="171450" indent="-171450">
              <a:buFont typeface="Arial" panose="020B0604020202020204" pitchFamily="34" charset="0"/>
              <a:buChar char="•"/>
            </a:pPr>
            <a:r>
              <a:rPr lang="en-US" sz="1100">
                <a:solidFill>
                  <a:schemeClr val="tx1"/>
                </a:solidFill>
                <a:latin typeface="+mj-lt"/>
              </a:rPr>
              <a:t>Youth Provision </a:t>
            </a:r>
          </a:p>
          <a:p>
            <a:pPr marL="171450" indent="-171450">
              <a:buFont typeface="Arial" panose="020B0604020202020204" pitchFamily="34" charset="0"/>
              <a:buChar char="•"/>
            </a:pPr>
            <a:r>
              <a:rPr lang="en-US" sz="1100">
                <a:solidFill>
                  <a:schemeClr val="tx1"/>
                </a:solidFill>
                <a:latin typeface="+mj-lt"/>
              </a:rPr>
              <a:t>Children’s Centre Services </a:t>
            </a:r>
          </a:p>
          <a:p>
            <a:pPr marL="171450" indent="-171450">
              <a:buFont typeface="Arial" panose="020B0604020202020204" pitchFamily="34" charset="0"/>
              <a:buChar char="•"/>
            </a:pPr>
            <a:r>
              <a:rPr lang="en-US" sz="1100">
                <a:solidFill>
                  <a:schemeClr val="tx1"/>
                </a:solidFill>
                <a:latin typeface="+mj-lt"/>
              </a:rPr>
              <a:t>School Nurses</a:t>
            </a:r>
          </a:p>
          <a:p>
            <a:pPr marL="171450" indent="-171450">
              <a:buFont typeface="Arial" panose="020B0604020202020204" pitchFamily="34" charset="0"/>
              <a:buChar char="•"/>
            </a:pPr>
            <a:r>
              <a:rPr lang="en-US" sz="1100">
                <a:solidFill>
                  <a:schemeClr val="tx1"/>
                </a:solidFill>
                <a:latin typeface="+mj-lt"/>
              </a:rPr>
              <a:t>EH (Early Help)Team</a:t>
            </a:r>
          </a:p>
        </p:txBody>
      </p:sp>
      <p:sp>
        <p:nvSpPr>
          <p:cNvPr id="32" name="Rectangle 31">
            <a:extLst>
              <a:ext uri="{FF2B5EF4-FFF2-40B4-BE49-F238E27FC236}">
                <a16:creationId xmlns:a16="http://schemas.microsoft.com/office/drawing/2014/main" id="{37697E65-879E-41E9-B689-771A6E3A629E}"/>
              </a:ext>
            </a:extLst>
          </p:cNvPr>
          <p:cNvSpPr/>
          <p:nvPr/>
        </p:nvSpPr>
        <p:spPr>
          <a:xfrm>
            <a:off x="6584836" y="3655787"/>
            <a:ext cx="2466903" cy="1026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GB" sz="1100" dirty="0">
                <a:solidFill>
                  <a:schemeClr val="tx1"/>
                </a:solidFill>
                <a:latin typeface="+mj-lt"/>
              </a:rPr>
              <a:t>Targeted Youth Support</a:t>
            </a:r>
          </a:p>
          <a:p>
            <a:pPr marL="171450" indent="-171450">
              <a:buFont typeface="Arial" panose="020B0604020202020204" pitchFamily="34" charset="0"/>
              <a:buChar char="•"/>
            </a:pPr>
            <a:r>
              <a:rPr lang="en-GB" sz="1100" dirty="0">
                <a:solidFill>
                  <a:schemeClr val="tx1"/>
                </a:solidFill>
                <a:latin typeface="+mj-lt"/>
              </a:rPr>
              <a:t>Family Nurse Partnership (FNP)</a:t>
            </a:r>
          </a:p>
          <a:p>
            <a:pPr marL="171450" indent="-171450">
              <a:buFont typeface="Arial" panose="020B0604020202020204" pitchFamily="34" charset="0"/>
              <a:buChar char="•"/>
            </a:pPr>
            <a:r>
              <a:rPr lang="en-GB" sz="1100" dirty="0">
                <a:solidFill>
                  <a:schemeClr val="tx1"/>
                </a:solidFill>
                <a:latin typeface="+mj-lt"/>
              </a:rPr>
              <a:t>Education Welfare Team</a:t>
            </a:r>
          </a:p>
          <a:p>
            <a:pPr marL="171450" indent="-171450">
              <a:buFont typeface="Arial" panose="020B0604020202020204" pitchFamily="34" charset="0"/>
              <a:buChar char="•"/>
            </a:pPr>
            <a:r>
              <a:rPr lang="en-GB" sz="1100" dirty="0">
                <a:solidFill>
                  <a:schemeClr val="tx1"/>
                </a:solidFill>
                <a:latin typeface="+mj-lt"/>
              </a:rPr>
              <a:t>Stockport Family NEET Team</a:t>
            </a:r>
          </a:p>
          <a:p>
            <a:pPr marL="171450" indent="-171450">
              <a:buFont typeface="Arial" panose="020B0604020202020204" pitchFamily="34" charset="0"/>
              <a:buChar char="•"/>
            </a:pPr>
            <a:r>
              <a:rPr lang="en-GB" sz="1100" dirty="0">
                <a:solidFill>
                  <a:schemeClr val="tx1"/>
                </a:solidFill>
                <a:latin typeface="+mj-lt"/>
              </a:rPr>
              <a:t>Stockport Family Carers and Transition Team</a:t>
            </a:r>
            <a:endParaRPr lang="en-US" sz="1100" dirty="0">
              <a:solidFill>
                <a:schemeClr val="tx1"/>
              </a:solidFill>
              <a:latin typeface="+mj-lt"/>
            </a:endParaRPr>
          </a:p>
        </p:txBody>
      </p:sp>
      <p:sp>
        <p:nvSpPr>
          <p:cNvPr id="33" name="Rectangle 32">
            <a:extLst>
              <a:ext uri="{FF2B5EF4-FFF2-40B4-BE49-F238E27FC236}">
                <a16:creationId xmlns:a16="http://schemas.microsoft.com/office/drawing/2014/main" id="{3F0DA2A2-5181-4DDF-A463-DCBAC4B28301}"/>
              </a:ext>
            </a:extLst>
          </p:cNvPr>
          <p:cNvSpPr/>
          <p:nvPr/>
        </p:nvSpPr>
        <p:spPr>
          <a:xfrm>
            <a:off x="6584836" y="4772858"/>
            <a:ext cx="2316966" cy="849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endParaRPr lang="en-US" sz="1100">
              <a:solidFill>
                <a:schemeClr val="tx1"/>
              </a:solidFill>
              <a:latin typeface="+mj-lt"/>
            </a:endParaRPr>
          </a:p>
          <a:p>
            <a:pPr marL="171450" indent="-171450">
              <a:buFont typeface="Arial" panose="020B0604020202020204" pitchFamily="34" charset="0"/>
              <a:buChar char="•"/>
            </a:pPr>
            <a:r>
              <a:rPr lang="en-US" sz="1100">
                <a:solidFill>
                  <a:schemeClr val="tx1"/>
                </a:solidFill>
                <a:latin typeface="+mj-lt"/>
              </a:rPr>
              <a:t>Children with Disabilities Teams</a:t>
            </a:r>
            <a:endParaRPr lang="en-US">
              <a:solidFill>
                <a:schemeClr val="tx1"/>
              </a:solidFill>
            </a:endParaRPr>
          </a:p>
          <a:p>
            <a:pPr marL="171450" indent="-171450">
              <a:buFont typeface="Arial" panose="020B0604020202020204" pitchFamily="34" charset="0"/>
              <a:buChar char="•"/>
            </a:pPr>
            <a:r>
              <a:rPr lang="en-US" sz="1100">
                <a:solidFill>
                  <a:schemeClr val="tx1"/>
                </a:solidFill>
                <a:latin typeface="+mj-lt"/>
              </a:rPr>
              <a:t>MOSAIC (drugs and alcohol service)</a:t>
            </a:r>
          </a:p>
          <a:p>
            <a:pPr marL="171450" indent="-171450">
              <a:buFont typeface="Arial" panose="020B0604020202020204" pitchFamily="34" charset="0"/>
              <a:buChar char="•"/>
            </a:pPr>
            <a:r>
              <a:rPr lang="en-US" sz="1100">
                <a:solidFill>
                  <a:schemeClr val="tx1"/>
                </a:solidFill>
                <a:latin typeface="+mj-lt"/>
              </a:rPr>
              <a:t>Family Group Conferencing</a:t>
            </a:r>
          </a:p>
        </p:txBody>
      </p:sp>
      <p:sp>
        <p:nvSpPr>
          <p:cNvPr id="34" name="Rectangle 33">
            <a:extLst>
              <a:ext uri="{FF2B5EF4-FFF2-40B4-BE49-F238E27FC236}">
                <a16:creationId xmlns:a16="http://schemas.microsoft.com/office/drawing/2014/main" id="{16FF23C0-9EE0-46C6-A690-B16324BB721C}"/>
              </a:ext>
            </a:extLst>
          </p:cNvPr>
          <p:cNvSpPr/>
          <p:nvPr/>
        </p:nvSpPr>
        <p:spPr>
          <a:xfrm>
            <a:off x="6584836" y="5715056"/>
            <a:ext cx="2435660" cy="849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100">
                <a:solidFill>
                  <a:schemeClr val="tx1"/>
                </a:solidFill>
                <a:latin typeface="+mj-lt"/>
              </a:rPr>
              <a:t>Children’s Social Care Teams</a:t>
            </a:r>
          </a:p>
          <a:p>
            <a:pPr marL="171450" indent="-171450">
              <a:buFont typeface="Arial" panose="020B0604020202020204" pitchFamily="34" charset="0"/>
              <a:buChar char="•"/>
            </a:pPr>
            <a:r>
              <a:rPr lang="en-US" sz="1100">
                <a:solidFill>
                  <a:schemeClr val="tx1"/>
                </a:solidFill>
                <a:latin typeface="+mj-lt"/>
              </a:rPr>
              <a:t>Youth Offending Service</a:t>
            </a:r>
          </a:p>
          <a:p>
            <a:pPr marL="171450" indent="-171450">
              <a:buFont typeface="Arial" panose="020B0604020202020204" pitchFamily="34" charset="0"/>
              <a:buChar char="•"/>
            </a:pPr>
            <a:r>
              <a:rPr lang="en-US" sz="1100">
                <a:solidFill>
                  <a:schemeClr val="tx1"/>
                </a:solidFill>
                <a:latin typeface="+mj-lt"/>
              </a:rPr>
              <a:t>Young Carers Service</a:t>
            </a:r>
          </a:p>
          <a:p>
            <a:pPr marL="171450" indent="-171450">
              <a:buFont typeface="Arial" panose="020B0604020202020204" pitchFamily="34" charset="0"/>
              <a:buChar char="•"/>
            </a:pPr>
            <a:r>
              <a:rPr lang="en-US" sz="1100">
                <a:solidFill>
                  <a:schemeClr val="tx1"/>
                </a:solidFill>
                <a:latin typeface="+mj-lt"/>
              </a:rPr>
              <a:t>Healthy Young Minds (HYMs)</a:t>
            </a:r>
          </a:p>
          <a:p>
            <a:pPr marL="171450" indent="-171450">
              <a:buFont typeface="Arial" panose="020B0604020202020204" pitchFamily="34" charset="0"/>
              <a:buChar char="•"/>
            </a:pPr>
            <a:endParaRPr lang="en-US" sz="1100">
              <a:solidFill>
                <a:schemeClr val="tx1"/>
              </a:solidFill>
              <a:latin typeface="+mj-lt"/>
            </a:endParaRPr>
          </a:p>
        </p:txBody>
      </p:sp>
      <p:cxnSp>
        <p:nvCxnSpPr>
          <p:cNvPr id="11" name="Straight Arrow Connector 10">
            <a:extLst>
              <a:ext uri="{FF2B5EF4-FFF2-40B4-BE49-F238E27FC236}">
                <a16:creationId xmlns:a16="http://schemas.microsoft.com/office/drawing/2014/main" id="{9B9DEF25-BF82-44CB-B5B1-DF5BA2542A68}"/>
              </a:ext>
            </a:extLst>
          </p:cNvPr>
          <p:cNvCxnSpPr/>
          <p:nvPr/>
        </p:nvCxnSpPr>
        <p:spPr>
          <a:xfrm>
            <a:off x="793376" y="1734671"/>
            <a:ext cx="1" cy="465268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6C7CB27-0700-4159-91B7-8045CD645BAA}"/>
              </a:ext>
            </a:extLst>
          </p:cNvPr>
          <p:cNvSpPr txBox="1"/>
          <p:nvPr/>
        </p:nvSpPr>
        <p:spPr>
          <a:xfrm rot="-5400000">
            <a:off x="-766483" y="3845858"/>
            <a:ext cx="274320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b="1">
                <a:solidFill>
                  <a:schemeClr val="accent4"/>
                </a:solidFill>
                <a:latin typeface="Gill Sans MT"/>
              </a:rPr>
              <a:t>Increasing level of need</a:t>
            </a:r>
          </a:p>
        </p:txBody>
      </p:sp>
    </p:spTree>
    <p:extLst>
      <p:ext uri="{BB962C8B-B14F-4D97-AF65-F5344CB8AC3E}">
        <p14:creationId xmlns:p14="http://schemas.microsoft.com/office/powerpoint/2010/main" val="90475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Leeds process map</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31</a:t>
            </a:fld>
            <a:endParaRPr lang="en-US"/>
          </a:p>
        </p:txBody>
      </p:sp>
      <p:sp>
        <p:nvSpPr>
          <p:cNvPr id="9" name="Rectangle 8">
            <a:extLst>
              <a:ext uri="{FF2B5EF4-FFF2-40B4-BE49-F238E27FC236}">
                <a16:creationId xmlns:a16="http://schemas.microsoft.com/office/drawing/2014/main" id="{C49973BF-5BEA-4728-9E09-E8E63A74E41D}"/>
              </a:ext>
            </a:extLst>
          </p:cNvPr>
          <p:cNvSpPr/>
          <p:nvPr/>
        </p:nvSpPr>
        <p:spPr>
          <a:xfrm>
            <a:off x="767118" y="5122834"/>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Safeguarding Hub</a:t>
            </a:r>
          </a:p>
        </p:txBody>
      </p:sp>
      <p:sp>
        <p:nvSpPr>
          <p:cNvPr id="10" name="Rectangle 9">
            <a:extLst>
              <a:ext uri="{FF2B5EF4-FFF2-40B4-BE49-F238E27FC236}">
                <a16:creationId xmlns:a16="http://schemas.microsoft.com/office/drawing/2014/main" id="{8942A5B4-F9A1-4C07-8D1C-E171F2DFAB47}"/>
              </a:ext>
            </a:extLst>
          </p:cNvPr>
          <p:cNvSpPr/>
          <p:nvPr/>
        </p:nvSpPr>
        <p:spPr>
          <a:xfrm>
            <a:off x="3757221" y="5122834"/>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MARAC</a:t>
            </a:r>
          </a:p>
          <a:p>
            <a:pPr algn="ctr"/>
            <a:r>
              <a:rPr lang="en-GB" sz="800">
                <a:solidFill>
                  <a:schemeClr val="bg1"/>
                </a:solidFill>
                <a:latin typeface="+mj-lt"/>
              </a:rPr>
              <a:t>(may provide services)</a:t>
            </a:r>
          </a:p>
        </p:txBody>
      </p:sp>
      <p:sp>
        <p:nvSpPr>
          <p:cNvPr id="11" name="Rectangle 10">
            <a:extLst>
              <a:ext uri="{FF2B5EF4-FFF2-40B4-BE49-F238E27FC236}">
                <a16:creationId xmlns:a16="http://schemas.microsoft.com/office/drawing/2014/main" id="{2972BAE5-BBD2-4C4B-85CF-D2A468CD8610}"/>
              </a:ext>
            </a:extLst>
          </p:cNvPr>
          <p:cNvSpPr/>
          <p:nvPr/>
        </p:nvSpPr>
        <p:spPr>
          <a:xfrm>
            <a:off x="767118" y="2144652"/>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Duty &amp; Advice</a:t>
            </a:r>
          </a:p>
        </p:txBody>
      </p:sp>
      <p:sp>
        <p:nvSpPr>
          <p:cNvPr id="12" name="Rectangle 11">
            <a:extLst>
              <a:ext uri="{FF2B5EF4-FFF2-40B4-BE49-F238E27FC236}">
                <a16:creationId xmlns:a16="http://schemas.microsoft.com/office/drawing/2014/main" id="{0297F0BD-526C-4616-821A-1935B31E6533}"/>
              </a:ext>
            </a:extLst>
          </p:cNvPr>
          <p:cNvSpPr/>
          <p:nvPr/>
        </p:nvSpPr>
        <p:spPr>
          <a:xfrm>
            <a:off x="2350943" y="3429619"/>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latin typeface="+mj-lt"/>
              </a:rPr>
              <a:t>Agency-led Response</a:t>
            </a:r>
          </a:p>
        </p:txBody>
      </p:sp>
      <p:sp>
        <p:nvSpPr>
          <p:cNvPr id="13" name="Rectangle 12">
            <a:extLst>
              <a:ext uri="{FF2B5EF4-FFF2-40B4-BE49-F238E27FC236}">
                <a16:creationId xmlns:a16="http://schemas.microsoft.com/office/drawing/2014/main" id="{5A29095D-FAF2-48AC-98D8-17820E969F08}"/>
              </a:ext>
            </a:extLst>
          </p:cNvPr>
          <p:cNvSpPr/>
          <p:nvPr/>
        </p:nvSpPr>
        <p:spPr>
          <a:xfrm>
            <a:off x="767118" y="4292136"/>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Locality meeting</a:t>
            </a:r>
          </a:p>
          <a:p>
            <a:pPr lvl="0" algn="ctr"/>
            <a:r>
              <a:rPr lang="en-GB" sz="800">
                <a:solidFill>
                  <a:prstClr val="white"/>
                </a:solidFill>
                <a:latin typeface="+mj-lt"/>
              </a:rPr>
              <a:t>(In some areas)</a:t>
            </a:r>
          </a:p>
        </p:txBody>
      </p:sp>
      <p:sp>
        <p:nvSpPr>
          <p:cNvPr id="14" name="Rectangle 13">
            <a:extLst>
              <a:ext uri="{FF2B5EF4-FFF2-40B4-BE49-F238E27FC236}">
                <a16:creationId xmlns:a16="http://schemas.microsoft.com/office/drawing/2014/main" id="{B07E95D0-0FEA-4EA1-8D78-64E4E1D599FE}"/>
              </a:ext>
            </a:extLst>
          </p:cNvPr>
          <p:cNvSpPr/>
          <p:nvPr/>
        </p:nvSpPr>
        <p:spPr>
          <a:xfrm>
            <a:off x="3986236" y="4292136"/>
            <a:ext cx="1457212" cy="547213"/>
          </a:xfrm>
          <a:prstGeom prst="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dirty="0">
                <a:solidFill>
                  <a:schemeClr val="tx1"/>
                </a:solidFill>
                <a:latin typeface="+mj-lt"/>
              </a:rPr>
              <a:t>Families First</a:t>
            </a:r>
          </a:p>
        </p:txBody>
      </p:sp>
      <p:sp>
        <p:nvSpPr>
          <p:cNvPr id="15" name="Rectangle 14">
            <a:extLst>
              <a:ext uri="{FF2B5EF4-FFF2-40B4-BE49-F238E27FC236}">
                <a16:creationId xmlns:a16="http://schemas.microsoft.com/office/drawing/2014/main" id="{CA8060AD-2AF1-4801-A84C-AD3924BE7642}"/>
              </a:ext>
            </a:extLst>
          </p:cNvPr>
          <p:cNvSpPr/>
          <p:nvPr/>
        </p:nvSpPr>
        <p:spPr>
          <a:xfrm>
            <a:off x="5711050" y="4292136"/>
            <a:ext cx="1145606" cy="5472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ysClr val="windowText" lastClr="000000"/>
                </a:solidFill>
                <a:latin typeface="+mj-lt"/>
              </a:rPr>
              <a:t>Allocations Panel</a:t>
            </a:r>
          </a:p>
        </p:txBody>
      </p:sp>
      <p:sp>
        <p:nvSpPr>
          <p:cNvPr id="16" name="Rectangle 15">
            <a:extLst>
              <a:ext uri="{FF2B5EF4-FFF2-40B4-BE49-F238E27FC236}">
                <a16:creationId xmlns:a16="http://schemas.microsoft.com/office/drawing/2014/main" id="{59EC6B7D-0E15-471C-BC65-7B208B4583E9}"/>
              </a:ext>
            </a:extLst>
          </p:cNvPr>
          <p:cNvSpPr/>
          <p:nvPr/>
        </p:nvSpPr>
        <p:spPr>
          <a:xfrm>
            <a:off x="5711050" y="5122834"/>
            <a:ext cx="1145606" cy="5472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ysClr val="windowText" lastClr="000000"/>
                </a:solidFill>
                <a:latin typeface="+mj-lt"/>
              </a:rPr>
              <a:t>FIS / Signpost / MST</a:t>
            </a:r>
          </a:p>
        </p:txBody>
      </p:sp>
      <p:sp>
        <p:nvSpPr>
          <p:cNvPr id="17" name="Rectangle 16">
            <a:extLst>
              <a:ext uri="{FF2B5EF4-FFF2-40B4-BE49-F238E27FC236}">
                <a16:creationId xmlns:a16="http://schemas.microsoft.com/office/drawing/2014/main" id="{BB62B6F4-70DF-47F3-9014-9317DA55CA3A}"/>
              </a:ext>
            </a:extLst>
          </p:cNvPr>
          <p:cNvSpPr/>
          <p:nvPr/>
        </p:nvSpPr>
        <p:spPr>
          <a:xfrm>
            <a:off x="767118" y="3211069"/>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pPr>
            <a:r>
              <a:rPr lang="en-GB" sz="1200">
                <a:latin typeface="+mj-lt"/>
              </a:rPr>
              <a:t>Universal agency</a:t>
            </a:r>
          </a:p>
          <a:p>
            <a:pPr algn="ctr">
              <a:lnSpc>
                <a:spcPct val="80000"/>
              </a:lnSpc>
            </a:pPr>
            <a:r>
              <a:rPr lang="en-GB" sz="800">
                <a:latin typeface="+mj-lt"/>
              </a:rPr>
              <a:t>(May fully serve needs)</a:t>
            </a:r>
          </a:p>
        </p:txBody>
      </p:sp>
      <p:sp>
        <p:nvSpPr>
          <p:cNvPr id="18" name="Rectangle 17">
            <a:extLst>
              <a:ext uri="{FF2B5EF4-FFF2-40B4-BE49-F238E27FC236}">
                <a16:creationId xmlns:a16="http://schemas.microsoft.com/office/drawing/2014/main" id="{49B44B28-7278-4DEF-B843-4DAFB5064A26}"/>
              </a:ext>
            </a:extLst>
          </p:cNvPr>
          <p:cNvSpPr/>
          <p:nvPr/>
        </p:nvSpPr>
        <p:spPr>
          <a:xfrm>
            <a:off x="3761515" y="2893380"/>
            <a:ext cx="3931710" cy="118258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tx1">
                    <a:lumMod val="65000"/>
                    <a:lumOff val="35000"/>
                  </a:schemeClr>
                </a:solidFill>
                <a:latin typeface="+mj-lt"/>
              </a:rPr>
              <a:t>Cluster</a:t>
            </a:r>
          </a:p>
        </p:txBody>
      </p:sp>
      <p:sp>
        <p:nvSpPr>
          <p:cNvPr id="19" name="Rectangle 18">
            <a:extLst>
              <a:ext uri="{FF2B5EF4-FFF2-40B4-BE49-F238E27FC236}">
                <a16:creationId xmlns:a16="http://schemas.microsoft.com/office/drawing/2014/main" id="{0DA8C0A4-D469-41B3-A9BF-C60AF7A96B68}"/>
              </a:ext>
            </a:extLst>
          </p:cNvPr>
          <p:cNvSpPr/>
          <p:nvPr/>
        </p:nvSpPr>
        <p:spPr>
          <a:xfrm>
            <a:off x="7287945" y="4292136"/>
            <a:ext cx="1145606" cy="5472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ysClr val="windowText" lastClr="000000"/>
                </a:solidFill>
                <a:latin typeface="+mj-lt"/>
              </a:rPr>
              <a:t>RES</a:t>
            </a:r>
          </a:p>
        </p:txBody>
      </p:sp>
      <p:sp>
        <p:nvSpPr>
          <p:cNvPr id="20" name="Rectangle 19">
            <a:extLst>
              <a:ext uri="{FF2B5EF4-FFF2-40B4-BE49-F238E27FC236}">
                <a16:creationId xmlns:a16="http://schemas.microsoft.com/office/drawing/2014/main" id="{1D595BE9-69CB-4A0D-A6A5-6EC91122C98F}"/>
              </a:ext>
            </a:extLst>
          </p:cNvPr>
          <p:cNvSpPr/>
          <p:nvPr/>
        </p:nvSpPr>
        <p:spPr>
          <a:xfrm>
            <a:off x="3894819" y="2989979"/>
            <a:ext cx="957747" cy="82084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latin typeface="+mj-lt"/>
              </a:rPr>
              <a:t>TSL</a:t>
            </a:r>
          </a:p>
          <a:p>
            <a:pPr algn="ctr"/>
            <a:r>
              <a:rPr lang="en-GB" sz="1200">
                <a:latin typeface="+mj-lt"/>
              </a:rPr>
              <a:t>Team</a:t>
            </a:r>
          </a:p>
        </p:txBody>
      </p:sp>
      <p:sp>
        <p:nvSpPr>
          <p:cNvPr id="21" name="Rectangle 20">
            <a:extLst>
              <a:ext uri="{FF2B5EF4-FFF2-40B4-BE49-F238E27FC236}">
                <a16:creationId xmlns:a16="http://schemas.microsoft.com/office/drawing/2014/main" id="{38D34ABF-E351-451F-A4C6-0ABBC7DA49D5}"/>
              </a:ext>
            </a:extLst>
          </p:cNvPr>
          <p:cNvSpPr/>
          <p:nvPr/>
        </p:nvSpPr>
        <p:spPr>
          <a:xfrm>
            <a:off x="5178785" y="3366795"/>
            <a:ext cx="957747" cy="4440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latin typeface="+mj-lt"/>
              </a:rPr>
              <a:t>Support &amp; Guidance</a:t>
            </a:r>
          </a:p>
        </p:txBody>
      </p:sp>
      <p:sp>
        <p:nvSpPr>
          <p:cNvPr id="22" name="Rectangle 21">
            <a:extLst>
              <a:ext uri="{FF2B5EF4-FFF2-40B4-BE49-F238E27FC236}">
                <a16:creationId xmlns:a16="http://schemas.microsoft.com/office/drawing/2014/main" id="{F0E72C43-01E7-4C6D-88B6-EAAAF70987E5}"/>
              </a:ext>
            </a:extLst>
          </p:cNvPr>
          <p:cNvSpPr/>
          <p:nvPr/>
        </p:nvSpPr>
        <p:spPr>
          <a:xfrm>
            <a:off x="6501052" y="3366795"/>
            <a:ext cx="957747" cy="4440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latin typeface="+mj-lt"/>
              </a:rPr>
              <a:t>Intervention</a:t>
            </a:r>
          </a:p>
        </p:txBody>
      </p:sp>
      <p:cxnSp>
        <p:nvCxnSpPr>
          <p:cNvPr id="23" name="Straight Arrow Connector 22">
            <a:extLst>
              <a:ext uri="{FF2B5EF4-FFF2-40B4-BE49-F238E27FC236}">
                <a16:creationId xmlns:a16="http://schemas.microsoft.com/office/drawing/2014/main" id="{B3C96486-D1E6-4577-BEE2-213F0010A8DD}"/>
              </a:ext>
            </a:extLst>
          </p:cNvPr>
          <p:cNvCxnSpPr>
            <a:cxnSpLocks/>
          </p:cNvCxnSpPr>
          <p:nvPr/>
        </p:nvCxnSpPr>
        <p:spPr>
          <a:xfrm>
            <a:off x="1339921" y="2691865"/>
            <a:ext cx="0" cy="519204"/>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0D826B-ACBB-479B-A404-112F55079C15}"/>
              </a:ext>
            </a:extLst>
          </p:cNvPr>
          <p:cNvCxnSpPr>
            <a:cxnSpLocks/>
          </p:cNvCxnSpPr>
          <p:nvPr/>
        </p:nvCxnSpPr>
        <p:spPr>
          <a:xfrm>
            <a:off x="1912724" y="3361596"/>
            <a:ext cx="198209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D269B3-E5F4-4EF3-92C5-3B44428850C9}"/>
              </a:ext>
            </a:extLst>
          </p:cNvPr>
          <p:cNvCxnSpPr>
            <a:cxnSpLocks/>
          </p:cNvCxnSpPr>
          <p:nvPr/>
        </p:nvCxnSpPr>
        <p:spPr>
          <a:xfrm flipV="1">
            <a:off x="1339921" y="3758282"/>
            <a:ext cx="0" cy="533854"/>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36905F5-C589-4B08-A82F-1DCEB77ACA5A}"/>
              </a:ext>
            </a:extLst>
          </p:cNvPr>
          <p:cNvCxnSpPr>
            <a:cxnSpLocks/>
          </p:cNvCxnSpPr>
          <p:nvPr/>
        </p:nvCxnSpPr>
        <p:spPr>
          <a:xfrm flipV="1">
            <a:off x="1339921" y="4839349"/>
            <a:ext cx="0" cy="283485"/>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EC3A0BA-76C8-4B1C-9140-0BCA52107413}"/>
              </a:ext>
            </a:extLst>
          </p:cNvPr>
          <p:cNvCxnSpPr>
            <a:cxnSpLocks/>
          </p:cNvCxnSpPr>
          <p:nvPr/>
        </p:nvCxnSpPr>
        <p:spPr>
          <a:xfrm>
            <a:off x="1912724" y="5396441"/>
            <a:ext cx="1844497"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17B43-AEE4-4BD5-B9F5-47035A04D56E}"/>
              </a:ext>
            </a:extLst>
          </p:cNvPr>
          <p:cNvCxnSpPr>
            <a:cxnSpLocks/>
          </p:cNvCxnSpPr>
          <p:nvPr/>
        </p:nvCxnSpPr>
        <p:spPr>
          <a:xfrm>
            <a:off x="6283853" y="4839349"/>
            <a:ext cx="0" cy="283485"/>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FBE3A8F-34A3-4E71-BC6C-E96E0BEC80C0}"/>
              </a:ext>
            </a:extLst>
          </p:cNvPr>
          <p:cNvCxnSpPr>
            <a:cxnSpLocks/>
          </p:cNvCxnSpPr>
          <p:nvPr/>
        </p:nvCxnSpPr>
        <p:spPr>
          <a:xfrm>
            <a:off x="6856656" y="4565743"/>
            <a:ext cx="431289"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36152F6-D1C9-4839-9122-523DAC3B06E0}"/>
              </a:ext>
            </a:extLst>
          </p:cNvPr>
          <p:cNvSpPr/>
          <p:nvPr/>
        </p:nvSpPr>
        <p:spPr>
          <a:xfrm>
            <a:off x="2369459" y="2437617"/>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Adult agency safeguarding lead</a:t>
            </a:r>
          </a:p>
        </p:txBody>
      </p:sp>
      <p:sp>
        <p:nvSpPr>
          <p:cNvPr id="31" name="Rectangle 30">
            <a:extLst>
              <a:ext uri="{FF2B5EF4-FFF2-40B4-BE49-F238E27FC236}">
                <a16:creationId xmlns:a16="http://schemas.microsoft.com/office/drawing/2014/main" id="{AE3A5328-2D4B-4357-B92E-02C5D1876F20}"/>
              </a:ext>
            </a:extLst>
          </p:cNvPr>
          <p:cNvSpPr/>
          <p:nvPr/>
        </p:nvSpPr>
        <p:spPr>
          <a:xfrm>
            <a:off x="767118" y="1256762"/>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Public</a:t>
            </a:r>
          </a:p>
        </p:txBody>
      </p:sp>
      <p:cxnSp>
        <p:nvCxnSpPr>
          <p:cNvPr id="32" name="Straight Arrow Connector 31">
            <a:extLst>
              <a:ext uri="{FF2B5EF4-FFF2-40B4-BE49-F238E27FC236}">
                <a16:creationId xmlns:a16="http://schemas.microsoft.com/office/drawing/2014/main" id="{4F2E141A-9A5D-44F3-B034-2C06910EA10A}"/>
              </a:ext>
            </a:extLst>
          </p:cNvPr>
          <p:cNvCxnSpPr>
            <a:cxnSpLocks/>
          </p:cNvCxnSpPr>
          <p:nvPr/>
        </p:nvCxnSpPr>
        <p:spPr>
          <a:xfrm flipH="1">
            <a:off x="1052435" y="1813179"/>
            <a:ext cx="1" cy="331472"/>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6DC5312-E947-495D-BD38-242BABF179CC}"/>
              </a:ext>
            </a:extLst>
          </p:cNvPr>
          <p:cNvCxnSpPr>
            <a:cxnSpLocks/>
          </p:cNvCxnSpPr>
          <p:nvPr/>
        </p:nvCxnSpPr>
        <p:spPr>
          <a:xfrm flipV="1">
            <a:off x="1471732" y="2691867"/>
            <a:ext cx="0" cy="519202"/>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5F31AC-2E3E-4E64-9D19-7E82DB04A83A}"/>
              </a:ext>
            </a:extLst>
          </p:cNvPr>
          <p:cNvCxnSpPr>
            <a:cxnSpLocks/>
          </p:cNvCxnSpPr>
          <p:nvPr/>
        </p:nvCxnSpPr>
        <p:spPr>
          <a:xfrm>
            <a:off x="4852568" y="3588808"/>
            <a:ext cx="326217"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B043B03-D9DC-48C5-96E1-625A62AC3AF6}"/>
              </a:ext>
            </a:extLst>
          </p:cNvPr>
          <p:cNvCxnSpPr>
            <a:cxnSpLocks/>
          </p:cNvCxnSpPr>
          <p:nvPr/>
        </p:nvCxnSpPr>
        <p:spPr>
          <a:xfrm>
            <a:off x="6136532" y="3588808"/>
            <a:ext cx="364520"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BE4C360-E36E-446A-9083-EA1E84CA15A0}"/>
              </a:ext>
            </a:extLst>
          </p:cNvPr>
          <p:cNvCxnSpPr>
            <a:cxnSpLocks/>
          </p:cNvCxnSpPr>
          <p:nvPr/>
        </p:nvCxnSpPr>
        <p:spPr>
          <a:xfrm>
            <a:off x="4852568" y="3144769"/>
            <a:ext cx="2127358" cy="222026"/>
          </a:xfrm>
          <a:prstGeom prst="bentConnector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A5F603F7-0D00-4749-91F7-AF99510BA6E9}"/>
              </a:ext>
            </a:extLst>
          </p:cNvPr>
          <p:cNvCxnSpPr>
            <a:cxnSpLocks/>
          </p:cNvCxnSpPr>
          <p:nvPr/>
        </p:nvCxnSpPr>
        <p:spPr>
          <a:xfrm rot="5400000">
            <a:off x="6319916" y="3149687"/>
            <a:ext cx="12700" cy="1322267"/>
          </a:xfrm>
          <a:prstGeom prst="bentConnector3">
            <a:avLst>
              <a:gd name="adj1" fmla="val 1800000"/>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26CAEB2-8018-4DAE-8F99-D9A771065453}"/>
              </a:ext>
            </a:extLst>
          </p:cNvPr>
          <p:cNvCxnSpPr>
            <a:cxnSpLocks/>
          </p:cNvCxnSpPr>
          <p:nvPr/>
        </p:nvCxnSpPr>
        <p:spPr>
          <a:xfrm rot="16200000" flipH="1">
            <a:off x="3616992" y="-132420"/>
            <a:ext cx="2147484" cy="6701628"/>
          </a:xfrm>
          <a:prstGeom prst="bentConnector3">
            <a:avLst>
              <a:gd name="adj1" fmla="val -6054"/>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99D7237-8BA8-4B7C-B746-A59212FB6CFC}"/>
              </a:ext>
            </a:extLst>
          </p:cNvPr>
          <p:cNvCxnSpPr>
            <a:cxnSpLocks/>
          </p:cNvCxnSpPr>
          <p:nvPr/>
        </p:nvCxnSpPr>
        <p:spPr>
          <a:xfrm>
            <a:off x="7693224" y="3484675"/>
            <a:ext cx="167523" cy="807461"/>
          </a:xfrm>
          <a:prstGeom prst="bentConnector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D60C2A9-DD94-4397-8379-C3AD092251C7}"/>
              </a:ext>
            </a:extLst>
          </p:cNvPr>
          <p:cNvCxnSpPr>
            <a:cxnSpLocks/>
          </p:cNvCxnSpPr>
          <p:nvPr/>
        </p:nvCxnSpPr>
        <p:spPr>
          <a:xfrm flipH="1">
            <a:off x="6856656" y="4458896"/>
            <a:ext cx="431288"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246DE0B5-72F9-44DF-B1C9-60CA6F2EB0D4}"/>
              </a:ext>
            </a:extLst>
          </p:cNvPr>
          <p:cNvCxnSpPr>
            <a:cxnSpLocks/>
          </p:cNvCxnSpPr>
          <p:nvPr/>
        </p:nvCxnSpPr>
        <p:spPr>
          <a:xfrm>
            <a:off x="1905778" y="2458100"/>
            <a:ext cx="1989041" cy="732125"/>
          </a:xfrm>
          <a:prstGeom prst="bentConnector3">
            <a:avLst>
              <a:gd name="adj1" fmla="val 16798"/>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E108203-6B9E-4264-AF7E-BE6BF9150ACA}"/>
              </a:ext>
            </a:extLst>
          </p:cNvPr>
          <p:cNvCxnSpPr>
            <a:cxnSpLocks/>
          </p:cNvCxnSpPr>
          <p:nvPr/>
        </p:nvCxnSpPr>
        <p:spPr>
          <a:xfrm rot="16200000" flipH="1">
            <a:off x="3389780" y="2537311"/>
            <a:ext cx="57521" cy="952557"/>
          </a:xfrm>
          <a:prstGeom prst="bentConnector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969D02C-C7B6-4BDA-9866-C87B298BE35E}"/>
              </a:ext>
            </a:extLst>
          </p:cNvPr>
          <p:cNvCxnSpPr/>
          <p:nvPr/>
        </p:nvCxnSpPr>
        <p:spPr>
          <a:xfrm>
            <a:off x="1912724" y="3541510"/>
            <a:ext cx="4567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E83A3D7C-D793-430E-AF4D-B26286A29B35}"/>
              </a:ext>
            </a:extLst>
          </p:cNvPr>
          <p:cNvCxnSpPr>
            <a:cxnSpLocks/>
          </p:cNvCxnSpPr>
          <p:nvPr/>
        </p:nvCxnSpPr>
        <p:spPr>
          <a:xfrm rot="16200000" flipH="1">
            <a:off x="4018398" y="2882180"/>
            <a:ext cx="598000" cy="2787304"/>
          </a:xfrm>
          <a:prstGeom prst="bentConnector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FDEA00-3EB5-4B09-B182-D0357A2154D9}"/>
              </a:ext>
            </a:extLst>
          </p:cNvPr>
          <p:cNvCxnSpPr>
            <a:cxnSpLocks/>
          </p:cNvCxnSpPr>
          <p:nvPr/>
        </p:nvCxnSpPr>
        <p:spPr>
          <a:xfrm flipV="1">
            <a:off x="4330024" y="3816019"/>
            <a:ext cx="0" cy="1306815"/>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4C1F85E-2826-4C0D-8A89-FB2EEA3D8052}"/>
              </a:ext>
            </a:extLst>
          </p:cNvPr>
          <p:cNvCxnSpPr>
            <a:cxnSpLocks/>
          </p:cNvCxnSpPr>
          <p:nvPr/>
        </p:nvCxnSpPr>
        <p:spPr>
          <a:xfrm rot="16200000">
            <a:off x="2211253" y="3224773"/>
            <a:ext cx="1332000" cy="2502562"/>
          </a:xfrm>
          <a:prstGeom prst="bentConnector3">
            <a:avLst>
              <a:gd name="adj1" fmla="val 10067"/>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758EFB9D-5065-45FC-A650-619F2BDAC1AF}"/>
              </a:ext>
            </a:extLst>
          </p:cNvPr>
          <p:cNvCxnSpPr>
            <a:cxnSpLocks/>
          </p:cNvCxnSpPr>
          <p:nvPr/>
        </p:nvCxnSpPr>
        <p:spPr>
          <a:xfrm rot="16200000" flipH="1">
            <a:off x="5165503" y="3896214"/>
            <a:ext cx="630726" cy="460368"/>
          </a:xfrm>
          <a:prstGeom prst="bentConnector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3722B7-EF24-4240-A1E5-7B955BBD4355}"/>
              </a:ext>
            </a:extLst>
          </p:cNvPr>
          <p:cNvCxnSpPr>
            <a:cxnSpLocks/>
          </p:cNvCxnSpPr>
          <p:nvPr/>
        </p:nvCxnSpPr>
        <p:spPr>
          <a:xfrm>
            <a:off x="3496549" y="3703226"/>
            <a:ext cx="398270"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4AAFBDE-04CE-41B9-BEAB-A61634CD620F}"/>
              </a:ext>
            </a:extLst>
          </p:cNvPr>
          <p:cNvSpPr/>
          <p:nvPr/>
        </p:nvSpPr>
        <p:spPr>
          <a:xfrm>
            <a:off x="2030968" y="5406404"/>
            <a:ext cx="1518383"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800">
                <a:solidFill>
                  <a:schemeClr val="tx1"/>
                </a:solidFill>
                <a:latin typeface="+mj-lt"/>
              </a:rPr>
              <a:t>High need</a:t>
            </a:r>
          </a:p>
        </p:txBody>
      </p:sp>
      <p:sp>
        <p:nvSpPr>
          <p:cNvPr id="50" name="Rectangle 49">
            <a:extLst>
              <a:ext uri="{FF2B5EF4-FFF2-40B4-BE49-F238E27FC236}">
                <a16:creationId xmlns:a16="http://schemas.microsoft.com/office/drawing/2014/main" id="{D1161BAF-C0CE-426B-B250-7BF250D82CCF}"/>
              </a:ext>
            </a:extLst>
          </p:cNvPr>
          <p:cNvSpPr/>
          <p:nvPr/>
        </p:nvSpPr>
        <p:spPr>
          <a:xfrm>
            <a:off x="2030968" y="5042616"/>
            <a:ext cx="1518383"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800">
                <a:solidFill>
                  <a:schemeClr val="tx1"/>
                </a:solidFill>
                <a:latin typeface="+mj-lt"/>
              </a:rPr>
              <a:t>No locality meeting</a:t>
            </a:r>
          </a:p>
        </p:txBody>
      </p:sp>
      <p:sp>
        <p:nvSpPr>
          <p:cNvPr id="51" name="Rectangle 50">
            <a:extLst>
              <a:ext uri="{FF2B5EF4-FFF2-40B4-BE49-F238E27FC236}">
                <a16:creationId xmlns:a16="http://schemas.microsoft.com/office/drawing/2014/main" id="{51A793FF-A596-40AF-A29B-7A559632D850}"/>
              </a:ext>
            </a:extLst>
          </p:cNvPr>
          <p:cNvSpPr/>
          <p:nvPr/>
        </p:nvSpPr>
        <p:spPr>
          <a:xfrm>
            <a:off x="623063" y="4877851"/>
            <a:ext cx="779562"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800">
                <a:solidFill>
                  <a:schemeClr val="tx1"/>
                </a:solidFill>
                <a:latin typeface="+mj-lt"/>
              </a:rPr>
              <a:t>Standard, medium need</a:t>
            </a:r>
          </a:p>
        </p:txBody>
      </p:sp>
      <p:sp>
        <p:nvSpPr>
          <p:cNvPr id="52" name="Rectangle 51">
            <a:extLst>
              <a:ext uri="{FF2B5EF4-FFF2-40B4-BE49-F238E27FC236}">
                <a16:creationId xmlns:a16="http://schemas.microsoft.com/office/drawing/2014/main" id="{FB10E74C-9ACA-4405-9F6E-F6AC28E5544E}"/>
              </a:ext>
            </a:extLst>
          </p:cNvPr>
          <p:cNvSpPr/>
          <p:nvPr/>
        </p:nvSpPr>
        <p:spPr>
          <a:xfrm>
            <a:off x="2896202" y="4386952"/>
            <a:ext cx="1518383"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If EH not effective</a:t>
            </a:r>
          </a:p>
        </p:txBody>
      </p:sp>
      <p:sp>
        <p:nvSpPr>
          <p:cNvPr id="53" name="Rectangle 52">
            <a:extLst>
              <a:ext uri="{FF2B5EF4-FFF2-40B4-BE49-F238E27FC236}">
                <a16:creationId xmlns:a16="http://schemas.microsoft.com/office/drawing/2014/main" id="{475B7621-3F34-47E9-962E-B503FE060F9D}"/>
              </a:ext>
            </a:extLst>
          </p:cNvPr>
          <p:cNvSpPr/>
          <p:nvPr/>
        </p:nvSpPr>
        <p:spPr>
          <a:xfrm>
            <a:off x="5187968" y="4077629"/>
            <a:ext cx="1518383"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If EH not effective</a:t>
            </a:r>
          </a:p>
        </p:txBody>
      </p:sp>
      <p:cxnSp>
        <p:nvCxnSpPr>
          <p:cNvPr id="54" name="Connector: Elbow 53">
            <a:extLst>
              <a:ext uri="{FF2B5EF4-FFF2-40B4-BE49-F238E27FC236}">
                <a16:creationId xmlns:a16="http://schemas.microsoft.com/office/drawing/2014/main" id="{16FE7589-AC3B-4972-B2C9-405E7768DCEA}"/>
              </a:ext>
            </a:extLst>
          </p:cNvPr>
          <p:cNvCxnSpPr>
            <a:cxnSpLocks/>
          </p:cNvCxnSpPr>
          <p:nvPr/>
        </p:nvCxnSpPr>
        <p:spPr>
          <a:xfrm flipH="1" flipV="1">
            <a:off x="4373693" y="2989979"/>
            <a:ext cx="4059858" cy="1575764"/>
          </a:xfrm>
          <a:prstGeom prst="bentConnector4">
            <a:avLst>
              <a:gd name="adj1" fmla="val -5631"/>
              <a:gd name="adj2" fmla="val 114507"/>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29B3011-AC37-4E0D-8B5A-2F2BFB4E5403}"/>
              </a:ext>
            </a:extLst>
          </p:cNvPr>
          <p:cNvSpPr/>
          <p:nvPr/>
        </p:nvSpPr>
        <p:spPr>
          <a:xfrm>
            <a:off x="5727370" y="2521235"/>
            <a:ext cx="1518383" cy="234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Step down</a:t>
            </a:r>
          </a:p>
        </p:txBody>
      </p:sp>
      <p:sp>
        <p:nvSpPr>
          <p:cNvPr id="56" name="Rectangle 55">
            <a:extLst>
              <a:ext uri="{FF2B5EF4-FFF2-40B4-BE49-F238E27FC236}">
                <a16:creationId xmlns:a16="http://schemas.microsoft.com/office/drawing/2014/main" id="{EE3032AD-6EE1-42FC-B568-649D4CB16206}"/>
              </a:ext>
            </a:extLst>
          </p:cNvPr>
          <p:cNvSpPr/>
          <p:nvPr/>
        </p:nvSpPr>
        <p:spPr>
          <a:xfrm>
            <a:off x="1427372" y="2843555"/>
            <a:ext cx="626299"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Mainly 3</a:t>
            </a:r>
            <a:r>
              <a:rPr lang="en-GB" sz="800" baseline="30000">
                <a:solidFill>
                  <a:schemeClr val="tx1"/>
                </a:solidFill>
                <a:latin typeface="+mj-lt"/>
              </a:rPr>
              <a:t>rd</a:t>
            </a:r>
            <a:r>
              <a:rPr lang="en-GB" sz="800">
                <a:solidFill>
                  <a:schemeClr val="tx1"/>
                </a:solidFill>
                <a:latin typeface="+mj-lt"/>
              </a:rPr>
              <a:t> sector / police</a:t>
            </a:r>
          </a:p>
        </p:txBody>
      </p:sp>
      <p:sp>
        <p:nvSpPr>
          <p:cNvPr id="57" name="Rectangle 56">
            <a:extLst>
              <a:ext uri="{FF2B5EF4-FFF2-40B4-BE49-F238E27FC236}">
                <a16:creationId xmlns:a16="http://schemas.microsoft.com/office/drawing/2014/main" id="{C529CB07-868A-4AC0-9921-36D9B2655062}"/>
              </a:ext>
            </a:extLst>
          </p:cNvPr>
          <p:cNvSpPr/>
          <p:nvPr/>
        </p:nvSpPr>
        <p:spPr>
          <a:xfrm>
            <a:off x="699694" y="2843555"/>
            <a:ext cx="626299"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GB" sz="800">
                <a:solidFill>
                  <a:schemeClr val="tx1"/>
                </a:solidFill>
                <a:latin typeface="+mj-lt"/>
              </a:rPr>
              <a:t>Single agency need</a:t>
            </a:r>
          </a:p>
        </p:txBody>
      </p:sp>
      <p:sp>
        <p:nvSpPr>
          <p:cNvPr id="58" name="Rectangle 57">
            <a:extLst>
              <a:ext uri="{FF2B5EF4-FFF2-40B4-BE49-F238E27FC236}">
                <a16:creationId xmlns:a16="http://schemas.microsoft.com/office/drawing/2014/main" id="{37699CD2-04FE-41CE-85E3-EB60B43DAB85}"/>
              </a:ext>
            </a:extLst>
          </p:cNvPr>
          <p:cNvSpPr/>
          <p:nvPr/>
        </p:nvSpPr>
        <p:spPr>
          <a:xfrm>
            <a:off x="6812198" y="4607705"/>
            <a:ext cx="518411"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800">
                <a:solidFill>
                  <a:schemeClr val="tx1"/>
                </a:solidFill>
                <a:latin typeface="+mj-lt"/>
              </a:rPr>
              <a:t>No cluster</a:t>
            </a:r>
          </a:p>
        </p:txBody>
      </p:sp>
      <p:sp>
        <p:nvSpPr>
          <p:cNvPr id="59" name="Rectangle 58">
            <a:extLst>
              <a:ext uri="{FF2B5EF4-FFF2-40B4-BE49-F238E27FC236}">
                <a16:creationId xmlns:a16="http://schemas.microsoft.com/office/drawing/2014/main" id="{FD599CA2-313A-4230-B821-62E9B569280E}"/>
              </a:ext>
            </a:extLst>
          </p:cNvPr>
          <p:cNvSpPr/>
          <p:nvPr/>
        </p:nvSpPr>
        <p:spPr>
          <a:xfrm>
            <a:off x="6799199" y="4221435"/>
            <a:ext cx="518411"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800">
                <a:solidFill>
                  <a:schemeClr val="tx1"/>
                </a:solidFill>
                <a:latin typeface="+mj-lt"/>
              </a:rPr>
              <a:t>For MST</a:t>
            </a:r>
          </a:p>
        </p:txBody>
      </p:sp>
      <p:sp>
        <p:nvSpPr>
          <p:cNvPr id="60" name="Rectangle 59">
            <a:extLst>
              <a:ext uri="{FF2B5EF4-FFF2-40B4-BE49-F238E27FC236}">
                <a16:creationId xmlns:a16="http://schemas.microsoft.com/office/drawing/2014/main" id="{B96AA64E-8CB9-4846-9929-52BF060EAEC1}"/>
              </a:ext>
            </a:extLst>
          </p:cNvPr>
          <p:cNvSpPr/>
          <p:nvPr/>
        </p:nvSpPr>
        <p:spPr>
          <a:xfrm>
            <a:off x="7539397" y="3254076"/>
            <a:ext cx="638888"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800">
                <a:solidFill>
                  <a:schemeClr val="tx1"/>
                </a:solidFill>
                <a:latin typeface="+mj-lt"/>
              </a:rPr>
              <a:t>Higher need</a:t>
            </a:r>
          </a:p>
        </p:txBody>
      </p:sp>
      <p:sp>
        <p:nvSpPr>
          <p:cNvPr id="61" name="Rectangle 60">
            <a:extLst>
              <a:ext uri="{FF2B5EF4-FFF2-40B4-BE49-F238E27FC236}">
                <a16:creationId xmlns:a16="http://schemas.microsoft.com/office/drawing/2014/main" id="{75A335E0-0D66-465E-9E2C-8EDD975506F5}"/>
              </a:ext>
            </a:extLst>
          </p:cNvPr>
          <p:cNvSpPr/>
          <p:nvPr/>
        </p:nvSpPr>
        <p:spPr>
          <a:xfrm>
            <a:off x="1996477" y="1822474"/>
            <a:ext cx="1106412"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dirty="0">
                <a:solidFill>
                  <a:schemeClr val="tx1"/>
                </a:solidFill>
                <a:latin typeface="+mj-lt"/>
              </a:rPr>
              <a:t>High need</a:t>
            </a:r>
          </a:p>
        </p:txBody>
      </p:sp>
      <p:sp>
        <p:nvSpPr>
          <p:cNvPr id="62" name="Rectangle 61">
            <a:extLst>
              <a:ext uri="{FF2B5EF4-FFF2-40B4-BE49-F238E27FC236}">
                <a16:creationId xmlns:a16="http://schemas.microsoft.com/office/drawing/2014/main" id="{2D10CDA3-6483-465A-A3A1-FBC9DE98122D}"/>
              </a:ext>
            </a:extLst>
          </p:cNvPr>
          <p:cNvSpPr/>
          <p:nvPr/>
        </p:nvSpPr>
        <p:spPr>
          <a:xfrm>
            <a:off x="1830748" y="3211452"/>
            <a:ext cx="866239"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Multiple needs</a:t>
            </a:r>
          </a:p>
        </p:txBody>
      </p:sp>
      <p:sp>
        <p:nvSpPr>
          <p:cNvPr id="63" name="Rectangle 62">
            <a:extLst>
              <a:ext uri="{FF2B5EF4-FFF2-40B4-BE49-F238E27FC236}">
                <a16:creationId xmlns:a16="http://schemas.microsoft.com/office/drawing/2014/main" id="{A3A6CE6D-F3FF-487B-9CD3-2EBB2607B111}"/>
              </a:ext>
            </a:extLst>
          </p:cNvPr>
          <p:cNvSpPr/>
          <p:nvPr/>
        </p:nvSpPr>
        <p:spPr>
          <a:xfrm>
            <a:off x="1830749" y="3451697"/>
            <a:ext cx="559472"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Multiple needs</a:t>
            </a:r>
          </a:p>
        </p:txBody>
      </p:sp>
      <p:cxnSp>
        <p:nvCxnSpPr>
          <p:cNvPr id="64" name="Connector: Elbow 63">
            <a:extLst>
              <a:ext uri="{FF2B5EF4-FFF2-40B4-BE49-F238E27FC236}">
                <a16:creationId xmlns:a16="http://schemas.microsoft.com/office/drawing/2014/main" id="{CCCA735B-5F9A-48E2-A654-BD0CE8F2271F}"/>
              </a:ext>
            </a:extLst>
          </p:cNvPr>
          <p:cNvCxnSpPr>
            <a:cxnSpLocks/>
          </p:cNvCxnSpPr>
          <p:nvPr/>
        </p:nvCxnSpPr>
        <p:spPr>
          <a:xfrm rot="10800000" flipV="1">
            <a:off x="767118" y="1530368"/>
            <a:ext cx="12700" cy="1954307"/>
          </a:xfrm>
          <a:prstGeom prst="bentConnector3">
            <a:avLst>
              <a:gd name="adj1" fmla="val 1800000"/>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683FE87-5739-4043-B9EA-52C0B92D001E}"/>
              </a:ext>
            </a:extLst>
          </p:cNvPr>
          <p:cNvSpPr/>
          <p:nvPr/>
        </p:nvSpPr>
        <p:spPr>
          <a:xfrm>
            <a:off x="973994" y="1824576"/>
            <a:ext cx="1106412"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Safeguarding concern</a:t>
            </a:r>
          </a:p>
        </p:txBody>
      </p:sp>
      <p:sp>
        <p:nvSpPr>
          <p:cNvPr id="66" name="Rectangle 65">
            <a:extLst>
              <a:ext uri="{FF2B5EF4-FFF2-40B4-BE49-F238E27FC236}">
                <a16:creationId xmlns:a16="http://schemas.microsoft.com/office/drawing/2014/main" id="{572ADB50-37F3-4E0F-8A9C-C046FC1E0D58}"/>
              </a:ext>
            </a:extLst>
          </p:cNvPr>
          <p:cNvSpPr/>
          <p:nvPr/>
        </p:nvSpPr>
        <p:spPr>
          <a:xfrm>
            <a:off x="2177691" y="3018406"/>
            <a:ext cx="866239"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Multiple needs</a:t>
            </a:r>
          </a:p>
        </p:txBody>
      </p:sp>
      <p:sp>
        <p:nvSpPr>
          <p:cNvPr id="67" name="Rectangle 66">
            <a:extLst>
              <a:ext uri="{FF2B5EF4-FFF2-40B4-BE49-F238E27FC236}">
                <a16:creationId xmlns:a16="http://schemas.microsoft.com/office/drawing/2014/main" id="{974E77AA-8C57-450D-800D-06E515D283FB}"/>
              </a:ext>
            </a:extLst>
          </p:cNvPr>
          <p:cNvSpPr/>
          <p:nvPr/>
        </p:nvSpPr>
        <p:spPr>
          <a:xfrm>
            <a:off x="3409971" y="749915"/>
            <a:ext cx="3495987" cy="1104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1000" i="1" dirty="0">
                <a:solidFill>
                  <a:schemeClr val="tx1"/>
                </a:solidFill>
                <a:latin typeface="+mj-lt"/>
              </a:rPr>
              <a:t>At any stage of this journey a CYPF may:</a:t>
            </a:r>
          </a:p>
          <a:p>
            <a:pPr marL="171450" indent="-171450">
              <a:buFont typeface="Arial" panose="020B0604020202020204" pitchFamily="34" charset="0"/>
              <a:buChar char="•"/>
            </a:pPr>
            <a:r>
              <a:rPr lang="en-GB" sz="1000" i="1" dirty="0">
                <a:solidFill>
                  <a:schemeClr val="tx1"/>
                </a:solidFill>
                <a:latin typeface="+mj-lt"/>
              </a:rPr>
              <a:t>Be stepped down from / escalated to Social Work</a:t>
            </a:r>
          </a:p>
          <a:p>
            <a:pPr marL="171450" indent="-171450">
              <a:buFont typeface="Arial" panose="020B0604020202020204" pitchFamily="34" charset="0"/>
              <a:buChar char="•"/>
            </a:pPr>
            <a:r>
              <a:rPr lang="en-GB" sz="1000" i="1" dirty="0">
                <a:solidFill>
                  <a:schemeClr val="tx1"/>
                </a:solidFill>
                <a:latin typeface="+mj-lt"/>
              </a:rPr>
              <a:t>Exit because their needs have been addressed</a:t>
            </a:r>
          </a:p>
          <a:p>
            <a:pPr marL="171450" indent="-171450">
              <a:buFont typeface="Arial" panose="020B0604020202020204" pitchFamily="34" charset="0"/>
              <a:buChar char="•"/>
            </a:pPr>
            <a:r>
              <a:rPr lang="en-GB" sz="1000" i="1" dirty="0">
                <a:solidFill>
                  <a:schemeClr val="tx1"/>
                </a:solidFill>
                <a:latin typeface="+mj-lt"/>
              </a:rPr>
              <a:t>Exit because they are assessed to not require support</a:t>
            </a:r>
          </a:p>
          <a:p>
            <a:pPr marL="171450" indent="-171450">
              <a:buFont typeface="Arial" panose="020B0604020202020204" pitchFamily="34" charset="0"/>
              <a:buChar char="•"/>
            </a:pPr>
            <a:r>
              <a:rPr lang="en-GB" sz="1000" i="1" dirty="0">
                <a:solidFill>
                  <a:schemeClr val="tx1"/>
                </a:solidFill>
                <a:latin typeface="+mj-lt"/>
              </a:rPr>
              <a:t>Withdraw consent</a:t>
            </a:r>
          </a:p>
          <a:p>
            <a:pPr marL="171450" indent="-171450">
              <a:buFont typeface="Arial" panose="020B0604020202020204" pitchFamily="34" charset="0"/>
              <a:buChar char="•"/>
            </a:pPr>
            <a:r>
              <a:rPr lang="en-GB" sz="1000" i="1" dirty="0">
                <a:solidFill>
                  <a:schemeClr val="tx1"/>
                </a:solidFill>
                <a:latin typeface="+mj-lt"/>
              </a:rPr>
              <a:t>Be referred to Duty &amp; Advice with a safeguarding concern</a:t>
            </a:r>
          </a:p>
          <a:p>
            <a:pPr marL="171450" indent="-171450">
              <a:buFont typeface="Arial" panose="020B0604020202020204" pitchFamily="34" charset="0"/>
              <a:buChar char="•"/>
            </a:pPr>
            <a:r>
              <a:rPr lang="en-GB" sz="1000" i="1" dirty="0">
                <a:solidFill>
                  <a:schemeClr val="tx1"/>
                </a:solidFill>
                <a:latin typeface="+mj-lt"/>
              </a:rPr>
              <a:t>Be referred to Families First</a:t>
            </a:r>
          </a:p>
        </p:txBody>
      </p:sp>
      <p:sp>
        <p:nvSpPr>
          <p:cNvPr id="68" name="Rectangle 67">
            <a:extLst>
              <a:ext uri="{FF2B5EF4-FFF2-40B4-BE49-F238E27FC236}">
                <a16:creationId xmlns:a16="http://schemas.microsoft.com/office/drawing/2014/main" id="{A8F1AC20-24D5-4378-AA29-3D203BF8CAA0}"/>
              </a:ext>
            </a:extLst>
          </p:cNvPr>
          <p:cNvSpPr/>
          <p:nvPr/>
        </p:nvSpPr>
        <p:spPr>
          <a:xfrm>
            <a:off x="6784490" y="517551"/>
            <a:ext cx="1708739" cy="13835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1000" i="1">
                <a:solidFill>
                  <a:schemeClr val="tx1"/>
                </a:solidFill>
                <a:latin typeface="+mj-lt"/>
              </a:rPr>
              <a:t>Key:</a:t>
            </a:r>
          </a:p>
        </p:txBody>
      </p:sp>
      <p:sp>
        <p:nvSpPr>
          <p:cNvPr id="69" name="Rectangle 68">
            <a:extLst>
              <a:ext uri="{FF2B5EF4-FFF2-40B4-BE49-F238E27FC236}">
                <a16:creationId xmlns:a16="http://schemas.microsoft.com/office/drawing/2014/main" id="{E55E5512-FAB4-4F85-A2C2-2BA0D94F1486}"/>
              </a:ext>
            </a:extLst>
          </p:cNvPr>
          <p:cNvSpPr/>
          <p:nvPr/>
        </p:nvSpPr>
        <p:spPr>
          <a:xfrm>
            <a:off x="6862799" y="755237"/>
            <a:ext cx="1568679" cy="15726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a:latin typeface="+mj-lt"/>
              </a:rPr>
              <a:t>Early Help: Standard Need</a:t>
            </a:r>
          </a:p>
        </p:txBody>
      </p:sp>
      <p:sp>
        <p:nvSpPr>
          <p:cNvPr id="70" name="Rectangle 69">
            <a:extLst>
              <a:ext uri="{FF2B5EF4-FFF2-40B4-BE49-F238E27FC236}">
                <a16:creationId xmlns:a16="http://schemas.microsoft.com/office/drawing/2014/main" id="{4D8D4C95-EB83-40A4-B5D8-0130292FF27A}"/>
              </a:ext>
            </a:extLst>
          </p:cNvPr>
          <p:cNvSpPr/>
          <p:nvPr/>
        </p:nvSpPr>
        <p:spPr>
          <a:xfrm>
            <a:off x="6862800" y="938687"/>
            <a:ext cx="1568679" cy="1572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dirty="0">
                <a:solidFill>
                  <a:sysClr val="windowText" lastClr="000000"/>
                </a:solidFill>
                <a:latin typeface="+mj-lt"/>
              </a:rPr>
              <a:t>Early Help: Higher Need</a:t>
            </a:r>
          </a:p>
        </p:txBody>
      </p:sp>
      <p:sp>
        <p:nvSpPr>
          <p:cNvPr id="71" name="Rectangle 70">
            <a:extLst>
              <a:ext uri="{FF2B5EF4-FFF2-40B4-BE49-F238E27FC236}">
                <a16:creationId xmlns:a16="http://schemas.microsoft.com/office/drawing/2014/main" id="{F6ED4A1F-E5E7-488D-A24C-5877918E877C}"/>
              </a:ext>
            </a:extLst>
          </p:cNvPr>
          <p:cNvSpPr/>
          <p:nvPr/>
        </p:nvSpPr>
        <p:spPr>
          <a:xfrm>
            <a:off x="6861220" y="1305930"/>
            <a:ext cx="1568679" cy="15726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a:solidFill>
                  <a:schemeClr val="bg1"/>
                </a:solidFill>
                <a:latin typeface="+mj-lt"/>
              </a:rPr>
              <a:t>External referral source</a:t>
            </a:r>
          </a:p>
        </p:txBody>
      </p:sp>
      <p:sp>
        <p:nvSpPr>
          <p:cNvPr id="72" name="Rectangle 71">
            <a:extLst>
              <a:ext uri="{FF2B5EF4-FFF2-40B4-BE49-F238E27FC236}">
                <a16:creationId xmlns:a16="http://schemas.microsoft.com/office/drawing/2014/main" id="{97C37BD8-8FB7-44C6-94EB-1763404A85E8}"/>
              </a:ext>
            </a:extLst>
          </p:cNvPr>
          <p:cNvSpPr/>
          <p:nvPr/>
        </p:nvSpPr>
        <p:spPr bwMode="white">
          <a:xfrm>
            <a:off x="6869503" y="1518940"/>
            <a:ext cx="1568679" cy="316573"/>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dirty="0">
                <a:solidFill>
                  <a:schemeClr val="tx1"/>
                </a:solidFill>
                <a:latin typeface="+mj-lt"/>
              </a:rPr>
              <a:t>Information captured but no decisions made</a:t>
            </a:r>
          </a:p>
        </p:txBody>
      </p:sp>
      <p:sp>
        <p:nvSpPr>
          <p:cNvPr id="73" name="Rectangle 72">
            <a:extLst>
              <a:ext uri="{FF2B5EF4-FFF2-40B4-BE49-F238E27FC236}">
                <a16:creationId xmlns:a16="http://schemas.microsoft.com/office/drawing/2014/main" id="{3096078C-7D84-45A2-AB62-B9F6A4327E47}"/>
              </a:ext>
            </a:extLst>
          </p:cNvPr>
          <p:cNvSpPr/>
          <p:nvPr/>
        </p:nvSpPr>
        <p:spPr>
          <a:xfrm>
            <a:off x="4343132" y="4888545"/>
            <a:ext cx="779562"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Additional needs</a:t>
            </a:r>
          </a:p>
        </p:txBody>
      </p:sp>
      <p:cxnSp>
        <p:nvCxnSpPr>
          <p:cNvPr id="74" name="Connector: Elbow 73">
            <a:extLst>
              <a:ext uri="{FF2B5EF4-FFF2-40B4-BE49-F238E27FC236}">
                <a16:creationId xmlns:a16="http://schemas.microsoft.com/office/drawing/2014/main" id="{DE698E02-7D27-4C6E-A7E5-59117A73A508}"/>
              </a:ext>
            </a:extLst>
          </p:cNvPr>
          <p:cNvCxnSpPr>
            <a:cxnSpLocks/>
          </p:cNvCxnSpPr>
          <p:nvPr/>
        </p:nvCxnSpPr>
        <p:spPr>
          <a:xfrm>
            <a:off x="1912724" y="2312136"/>
            <a:ext cx="6336000" cy="1980000"/>
          </a:xfrm>
          <a:prstGeom prst="bentConnector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C9CFD1C-AF3A-4548-8A4C-7E478B82EFC6}"/>
              </a:ext>
            </a:extLst>
          </p:cNvPr>
          <p:cNvSpPr/>
          <p:nvPr/>
        </p:nvSpPr>
        <p:spPr>
          <a:xfrm>
            <a:off x="1891588" y="2103764"/>
            <a:ext cx="1518383" cy="234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dirty="0">
                <a:solidFill>
                  <a:schemeClr val="tx1"/>
                </a:solidFill>
                <a:latin typeface="+mj-lt"/>
              </a:rPr>
              <a:t>Through local social worker</a:t>
            </a:r>
          </a:p>
        </p:txBody>
      </p:sp>
      <p:sp>
        <p:nvSpPr>
          <p:cNvPr id="76" name="Rectangle 75">
            <a:extLst>
              <a:ext uri="{FF2B5EF4-FFF2-40B4-BE49-F238E27FC236}">
                <a16:creationId xmlns:a16="http://schemas.microsoft.com/office/drawing/2014/main" id="{BAE33405-C9BA-4C86-9DC3-7B2E7B510E86}"/>
              </a:ext>
            </a:extLst>
          </p:cNvPr>
          <p:cNvSpPr/>
          <p:nvPr/>
        </p:nvSpPr>
        <p:spPr>
          <a:xfrm>
            <a:off x="7287943" y="5611517"/>
            <a:ext cx="1131331" cy="547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Social Care</a:t>
            </a:r>
          </a:p>
        </p:txBody>
      </p:sp>
      <p:cxnSp>
        <p:nvCxnSpPr>
          <p:cNvPr id="77" name="Connector: Elbow 76">
            <a:extLst>
              <a:ext uri="{FF2B5EF4-FFF2-40B4-BE49-F238E27FC236}">
                <a16:creationId xmlns:a16="http://schemas.microsoft.com/office/drawing/2014/main" id="{F0721DC5-22E8-40BB-A276-B3D4704A0F4F}"/>
              </a:ext>
            </a:extLst>
          </p:cNvPr>
          <p:cNvCxnSpPr>
            <a:cxnSpLocks/>
            <a:stCxn id="11" idx="1"/>
            <a:endCxn id="76" idx="1"/>
          </p:cNvCxnSpPr>
          <p:nvPr/>
        </p:nvCxnSpPr>
        <p:spPr>
          <a:xfrm rot="10800000" flipH="1" flipV="1">
            <a:off x="767117" y="2418258"/>
            <a:ext cx="6520825" cy="3466865"/>
          </a:xfrm>
          <a:prstGeom prst="bentConnector3">
            <a:avLst>
              <a:gd name="adj1" fmla="val -3506"/>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70AF239-5E40-4C20-99B5-75A123B36236}"/>
              </a:ext>
            </a:extLst>
          </p:cNvPr>
          <p:cNvCxnSpPr>
            <a:cxnSpLocks/>
            <a:stCxn id="19" idx="2"/>
            <a:endCxn id="76" idx="0"/>
          </p:cNvCxnSpPr>
          <p:nvPr/>
        </p:nvCxnSpPr>
        <p:spPr>
          <a:xfrm flipH="1">
            <a:off x="7853609" y="4839349"/>
            <a:ext cx="7139" cy="772168"/>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F1A939E6-6742-4BCE-B0A4-64DB4844D149}"/>
              </a:ext>
            </a:extLst>
          </p:cNvPr>
          <p:cNvCxnSpPr>
            <a:cxnSpLocks/>
            <a:stCxn id="18" idx="0"/>
            <a:endCxn id="76" idx="3"/>
          </p:cNvCxnSpPr>
          <p:nvPr/>
        </p:nvCxnSpPr>
        <p:spPr>
          <a:xfrm rot="16200000" flipH="1">
            <a:off x="5577450" y="3043300"/>
            <a:ext cx="2991744" cy="2691904"/>
          </a:xfrm>
          <a:prstGeom prst="bentConnector4">
            <a:avLst>
              <a:gd name="adj1" fmla="val -13507"/>
              <a:gd name="adj2" fmla="val 117070"/>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131938E1-39C2-4A00-BC14-EBA37B84065E}"/>
              </a:ext>
            </a:extLst>
          </p:cNvPr>
          <p:cNvSpPr/>
          <p:nvPr/>
        </p:nvSpPr>
        <p:spPr>
          <a:xfrm>
            <a:off x="6864872" y="1117353"/>
            <a:ext cx="1568679" cy="157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a:solidFill>
                  <a:schemeClr val="bg1"/>
                </a:solidFill>
                <a:latin typeface="+mj-lt"/>
              </a:rPr>
              <a:t>Social Care</a:t>
            </a:r>
          </a:p>
        </p:txBody>
      </p:sp>
      <p:cxnSp>
        <p:nvCxnSpPr>
          <p:cNvPr id="78" name="Connector: Elbow 77">
            <a:extLst>
              <a:ext uri="{FF2B5EF4-FFF2-40B4-BE49-F238E27FC236}">
                <a16:creationId xmlns:a16="http://schemas.microsoft.com/office/drawing/2014/main" id="{DE6364AF-4216-4455-B34A-AE509229E8C8}"/>
              </a:ext>
            </a:extLst>
          </p:cNvPr>
          <p:cNvCxnSpPr>
            <a:cxnSpLocks/>
            <a:stCxn id="76" idx="2"/>
            <a:endCxn id="11" idx="1"/>
          </p:cNvCxnSpPr>
          <p:nvPr/>
        </p:nvCxnSpPr>
        <p:spPr>
          <a:xfrm rot="5400000" flipH="1">
            <a:off x="2440128" y="745250"/>
            <a:ext cx="3740471" cy="7086491"/>
          </a:xfrm>
          <a:prstGeom prst="bentConnector4">
            <a:avLst>
              <a:gd name="adj1" fmla="val -6112"/>
              <a:gd name="adj2" fmla="val 103226"/>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6469D5CF-582F-4D3C-ABB8-4709A5BE30D2}"/>
              </a:ext>
            </a:extLst>
          </p:cNvPr>
          <p:cNvCxnSpPr>
            <a:cxnSpLocks/>
            <a:stCxn id="16" idx="3"/>
            <a:endCxn id="76" idx="0"/>
          </p:cNvCxnSpPr>
          <p:nvPr/>
        </p:nvCxnSpPr>
        <p:spPr>
          <a:xfrm>
            <a:off x="6856656" y="5396441"/>
            <a:ext cx="996953" cy="215076"/>
          </a:xfrm>
          <a:prstGeom prst="bentConnector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94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Group 190">
            <a:extLst>
              <a:ext uri="{FF2B5EF4-FFF2-40B4-BE49-F238E27FC236}">
                <a16:creationId xmlns:a16="http://schemas.microsoft.com/office/drawing/2014/main" id="{7AEC436A-CC7D-4BA4-8BDB-0B6EE82163E1}"/>
              </a:ext>
            </a:extLst>
          </p:cNvPr>
          <p:cNvGrpSpPr/>
          <p:nvPr/>
        </p:nvGrpSpPr>
        <p:grpSpPr>
          <a:xfrm>
            <a:off x="2112677" y="4633617"/>
            <a:ext cx="1410501" cy="2043258"/>
            <a:chOff x="2126325" y="3947011"/>
            <a:chExt cx="1504655" cy="2168879"/>
          </a:xfrm>
        </p:grpSpPr>
        <p:sp>
          <p:nvSpPr>
            <p:cNvPr id="79" name="Rectangle 78">
              <a:extLst>
                <a:ext uri="{FF2B5EF4-FFF2-40B4-BE49-F238E27FC236}">
                  <a16:creationId xmlns:a16="http://schemas.microsoft.com/office/drawing/2014/main" id="{B17A4A8C-1491-4B7C-AC56-7B7B639DEAA9}"/>
                </a:ext>
              </a:extLst>
            </p:cNvPr>
            <p:cNvSpPr/>
            <p:nvPr/>
          </p:nvSpPr>
          <p:spPr>
            <a:xfrm>
              <a:off x="2126325" y="3947011"/>
              <a:ext cx="1504655" cy="2168879"/>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3A938C54-F9A7-4846-844B-F47A96C688FF}"/>
                </a:ext>
              </a:extLst>
            </p:cNvPr>
            <p:cNvSpPr/>
            <p:nvPr/>
          </p:nvSpPr>
          <p:spPr>
            <a:xfrm>
              <a:off x="2371852" y="4261443"/>
              <a:ext cx="988333" cy="51591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CWD</a:t>
              </a:r>
            </a:p>
            <a:p>
              <a:pPr algn="ctr"/>
              <a:r>
                <a:rPr lang="en-GB" sz="800">
                  <a:solidFill>
                    <a:schemeClr val="bg1"/>
                  </a:solidFill>
                  <a:latin typeface="+mj-lt"/>
                </a:rPr>
                <a:t>(Children with disabilities</a:t>
              </a:r>
              <a:r>
                <a:rPr lang="en-GB" sz="1200">
                  <a:solidFill>
                    <a:schemeClr val="bg1"/>
                  </a:solidFill>
                  <a:latin typeface="+mj-lt"/>
                </a:rPr>
                <a:t>)</a:t>
              </a:r>
            </a:p>
          </p:txBody>
        </p:sp>
        <p:sp>
          <p:nvSpPr>
            <p:cNvPr id="134" name="Rectangle 133">
              <a:extLst>
                <a:ext uri="{FF2B5EF4-FFF2-40B4-BE49-F238E27FC236}">
                  <a16:creationId xmlns:a16="http://schemas.microsoft.com/office/drawing/2014/main" id="{5D3EFA5D-3E5D-4BDB-8DF9-E2E036BDFC8B}"/>
                </a:ext>
              </a:extLst>
            </p:cNvPr>
            <p:cNvSpPr/>
            <p:nvPr/>
          </p:nvSpPr>
          <p:spPr>
            <a:xfrm>
              <a:off x="2371851" y="4903440"/>
              <a:ext cx="988333" cy="51591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YOS</a:t>
              </a:r>
              <a:br>
                <a:rPr lang="en-GB" sz="1200">
                  <a:solidFill>
                    <a:schemeClr val="bg1"/>
                  </a:solidFill>
                  <a:latin typeface="+mj-lt"/>
                </a:rPr>
              </a:br>
              <a:r>
                <a:rPr lang="en-GB" sz="800">
                  <a:solidFill>
                    <a:schemeClr val="bg1"/>
                  </a:solidFill>
                  <a:latin typeface="+mj-lt"/>
                </a:rPr>
                <a:t>(Youth offending services)</a:t>
              </a:r>
            </a:p>
          </p:txBody>
        </p:sp>
        <p:sp>
          <p:nvSpPr>
            <p:cNvPr id="140" name="Rectangle 139">
              <a:extLst>
                <a:ext uri="{FF2B5EF4-FFF2-40B4-BE49-F238E27FC236}">
                  <a16:creationId xmlns:a16="http://schemas.microsoft.com/office/drawing/2014/main" id="{4EDD6DBD-821E-4D75-BF2B-954E42C0F031}"/>
                </a:ext>
              </a:extLst>
            </p:cNvPr>
            <p:cNvSpPr/>
            <p:nvPr/>
          </p:nvSpPr>
          <p:spPr>
            <a:xfrm>
              <a:off x="2371850" y="5558865"/>
              <a:ext cx="988333" cy="51591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MOSAIC</a:t>
              </a:r>
            </a:p>
            <a:p>
              <a:pPr algn="ctr"/>
              <a:r>
                <a:rPr lang="en-GB" sz="800">
                  <a:solidFill>
                    <a:schemeClr val="bg1"/>
                  </a:solidFill>
                  <a:latin typeface="+mj-lt"/>
                </a:rPr>
                <a:t>(Drug and alcohol services</a:t>
              </a:r>
              <a:r>
                <a:rPr lang="en-GB" sz="1200">
                  <a:solidFill>
                    <a:schemeClr val="bg1"/>
                  </a:solidFill>
                  <a:latin typeface="+mj-lt"/>
                </a:rPr>
                <a:t>)</a:t>
              </a:r>
            </a:p>
          </p:txBody>
        </p:sp>
      </p:gr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Stockport process map</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32</a:t>
            </a:fld>
            <a:endParaRPr lang="en-US"/>
          </a:p>
        </p:txBody>
      </p:sp>
      <p:sp>
        <p:nvSpPr>
          <p:cNvPr id="76" name="Rectangle 75">
            <a:extLst>
              <a:ext uri="{FF2B5EF4-FFF2-40B4-BE49-F238E27FC236}">
                <a16:creationId xmlns:a16="http://schemas.microsoft.com/office/drawing/2014/main" id="{74F9A7CD-627B-46BC-B659-D200863D42EF}"/>
              </a:ext>
            </a:extLst>
          </p:cNvPr>
          <p:cNvSpPr/>
          <p:nvPr/>
        </p:nvSpPr>
        <p:spPr>
          <a:xfrm>
            <a:off x="7876544" y="1197875"/>
            <a:ext cx="915019" cy="1464473"/>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E5EB226-FEF8-4A9E-9251-EF56F259807E}"/>
              </a:ext>
            </a:extLst>
          </p:cNvPr>
          <p:cNvSpPr/>
          <p:nvPr/>
        </p:nvSpPr>
        <p:spPr>
          <a:xfrm>
            <a:off x="3820018" y="5612467"/>
            <a:ext cx="2260843" cy="1064408"/>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AC784DE-D0E9-49F7-AC39-E5B9A246D4D4}"/>
              </a:ext>
            </a:extLst>
          </p:cNvPr>
          <p:cNvSpPr/>
          <p:nvPr/>
        </p:nvSpPr>
        <p:spPr>
          <a:xfrm>
            <a:off x="644023" y="1993176"/>
            <a:ext cx="1213030" cy="1275146"/>
          </a:xfrm>
          <a:prstGeom prst="rect">
            <a:avLst/>
          </a:prstGeom>
          <a:solidFill>
            <a:schemeClr val="accent5">
              <a:lumMod val="20000"/>
              <a:lumOff val="80000"/>
              <a:alpha val="50000"/>
            </a:schemeClr>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accent6">
                    <a:lumMod val="25000"/>
                  </a:schemeClr>
                </a:solidFill>
                <a:latin typeface="+mj-lt"/>
              </a:rPr>
              <a:t>MASSH</a:t>
            </a:r>
          </a:p>
        </p:txBody>
      </p:sp>
      <p:sp>
        <p:nvSpPr>
          <p:cNvPr id="82" name="Rectangle 81">
            <a:extLst>
              <a:ext uri="{FF2B5EF4-FFF2-40B4-BE49-F238E27FC236}">
                <a16:creationId xmlns:a16="http://schemas.microsoft.com/office/drawing/2014/main" id="{B57A078D-0DF9-4F0E-A6BE-352A64B7C153}"/>
              </a:ext>
            </a:extLst>
          </p:cNvPr>
          <p:cNvSpPr/>
          <p:nvPr/>
        </p:nvSpPr>
        <p:spPr>
          <a:xfrm>
            <a:off x="2240680" y="3278143"/>
            <a:ext cx="1145606" cy="547213"/>
          </a:xfrm>
          <a:prstGeom prst="rect">
            <a:avLst/>
          </a:prstGeom>
          <a:solidFill>
            <a:schemeClr val="accent5">
              <a:lumMod val="20000"/>
              <a:lumOff val="80000"/>
              <a:alpha val="50000"/>
            </a:schemeClr>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accent6">
                    <a:lumMod val="25000"/>
                  </a:schemeClr>
                </a:solidFill>
                <a:latin typeface="+mj-lt"/>
              </a:rPr>
              <a:t>EH Team</a:t>
            </a:r>
          </a:p>
        </p:txBody>
      </p:sp>
      <p:sp>
        <p:nvSpPr>
          <p:cNvPr id="83" name="Rectangle 82">
            <a:extLst>
              <a:ext uri="{FF2B5EF4-FFF2-40B4-BE49-F238E27FC236}">
                <a16:creationId xmlns:a16="http://schemas.microsoft.com/office/drawing/2014/main" id="{AEB1C46A-8A65-48AB-913B-386F173C4427}"/>
              </a:ext>
            </a:extLst>
          </p:cNvPr>
          <p:cNvSpPr/>
          <p:nvPr/>
        </p:nvSpPr>
        <p:spPr>
          <a:xfrm>
            <a:off x="674080" y="4281119"/>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TAS</a:t>
            </a:r>
          </a:p>
          <a:p>
            <a:pPr algn="ctr"/>
            <a:r>
              <a:rPr lang="en-GB" sz="800">
                <a:solidFill>
                  <a:schemeClr val="bg1"/>
                </a:solidFill>
                <a:latin typeface="+mj-lt"/>
              </a:rPr>
              <a:t>(Team Around School)</a:t>
            </a:r>
            <a:endParaRPr lang="en-GB" sz="800">
              <a:solidFill>
                <a:prstClr val="white"/>
              </a:solidFill>
              <a:latin typeface="+mj-lt"/>
            </a:endParaRPr>
          </a:p>
        </p:txBody>
      </p:sp>
      <p:sp>
        <p:nvSpPr>
          <p:cNvPr id="84" name="Rectangle 83">
            <a:extLst>
              <a:ext uri="{FF2B5EF4-FFF2-40B4-BE49-F238E27FC236}">
                <a16:creationId xmlns:a16="http://schemas.microsoft.com/office/drawing/2014/main" id="{3C8326DA-1E8A-4603-9B21-AA8D03DE02B2}"/>
              </a:ext>
            </a:extLst>
          </p:cNvPr>
          <p:cNvSpPr/>
          <p:nvPr/>
        </p:nvSpPr>
        <p:spPr>
          <a:xfrm>
            <a:off x="5645854" y="4277133"/>
            <a:ext cx="1145606" cy="5472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ysClr val="windowText" lastClr="000000"/>
                </a:solidFill>
                <a:latin typeface="+mj-lt"/>
              </a:rPr>
              <a:t>ICPC</a:t>
            </a:r>
          </a:p>
        </p:txBody>
      </p:sp>
      <p:sp>
        <p:nvSpPr>
          <p:cNvPr id="85" name="Rectangle 84">
            <a:extLst>
              <a:ext uri="{FF2B5EF4-FFF2-40B4-BE49-F238E27FC236}">
                <a16:creationId xmlns:a16="http://schemas.microsoft.com/office/drawing/2014/main" id="{1656E5A0-EF57-4D22-8742-28AB85464340}"/>
              </a:ext>
            </a:extLst>
          </p:cNvPr>
          <p:cNvSpPr/>
          <p:nvPr/>
        </p:nvSpPr>
        <p:spPr>
          <a:xfrm>
            <a:off x="5645854" y="4984999"/>
            <a:ext cx="1145606" cy="5472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ysClr val="windowText" lastClr="000000"/>
                </a:solidFill>
                <a:latin typeface="+mj-lt"/>
              </a:rPr>
              <a:t>PLO</a:t>
            </a:r>
          </a:p>
        </p:txBody>
      </p:sp>
      <p:sp>
        <p:nvSpPr>
          <p:cNvPr id="86" name="Rectangle 85">
            <a:extLst>
              <a:ext uri="{FF2B5EF4-FFF2-40B4-BE49-F238E27FC236}">
                <a16:creationId xmlns:a16="http://schemas.microsoft.com/office/drawing/2014/main" id="{48C860CC-8FD7-4575-8C9E-28BCEDAC3901}"/>
              </a:ext>
            </a:extLst>
          </p:cNvPr>
          <p:cNvSpPr/>
          <p:nvPr/>
        </p:nvSpPr>
        <p:spPr>
          <a:xfrm>
            <a:off x="682872" y="3679170"/>
            <a:ext cx="1145606"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pPr>
            <a:r>
              <a:rPr lang="en-GB" sz="1200">
                <a:latin typeface="+mj-lt"/>
              </a:rPr>
              <a:t>Universal agency</a:t>
            </a:r>
          </a:p>
          <a:p>
            <a:pPr algn="ctr">
              <a:lnSpc>
                <a:spcPct val="80000"/>
              </a:lnSpc>
            </a:pPr>
            <a:r>
              <a:rPr lang="en-GB" sz="800">
                <a:latin typeface="+mj-lt"/>
              </a:rPr>
              <a:t>(May fully serve needs)</a:t>
            </a:r>
          </a:p>
        </p:txBody>
      </p:sp>
      <p:sp>
        <p:nvSpPr>
          <p:cNvPr id="87" name="Rectangle 86">
            <a:extLst>
              <a:ext uri="{FF2B5EF4-FFF2-40B4-BE49-F238E27FC236}">
                <a16:creationId xmlns:a16="http://schemas.microsoft.com/office/drawing/2014/main" id="{BDA5F03B-4EF5-40C5-9024-C9AA0208721A}"/>
              </a:ext>
            </a:extLst>
          </p:cNvPr>
          <p:cNvSpPr/>
          <p:nvPr/>
        </p:nvSpPr>
        <p:spPr>
          <a:xfrm>
            <a:off x="7070349" y="4277133"/>
            <a:ext cx="1145606" cy="5472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ysClr val="windowText" lastClr="000000"/>
                </a:solidFill>
                <a:latin typeface="+mj-lt"/>
              </a:rPr>
              <a:t>Strategy Meeting</a:t>
            </a:r>
          </a:p>
        </p:txBody>
      </p:sp>
      <p:sp>
        <p:nvSpPr>
          <p:cNvPr id="88" name="Rectangle 87">
            <a:extLst>
              <a:ext uri="{FF2B5EF4-FFF2-40B4-BE49-F238E27FC236}">
                <a16:creationId xmlns:a16="http://schemas.microsoft.com/office/drawing/2014/main" id="{31BE44DD-5951-4E75-80DA-503CE1518784}"/>
              </a:ext>
            </a:extLst>
          </p:cNvPr>
          <p:cNvSpPr/>
          <p:nvPr/>
        </p:nvSpPr>
        <p:spPr>
          <a:xfrm>
            <a:off x="4447334" y="2936892"/>
            <a:ext cx="1009527" cy="87336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latin typeface="+mj-lt"/>
              </a:rPr>
              <a:t>Locality</a:t>
            </a:r>
          </a:p>
          <a:p>
            <a:pPr algn="ctr"/>
            <a:r>
              <a:rPr lang="en-GB" sz="1200">
                <a:latin typeface="+mj-lt"/>
              </a:rPr>
              <a:t>Team</a:t>
            </a:r>
          </a:p>
        </p:txBody>
      </p:sp>
      <p:cxnSp>
        <p:nvCxnSpPr>
          <p:cNvPr id="91" name="Straight Arrow Connector 90">
            <a:extLst>
              <a:ext uri="{FF2B5EF4-FFF2-40B4-BE49-F238E27FC236}">
                <a16:creationId xmlns:a16="http://schemas.microsoft.com/office/drawing/2014/main" id="{FF8F59D3-5195-4444-98A0-5AD7B40013C4}"/>
              </a:ext>
            </a:extLst>
          </p:cNvPr>
          <p:cNvCxnSpPr>
            <a:cxnSpLocks/>
            <a:stCxn id="81" idx="2"/>
            <a:endCxn id="86" idx="0"/>
          </p:cNvCxnSpPr>
          <p:nvPr/>
        </p:nvCxnSpPr>
        <p:spPr>
          <a:xfrm>
            <a:off x="1250538" y="3268322"/>
            <a:ext cx="0" cy="410848"/>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70E7B1-D55A-4A0B-8ADE-E7801333C73E}"/>
              </a:ext>
            </a:extLst>
          </p:cNvPr>
          <p:cNvCxnSpPr>
            <a:cxnSpLocks/>
            <a:stCxn id="84" idx="2"/>
            <a:endCxn id="85" idx="0"/>
          </p:cNvCxnSpPr>
          <p:nvPr/>
        </p:nvCxnSpPr>
        <p:spPr>
          <a:xfrm>
            <a:off x="6218657" y="4824346"/>
            <a:ext cx="0" cy="16065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82A7534-C8EE-4904-9F42-9D15ED47988C}"/>
              </a:ext>
            </a:extLst>
          </p:cNvPr>
          <p:cNvCxnSpPr>
            <a:cxnSpLocks/>
            <a:stCxn id="84" idx="3"/>
            <a:endCxn id="87" idx="1"/>
          </p:cNvCxnSpPr>
          <p:nvPr/>
        </p:nvCxnSpPr>
        <p:spPr>
          <a:xfrm>
            <a:off x="6791460" y="4550740"/>
            <a:ext cx="278889"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C2AA25-542F-4680-9881-FABF2BE3F9F1}"/>
              </a:ext>
            </a:extLst>
          </p:cNvPr>
          <p:cNvCxnSpPr>
            <a:cxnSpLocks/>
          </p:cNvCxnSpPr>
          <p:nvPr/>
        </p:nvCxnSpPr>
        <p:spPr>
          <a:xfrm flipH="1" flipV="1">
            <a:off x="1416061" y="3264550"/>
            <a:ext cx="0" cy="403947"/>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9250418-E3BE-4D2A-BCB7-6666D85E89B0}"/>
              </a:ext>
            </a:extLst>
          </p:cNvPr>
          <p:cNvCxnSpPr>
            <a:cxnSpLocks/>
          </p:cNvCxnSpPr>
          <p:nvPr/>
        </p:nvCxnSpPr>
        <p:spPr>
          <a:xfrm>
            <a:off x="1574133" y="1980808"/>
            <a:ext cx="6198166" cy="2296325"/>
          </a:xfrm>
          <a:prstGeom prst="bentConnector3">
            <a:avLst>
              <a:gd name="adj1" fmla="val 99944"/>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3D951AB-8D34-44D2-91CA-0074A84B8A3E}"/>
              </a:ext>
            </a:extLst>
          </p:cNvPr>
          <p:cNvCxnSpPr>
            <a:cxnSpLocks/>
          </p:cNvCxnSpPr>
          <p:nvPr/>
        </p:nvCxnSpPr>
        <p:spPr>
          <a:xfrm flipH="1">
            <a:off x="6787482" y="4459002"/>
            <a:ext cx="26779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3B4706CF-5C6A-4D95-AEEB-4768DBBAADBE}"/>
              </a:ext>
            </a:extLst>
          </p:cNvPr>
          <p:cNvCxnSpPr>
            <a:cxnSpLocks/>
            <a:stCxn id="88" idx="3"/>
            <a:endCxn id="84" idx="0"/>
          </p:cNvCxnSpPr>
          <p:nvPr/>
        </p:nvCxnSpPr>
        <p:spPr>
          <a:xfrm>
            <a:off x="5456861" y="3373572"/>
            <a:ext cx="761796" cy="903561"/>
          </a:xfrm>
          <a:prstGeom prst="bentConnector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E3DB15AD-420A-4E2B-94EE-EF1AB8F5AB37}"/>
              </a:ext>
            </a:extLst>
          </p:cNvPr>
          <p:cNvSpPr/>
          <p:nvPr/>
        </p:nvSpPr>
        <p:spPr>
          <a:xfrm>
            <a:off x="5132297" y="3926153"/>
            <a:ext cx="1518383"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If TAC not effective</a:t>
            </a:r>
          </a:p>
        </p:txBody>
      </p:sp>
      <p:cxnSp>
        <p:nvCxnSpPr>
          <p:cNvPr id="106" name="Connector: Elbow 105">
            <a:extLst>
              <a:ext uri="{FF2B5EF4-FFF2-40B4-BE49-F238E27FC236}">
                <a16:creationId xmlns:a16="http://schemas.microsoft.com/office/drawing/2014/main" id="{879071BF-904C-4E0B-8EE9-FC491B6EF4AA}"/>
              </a:ext>
            </a:extLst>
          </p:cNvPr>
          <p:cNvCxnSpPr>
            <a:cxnSpLocks/>
            <a:stCxn id="87" idx="3"/>
            <a:endCxn id="88" idx="0"/>
          </p:cNvCxnSpPr>
          <p:nvPr/>
        </p:nvCxnSpPr>
        <p:spPr>
          <a:xfrm flipH="1" flipV="1">
            <a:off x="4952098" y="2936892"/>
            <a:ext cx="3263857" cy="1613848"/>
          </a:xfrm>
          <a:prstGeom prst="bentConnector4">
            <a:avLst>
              <a:gd name="adj1" fmla="val -2043"/>
              <a:gd name="adj2" fmla="val 114165"/>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B464DF58-9470-4FE9-8C5A-78BB461A450E}"/>
              </a:ext>
            </a:extLst>
          </p:cNvPr>
          <p:cNvSpPr/>
          <p:nvPr/>
        </p:nvSpPr>
        <p:spPr>
          <a:xfrm>
            <a:off x="3604731" y="2318131"/>
            <a:ext cx="1518383" cy="234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Step down</a:t>
            </a:r>
          </a:p>
        </p:txBody>
      </p:sp>
      <p:sp>
        <p:nvSpPr>
          <p:cNvPr id="108" name="Rectangle 107">
            <a:extLst>
              <a:ext uri="{FF2B5EF4-FFF2-40B4-BE49-F238E27FC236}">
                <a16:creationId xmlns:a16="http://schemas.microsoft.com/office/drawing/2014/main" id="{6D5FF68A-F9A8-48BE-9108-FA701BFE1123}"/>
              </a:ext>
            </a:extLst>
          </p:cNvPr>
          <p:cNvSpPr/>
          <p:nvPr/>
        </p:nvSpPr>
        <p:spPr>
          <a:xfrm>
            <a:off x="1371701" y="3376546"/>
            <a:ext cx="626299"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Mainly 3</a:t>
            </a:r>
            <a:r>
              <a:rPr lang="en-GB" sz="800" baseline="30000">
                <a:solidFill>
                  <a:schemeClr val="tx1"/>
                </a:solidFill>
                <a:latin typeface="+mj-lt"/>
              </a:rPr>
              <a:t>rd</a:t>
            </a:r>
            <a:r>
              <a:rPr lang="en-GB" sz="800">
                <a:solidFill>
                  <a:schemeClr val="tx1"/>
                </a:solidFill>
                <a:latin typeface="+mj-lt"/>
              </a:rPr>
              <a:t> sector / police</a:t>
            </a:r>
          </a:p>
        </p:txBody>
      </p:sp>
      <p:sp>
        <p:nvSpPr>
          <p:cNvPr id="109" name="Rectangle 108">
            <a:extLst>
              <a:ext uri="{FF2B5EF4-FFF2-40B4-BE49-F238E27FC236}">
                <a16:creationId xmlns:a16="http://schemas.microsoft.com/office/drawing/2014/main" id="{A7FC1D3E-8B76-42F5-A8DD-70A56E2EDED8}"/>
              </a:ext>
            </a:extLst>
          </p:cNvPr>
          <p:cNvSpPr/>
          <p:nvPr/>
        </p:nvSpPr>
        <p:spPr>
          <a:xfrm>
            <a:off x="634498" y="3377648"/>
            <a:ext cx="626299"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GB" sz="800">
                <a:solidFill>
                  <a:schemeClr val="tx1"/>
                </a:solidFill>
                <a:latin typeface="+mj-lt"/>
              </a:rPr>
              <a:t>Single agency need</a:t>
            </a:r>
          </a:p>
        </p:txBody>
      </p:sp>
      <p:sp>
        <p:nvSpPr>
          <p:cNvPr id="110" name="Rectangle 109">
            <a:extLst>
              <a:ext uri="{FF2B5EF4-FFF2-40B4-BE49-F238E27FC236}">
                <a16:creationId xmlns:a16="http://schemas.microsoft.com/office/drawing/2014/main" id="{B0BDF3E7-E460-4751-B19E-0BAE728C41D5}"/>
              </a:ext>
            </a:extLst>
          </p:cNvPr>
          <p:cNvSpPr/>
          <p:nvPr/>
        </p:nvSpPr>
        <p:spPr>
          <a:xfrm>
            <a:off x="4528880" y="1779417"/>
            <a:ext cx="1334965" cy="227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Child Protection Section 47</a:t>
            </a:r>
          </a:p>
        </p:txBody>
      </p:sp>
      <p:sp>
        <p:nvSpPr>
          <p:cNvPr id="112" name="Rectangle 111">
            <a:extLst>
              <a:ext uri="{FF2B5EF4-FFF2-40B4-BE49-F238E27FC236}">
                <a16:creationId xmlns:a16="http://schemas.microsoft.com/office/drawing/2014/main" id="{2AF03E73-A119-42AE-868B-B522F3521374}"/>
              </a:ext>
            </a:extLst>
          </p:cNvPr>
          <p:cNvSpPr/>
          <p:nvPr/>
        </p:nvSpPr>
        <p:spPr>
          <a:xfrm>
            <a:off x="2011521" y="3871867"/>
            <a:ext cx="559472"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Multiple needs</a:t>
            </a:r>
          </a:p>
        </p:txBody>
      </p:sp>
      <p:sp>
        <p:nvSpPr>
          <p:cNvPr id="113" name="Rectangle 112">
            <a:extLst>
              <a:ext uri="{FF2B5EF4-FFF2-40B4-BE49-F238E27FC236}">
                <a16:creationId xmlns:a16="http://schemas.microsoft.com/office/drawing/2014/main" id="{93D96241-F7DD-4649-83C5-3C403E94E650}"/>
              </a:ext>
            </a:extLst>
          </p:cNvPr>
          <p:cNvSpPr/>
          <p:nvPr/>
        </p:nvSpPr>
        <p:spPr>
          <a:xfrm>
            <a:off x="177839" y="1805957"/>
            <a:ext cx="1106412"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Safeguarding concern</a:t>
            </a:r>
          </a:p>
        </p:txBody>
      </p:sp>
      <p:sp>
        <p:nvSpPr>
          <p:cNvPr id="114" name="Rectangle 113">
            <a:extLst>
              <a:ext uri="{FF2B5EF4-FFF2-40B4-BE49-F238E27FC236}">
                <a16:creationId xmlns:a16="http://schemas.microsoft.com/office/drawing/2014/main" id="{28E6F2F0-C466-443B-A8FD-7D938B39538E}"/>
              </a:ext>
            </a:extLst>
          </p:cNvPr>
          <p:cNvSpPr/>
          <p:nvPr/>
        </p:nvSpPr>
        <p:spPr>
          <a:xfrm>
            <a:off x="3675613" y="3010388"/>
            <a:ext cx="866239"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Multiple needs</a:t>
            </a:r>
          </a:p>
        </p:txBody>
      </p:sp>
      <p:sp>
        <p:nvSpPr>
          <p:cNvPr id="115" name="Rectangle 114">
            <a:extLst>
              <a:ext uri="{FF2B5EF4-FFF2-40B4-BE49-F238E27FC236}">
                <a16:creationId xmlns:a16="http://schemas.microsoft.com/office/drawing/2014/main" id="{9A978D5B-8B94-4083-AA24-6C0FFC6E2592}"/>
              </a:ext>
            </a:extLst>
          </p:cNvPr>
          <p:cNvSpPr/>
          <p:nvPr/>
        </p:nvSpPr>
        <p:spPr>
          <a:xfrm>
            <a:off x="3551567" y="724544"/>
            <a:ext cx="3495987" cy="1104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1000" i="1">
                <a:solidFill>
                  <a:schemeClr val="tx1"/>
                </a:solidFill>
                <a:latin typeface="+mj-lt"/>
              </a:rPr>
              <a:t>At any stage of this journey a CYPF may:</a:t>
            </a:r>
          </a:p>
          <a:p>
            <a:pPr marL="171450" indent="-171450">
              <a:buFont typeface="Arial" panose="020B0604020202020204" pitchFamily="34" charset="0"/>
              <a:buChar char="•"/>
            </a:pPr>
            <a:r>
              <a:rPr lang="en-GB" sz="1000" i="1">
                <a:solidFill>
                  <a:schemeClr val="tx1"/>
                </a:solidFill>
                <a:latin typeface="+mj-lt"/>
              </a:rPr>
              <a:t>Exit because their needs have been addressed</a:t>
            </a:r>
          </a:p>
          <a:p>
            <a:pPr marL="171450" indent="-171450">
              <a:buFont typeface="Arial" panose="020B0604020202020204" pitchFamily="34" charset="0"/>
              <a:buChar char="•"/>
            </a:pPr>
            <a:r>
              <a:rPr lang="en-GB" sz="1000" i="1">
                <a:solidFill>
                  <a:schemeClr val="tx1"/>
                </a:solidFill>
                <a:latin typeface="+mj-lt"/>
              </a:rPr>
              <a:t>Exit because they are assessed to not require Early Help or statutory support </a:t>
            </a:r>
          </a:p>
          <a:p>
            <a:pPr marL="171450" indent="-171450">
              <a:buFont typeface="Arial" panose="020B0604020202020204" pitchFamily="34" charset="0"/>
              <a:buChar char="•"/>
            </a:pPr>
            <a:r>
              <a:rPr lang="en-GB" sz="1000" i="1">
                <a:solidFill>
                  <a:schemeClr val="tx1"/>
                </a:solidFill>
                <a:latin typeface="+mj-lt"/>
              </a:rPr>
              <a:t>Withdraw consent (if below statutory thresholds)</a:t>
            </a:r>
          </a:p>
        </p:txBody>
      </p:sp>
      <p:sp>
        <p:nvSpPr>
          <p:cNvPr id="118" name="Rectangle 117">
            <a:extLst>
              <a:ext uri="{FF2B5EF4-FFF2-40B4-BE49-F238E27FC236}">
                <a16:creationId xmlns:a16="http://schemas.microsoft.com/office/drawing/2014/main" id="{8EFC1433-671B-4A8D-B246-80C9663BBDC1}"/>
              </a:ext>
            </a:extLst>
          </p:cNvPr>
          <p:cNvSpPr/>
          <p:nvPr/>
        </p:nvSpPr>
        <p:spPr>
          <a:xfrm>
            <a:off x="2243452" y="2289228"/>
            <a:ext cx="1145606" cy="5586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latin typeface="+mj-lt"/>
              </a:rPr>
              <a:t>TAC</a:t>
            </a:r>
          </a:p>
          <a:p>
            <a:pPr algn="ctr"/>
            <a:r>
              <a:rPr lang="en-GB" sz="800">
                <a:latin typeface="+mj-lt"/>
              </a:rPr>
              <a:t>(Team Around Child)</a:t>
            </a:r>
            <a:endParaRPr lang="en-GB" sz="1200">
              <a:latin typeface="+mj-lt"/>
            </a:endParaRPr>
          </a:p>
        </p:txBody>
      </p:sp>
      <p:sp>
        <p:nvSpPr>
          <p:cNvPr id="120" name="Rectangle 119">
            <a:extLst>
              <a:ext uri="{FF2B5EF4-FFF2-40B4-BE49-F238E27FC236}">
                <a16:creationId xmlns:a16="http://schemas.microsoft.com/office/drawing/2014/main" id="{0AEACDFA-EEE6-47A8-A6FA-246ED105522C}"/>
              </a:ext>
            </a:extLst>
          </p:cNvPr>
          <p:cNvSpPr/>
          <p:nvPr/>
        </p:nvSpPr>
        <p:spPr>
          <a:xfrm>
            <a:off x="2366072" y="3037842"/>
            <a:ext cx="560720" cy="234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Step up</a:t>
            </a:r>
          </a:p>
        </p:txBody>
      </p:sp>
      <p:sp>
        <p:nvSpPr>
          <p:cNvPr id="121" name="Rectangle 120">
            <a:extLst>
              <a:ext uri="{FF2B5EF4-FFF2-40B4-BE49-F238E27FC236}">
                <a16:creationId xmlns:a16="http://schemas.microsoft.com/office/drawing/2014/main" id="{AD569B4A-9AC3-4368-A1DC-6546580A87C5}"/>
              </a:ext>
            </a:extLst>
          </p:cNvPr>
          <p:cNvSpPr/>
          <p:nvPr/>
        </p:nvSpPr>
        <p:spPr>
          <a:xfrm>
            <a:off x="6563189" y="2927622"/>
            <a:ext cx="732550" cy="66846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latin typeface="+mj-lt"/>
              </a:rPr>
              <a:t>Aspire</a:t>
            </a:r>
          </a:p>
          <a:p>
            <a:pPr algn="ctr"/>
            <a:r>
              <a:rPr lang="en-GB" sz="1200">
                <a:latin typeface="+mj-lt"/>
              </a:rPr>
              <a:t>Team</a:t>
            </a:r>
          </a:p>
        </p:txBody>
      </p:sp>
      <p:sp>
        <p:nvSpPr>
          <p:cNvPr id="124" name="Rectangle 123">
            <a:extLst>
              <a:ext uri="{FF2B5EF4-FFF2-40B4-BE49-F238E27FC236}">
                <a16:creationId xmlns:a16="http://schemas.microsoft.com/office/drawing/2014/main" id="{51AD0C7B-FCFA-4B4C-AB7C-A5C934EEBFA1}"/>
              </a:ext>
            </a:extLst>
          </p:cNvPr>
          <p:cNvSpPr/>
          <p:nvPr/>
        </p:nvSpPr>
        <p:spPr>
          <a:xfrm>
            <a:off x="6650680" y="2341955"/>
            <a:ext cx="1115876" cy="174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Complex Safeguarding</a:t>
            </a:r>
          </a:p>
        </p:txBody>
      </p:sp>
      <p:sp>
        <p:nvSpPr>
          <p:cNvPr id="125" name="Rectangle 124">
            <a:extLst>
              <a:ext uri="{FF2B5EF4-FFF2-40B4-BE49-F238E27FC236}">
                <a16:creationId xmlns:a16="http://schemas.microsoft.com/office/drawing/2014/main" id="{B1FC552E-C28B-45E9-B3DB-3FDCF13B3EDA}"/>
              </a:ext>
            </a:extLst>
          </p:cNvPr>
          <p:cNvSpPr/>
          <p:nvPr/>
        </p:nvSpPr>
        <p:spPr>
          <a:xfrm>
            <a:off x="6350131" y="5591933"/>
            <a:ext cx="1145606" cy="5472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ysClr val="windowText" lastClr="000000"/>
                </a:solidFill>
                <a:latin typeface="+mj-lt"/>
              </a:rPr>
              <a:t>Care Proceedings</a:t>
            </a:r>
          </a:p>
        </p:txBody>
      </p:sp>
      <p:sp>
        <p:nvSpPr>
          <p:cNvPr id="126" name="Rectangle 125">
            <a:extLst>
              <a:ext uri="{FF2B5EF4-FFF2-40B4-BE49-F238E27FC236}">
                <a16:creationId xmlns:a16="http://schemas.microsoft.com/office/drawing/2014/main" id="{98E40971-91B4-4A14-80F0-14BE8E7C7E8F}"/>
              </a:ext>
            </a:extLst>
          </p:cNvPr>
          <p:cNvSpPr/>
          <p:nvPr/>
        </p:nvSpPr>
        <p:spPr>
          <a:xfrm>
            <a:off x="7070348" y="4984999"/>
            <a:ext cx="1145606" cy="5472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ysClr val="windowText" lastClr="000000"/>
                </a:solidFill>
                <a:latin typeface="+mj-lt"/>
              </a:rPr>
              <a:t>LPM/LGM</a:t>
            </a:r>
          </a:p>
        </p:txBody>
      </p:sp>
      <p:cxnSp>
        <p:nvCxnSpPr>
          <p:cNvPr id="127" name="Straight Arrow Connector 126">
            <a:extLst>
              <a:ext uri="{FF2B5EF4-FFF2-40B4-BE49-F238E27FC236}">
                <a16:creationId xmlns:a16="http://schemas.microsoft.com/office/drawing/2014/main" id="{73231D62-AC71-45A1-883E-3B23F1B3A65E}"/>
              </a:ext>
            </a:extLst>
          </p:cNvPr>
          <p:cNvCxnSpPr>
            <a:cxnSpLocks/>
            <a:stCxn id="87" idx="2"/>
            <a:endCxn id="126" idx="0"/>
          </p:cNvCxnSpPr>
          <p:nvPr/>
        </p:nvCxnSpPr>
        <p:spPr>
          <a:xfrm flipH="1">
            <a:off x="7643151" y="4824346"/>
            <a:ext cx="1" cy="16065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358B9F67-5675-4B23-BE02-4680299101B3}"/>
              </a:ext>
            </a:extLst>
          </p:cNvPr>
          <p:cNvCxnSpPr>
            <a:stCxn id="126" idx="1"/>
            <a:endCxn id="85" idx="3"/>
          </p:cNvCxnSpPr>
          <p:nvPr/>
        </p:nvCxnSpPr>
        <p:spPr>
          <a:xfrm flipH="1">
            <a:off x="6791460" y="5258606"/>
            <a:ext cx="2788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F18C9E84-D1E8-4690-AAF3-D073EC9283BD}"/>
              </a:ext>
            </a:extLst>
          </p:cNvPr>
          <p:cNvCxnSpPr>
            <a:cxnSpLocks/>
            <a:stCxn id="85" idx="2"/>
            <a:endCxn id="125" idx="1"/>
          </p:cNvCxnSpPr>
          <p:nvPr/>
        </p:nvCxnSpPr>
        <p:spPr>
          <a:xfrm rot="16200000" flipH="1">
            <a:off x="6117730" y="5633139"/>
            <a:ext cx="333328" cy="13147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A4706FA-66AB-40F6-8D18-14C6278B7FB8}"/>
              </a:ext>
            </a:extLst>
          </p:cNvPr>
          <p:cNvCxnSpPr>
            <a:stCxn id="126" idx="2"/>
            <a:endCxn id="125" idx="3"/>
          </p:cNvCxnSpPr>
          <p:nvPr/>
        </p:nvCxnSpPr>
        <p:spPr>
          <a:xfrm rot="5400000">
            <a:off x="7402780" y="5625169"/>
            <a:ext cx="333328" cy="14741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B930254D-58BE-4645-9AF5-AE98AC6F0090}"/>
              </a:ext>
            </a:extLst>
          </p:cNvPr>
          <p:cNvSpPr/>
          <p:nvPr/>
        </p:nvSpPr>
        <p:spPr>
          <a:xfrm>
            <a:off x="1530568" y="947276"/>
            <a:ext cx="988333" cy="51591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Public</a:t>
            </a:r>
          </a:p>
        </p:txBody>
      </p:sp>
      <p:sp>
        <p:nvSpPr>
          <p:cNvPr id="133" name="Rectangle 132">
            <a:extLst>
              <a:ext uri="{FF2B5EF4-FFF2-40B4-BE49-F238E27FC236}">
                <a16:creationId xmlns:a16="http://schemas.microsoft.com/office/drawing/2014/main" id="{3C69CDE4-3788-4E5E-BF68-F7360F5A0A77}"/>
              </a:ext>
            </a:extLst>
          </p:cNvPr>
          <p:cNvSpPr/>
          <p:nvPr/>
        </p:nvSpPr>
        <p:spPr>
          <a:xfrm>
            <a:off x="427727" y="945515"/>
            <a:ext cx="988333" cy="51591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Professionals</a:t>
            </a:r>
          </a:p>
        </p:txBody>
      </p:sp>
      <p:cxnSp>
        <p:nvCxnSpPr>
          <p:cNvPr id="137" name="Connector: Elbow 136">
            <a:extLst>
              <a:ext uri="{FF2B5EF4-FFF2-40B4-BE49-F238E27FC236}">
                <a16:creationId xmlns:a16="http://schemas.microsoft.com/office/drawing/2014/main" id="{8205FC3F-A491-4A9A-BBE4-52F9D4E52C1D}"/>
              </a:ext>
            </a:extLst>
          </p:cNvPr>
          <p:cNvCxnSpPr>
            <a:cxnSpLocks/>
            <a:stCxn id="133" idx="1"/>
            <a:endCxn id="95" idx="1"/>
          </p:cNvCxnSpPr>
          <p:nvPr/>
        </p:nvCxnSpPr>
        <p:spPr>
          <a:xfrm rot="10800000" flipH="1" flipV="1">
            <a:off x="427726" y="1203470"/>
            <a:ext cx="1915113" cy="3969381"/>
          </a:xfrm>
          <a:prstGeom prst="bentConnector3">
            <a:avLst>
              <a:gd name="adj1" fmla="val -119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7CEFD500-C99A-48DB-AC6D-6E07638B510F}"/>
              </a:ext>
            </a:extLst>
          </p:cNvPr>
          <p:cNvCxnSpPr>
            <a:stCxn id="133" idx="1"/>
            <a:endCxn id="134" idx="1"/>
          </p:cNvCxnSpPr>
          <p:nvPr/>
        </p:nvCxnSpPr>
        <p:spPr>
          <a:xfrm rot="10800000" flipH="1" flipV="1">
            <a:off x="427727" y="1203471"/>
            <a:ext cx="1915112" cy="4574194"/>
          </a:xfrm>
          <a:prstGeom prst="bentConnector3">
            <a:avLst>
              <a:gd name="adj1" fmla="val -119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1FD98E33-8CD7-4B85-ACD9-6818A16E6FE9}"/>
              </a:ext>
            </a:extLst>
          </p:cNvPr>
          <p:cNvCxnSpPr>
            <a:cxnSpLocks/>
            <a:stCxn id="95" idx="3"/>
            <a:endCxn id="88" idx="1"/>
          </p:cNvCxnSpPr>
          <p:nvPr/>
        </p:nvCxnSpPr>
        <p:spPr>
          <a:xfrm flipV="1">
            <a:off x="3269328" y="3373572"/>
            <a:ext cx="1178006" cy="1799280"/>
          </a:xfrm>
          <a:prstGeom prst="bentConnector3">
            <a:avLst>
              <a:gd name="adj1" fmla="val 5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10251D2B-A8AD-48B7-A9CE-86382791EA34}"/>
              </a:ext>
            </a:extLst>
          </p:cNvPr>
          <p:cNvCxnSpPr>
            <a:cxnSpLocks/>
            <a:stCxn id="134" idx="3"/>
            <a:endCxn id="88" idx="1"/>
          </p:cNvCxnSpPr>
          <p:nvPr/>
        </p:nvCxnSpPr>
        <p:spPr>
          <a:xfrm flipV="1">
            <a:off x="3269327" y="3373572"/>
            <a:ext cx="1178007" cy="2404093"/>
          </a:xfrm>
          <a:prstGeom prst="bentConnector3">
            <a:avLst>
              <a:gd name="adj1" fmla="val 5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A7756E7-2BBD-4C39-92D9-DE7900456F00}"/>
              </a:ext>
            </a:extLst>
          </p:cNvPr>
          <p:cNvCxnSpPr>
            <a:cxnSpLocks/>
            <a:stCxn id="140" idx="3"/>
            <a:endCxn id="88" idx="1"/>
          </p:cNvCxnSpPr>
          <p:nvPr/>
        </p:nvCxnSpPr>
        <p:spPr>
          <a:xfrm flipV="1">
            <a:off x="3269326" y="3373572"/>
            <a:ext cx="1178008" cy="3021556"/>
          </a:xfrm>
          <a:prstGeom prst="bentConnector3">
            <a:avLst>
              <a:gd name="adj1" fmla="val 5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7E2DA27A-E7D6-482A-A550-E9FFADCF12BC}"/>
              </a:ext>
            </a:extLst>
          </p:cNvPr>
          <p:cNvSpPr/>
          <p:nvPr/>
        </p:nvSpPr>
        <p:spPr>
          <a:xfrm>
            <a:off x="5035273" y="5837073"/>
            <a:ext cx="982605" cy="51591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MAPPA</a:t>
            </a:r>
          </a:p>
          <a:p>
            <a:pPr algn="ctr"/>
            <a:r>
              <a:rPr lang="en-GB" sz="800">
                <a:solidFill>
                  <a:schemeClr val="bg1"/>
                </a:solidFill>
                <a:latin typeface="+mj-lt"/>
              </a:rPr>
              <a:t>(18+)</a:t>
            </a:r>
          </a:p>
        </p:txBody>
      </p:sp>
      <p:sp>
        <p:nvSpPr>
          <p:cNvPr id="146" name="Rectangle 145">
            <a:extLst>
              <a:ext uri="{FF2B5EF4-FFF2-40B4-BE49-F238E27FC236}">
                <a16:creationId xmlns:a16="http://schemas.microsoft.com/office/drawing/2014/main" id="{9D79A98A-CC07-462D-97CF-D0C3B44F0853}"/>
              </a:ext>
            </a:extLst>
          </p:cNvPr>
          <p:cNvSpPr/>
          <p:nvPr/>
        </p:nvSpPr>
        <p:spPr>
          <a:xfrm>
            <a:off x="3902669" y="5837073"/>
            <a:ext cx="982605" cy="51591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MARAC</a:t>
            </a:r>
          </a:p>
          <a:p>
            <a:pPr algn="ctr"/>
            <a:r>
              <a:rPr lang="en-GB" sz="800">
                <a:solidFill>
                  <a:schemeClr val="bg1"/>
                </a:solidFill>
                <a:latin typeface="+mj-lt"/>
              </a:rPr>
              <a:t>(All ages)</a:t>
            </a:r>
          </a:p>
        </p:txBody>
      </p:sp>
      <p:cxnSp>
        <p:nvCxnSpPr>
          <p:cNvPr id="147" name="Connector: Elbow 146">
            <a:extLst>
              <a:ext uri="{FF2B5EF4-FFF2-40B4-BE49-F238E27FC236}">
                <a16:creationId xmlns:a16="http://schemas.microsoft.com/office/drawing/2014/main" id="{2684BB23-EBE4-4978-8AF3-596406B2B37E}"/>
              </a:ext>
            </a:extLst>
          </p:cNvPr>
          <p:cNvCxnSpPr>
            <a:cxnSpLocks/>
            <a:stCxn id="132" idx="2"/>
            <a:endCxn id="81" idx="0"/>
          </p:cNvCxnSpPr>
          <p:nvPr/>
        </p:nvCxnSpPr>
        <p:spPr>
          <a:xfrm rot="5400000">
            <a:off x="1372643" y="1341084"/>
            <a:ext cx="529988" cy="774197"/>
          </a:xfrm>
          <a:prstGeom prst="bentConnector3">
            <a:avLst>
              <a:gd name="adj1" fmla="val 4820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5CE5707E-ADC9-47D7-9FF0-6D9CC7D62512}"/>
              </a:ext>
            </a:extLst>
          </p:cNvPr>
          <p:cNvCxnSpPr>
            <a:cxnSpLocks/>
            <a:stCxn id="133" idx="2"/>
            <a:endCxn id="81" idx="0"/>
          </p:cNvCxnSpPr>
          <p:nvPr/>
        </p:nvCxnSpPr>
        <p:spPr>
          <a:xfrm rot="16200000" flipH="1">
            <a:off x="820342" y="1562979"/>
            <a:ext cx="531749" cy="32864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78DD54EE-0979-4B5D-95F7-4D6082639A69}"/>
              </a:ext>
            </a:extLst>
          </p:cNvPr>
          <p:cNvSpPr/>
          <p:nvPr/>
        </p:nvSpPr>
        <p:spPr>
          <a:xfrm>
            <a:off x="4978402" y="6312408"/>
            <a:ext cx="1498881" cy="188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Chaired by Probation</a:t>
            </a:r>
          </a:p>
        </p:txBody>
      </p:sp>
      <p:sp>
        <p:nvSpPr>
          <p:cNvPr id="150" name="Rectangle 149">
            <a:extLst>
              <a:ext uri="{FF2B5EF4-FFF2-40B4-BE49-F238E27FC236}">
                <a16:creationId xmlns:a16="http://schemas.microsoft.com/office/drawing/2014/main" id="{3B2412DC-379B-49B0-B40F-6123C54C19F9}"/>
              </a:ext>
            </a:extLst>
          </p:cNvPr>
          <p:cNvSpPr/>
          <p:nvPr/>
        </p:nvSpPr>
        <p:spPr>
          <a:xfrm>
            <a:off x="3845850" y="6354316"/>
            <a:ext cx="1411278" cy="149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Chaired by GMP</a:t>
            </a:r>
          </a:p>
        </p:txBody>
      </p:sp>
      <p:cxnSp>
        <p:nvCxnSpPr>
          <p:cNvPr id="151" name="Connector: Elbow 150">
            <a:extLst>
              <a:ext uri="{FF2B5EF4-FFF2-40B4-BE49-F238E27FC236}">
                <a16:creationId xmlns:a16="http://schemas.microsoft.com/office/drawing/2014/main" id="{79501EDB-4F2F-4F09-89BF-645E0B8AC01B}"/>
              </a:ext>
            </a:extLst>
          </p:cNvPr>
          <p:cNvCxnSpPr>
            <a:cxnSpLocks/>
            <a:stCxn id="88" idx="2"/>
            <a:endCxn id="146" idx="0"/>
          </p:cNvCxnSpPr>
          <p:nvPr/>
        </p:nvCxnSpPr>
        <p:spPr>
          <a:xfrm rot="5400000">
            <a:off x="3659625" y="4544599"/>
            <a:ext cx="2026821" cy="558126"/>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E48CCB98-41E0-4A5D-AE10-AF465A51A39D}"/>
              </a:ext>
            </a:extLst>
          </p:cNvPr>
          <p:cNvCxnSpPr>
            <a:cxnSpLocks/>
            <a:stCxn id="88" idx="2"/>
            <a:endCxn id="145" idx="0"/>
          </p:cNvCxnSpPr>
          <p:nvPr/>
        </p:nvCxnSpPr>
        <p:spPr>
          <a:xfrm rot="16200000" flipH="1">
            <a:off x="4225927" y="4536423"/>
            <a:ext cx="2026821" cy="574478"/>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6A0F52A-EE91-4505-8A35-659F3B255DC2}"/>
              </a:ext>
            </a:extLst>
          </p:cNvPr>
          <p:cNvSpPr/>
          <p:nvPr/>
        </p:nvSpPr>
        <p:spPr>
          <a:xfrm>
            <a:off x="2177562" y="4620236"/>
            <a:ext cx="1334129" cy="229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b="1">
                <a:solidFill>
                  <a:schemeClr val="accent1"/>
                </a:solidFill>
                <a:latin typeface="+mj-lt"/>
              </a:rPr>
              <a:t>SPECIALIST SERVICES</a:t>
            </a:r>
          </a:p>
        </p:txBody>
      </p:sp>
      <p:sp>
        <p:nvSpPr>
          <p:cNvPr id="154" name="Rectangle 153">
            <a:extLst>
              <a:ext uri="{FF2B5EF4-FFF2-40B4-BE49-F238E27FC236}">
                <a16:creationId xmlns:a16="http://schemas.microsoft.com/office/drawing/2014/main" id="{59C65DA0-1103-48FC-9DE6-17A0D07FF1C9}"/>
              </a:ext>
            </a:extLst>
          </p:cNvPr>
          <p:cNvSpPr/>
          <p:nvPr/>
        </p:nvSpPr>
        <p:spPr>
          <a:xfrm>
            <a:off x="4355854" y="5635965"/>
            <a:ext cx="1402335" cy="188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b="1">
                <a:solidFill>
                  <a:schemeClr val="accent1"/>
                </a:solidFill>
                <a:latin typeface="+mj-lt"/>
              </a:rPr>
              <a:t>EXTERNAL PANELS</a:t>
            </a:r>
          </a:p>
        </p:txBody>
      </p:sp>
      <p:sp>
        <p:nvSpPr>
          <p:cNvPr id="155" name="Rectangle 154">
            <a:extLst>
              <a:ext uri="{FF2B5EF4-FFF2-40B4-BE49-F238E27FC236}">
                <a16:creationId xmlns:a16="http://schemas.microsoft.com/office/drawing/2014/main" id="{489D0C1D-9C76-4A8C-BFF4-F24CCB9AFDCE}"/>
              </a:ext>
            </a:extLst>
          </p:cNvPr>
          <p:cNvSpPr/>
          <p:nvPr/>
        </p:nvSpPr>
        <p:spPr>
          <a:xfrm>
            <a:off x="3849504" y="6521190"/>
            <a:ext cx="2271320" cy="9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a:solidFill>
                  <a:schemeClr val="tx1"/>
                </a:solidFill>
                <a:latin typeface="+mj-lt"/>
              </a:rPr>
              <a:t>Stockport Family staff may attend and contribute</a:t>
            </a:r>
          </a:p>
        </p:txBody>
      </p:sp>
      <p:sp>
        <p:nvSpPr>
          <p:cNvPr id="77" name="Rectangle 76">
            <a:extLst>
              <a:ext uri="{FF2B5EF4-FFF2-40B4-BE49-F238E27FC236}">
                <a16:creationId xmlns:a16="http://schemas.microsoft.com/office/drawing/2014/main" id="{4E1849E3-1D36-41DD-BB98-81683394FC5A}"/>
              </a:ext>
            </a:extLst>
          </p:cNvPr>
          <p:cNvSpPr/>
          <p:nvPr/>
        </p:nvSpPr>
        <p:spPr>
          <a:xfrm>
            <a:off x="7708978" y="5636732"/>
            <a:ext cx="1217670" cy="1040143"/>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4C1B1710-AA35-472D-B172-E4C561EB6212}"/>
              </a:ext>
            </a:extLst>
          </p:cNvPr>
          <p:cNvSpPr/>
          <p:nvPr/>
        </p:nvSpPr>
        <p:spPr>
          <a:xfrm>
            <a:off x="7786615" y="5819742"/>
            <a:ext cx="1078931" cy="54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MAARS</a:t>
            </a:r>
          </a:p>
          <a:p>
            <a:pPr algn="ctr"/>
            <a:r>
              <a:rPr lang="en-GB" sz="800">
                <a:solidFill>
                  <a:schemeClr val="bg1"/>
                </a:solidFill>
                <a:latin typeface="+mj-lt"/>
              </a:rPr>
              <a:t>(Multi-agency adult risk of safeguarding) (18+)</a:t>
            </a:r>
          </a:p>
        </p:txBody>
      </p:sp>
      <p:sp>
        <p:nvSpPr>
          <p:cNvPr id="156" name="Rectangle 155">
            <a:extLst>
              <a:ext uri="{FF2B5EF4-FFF2-40B4-BE49-F238E27FC236}">
                <a16:creationId xmlns:a16="http://schemas.microsoft.com/office/drawing/2014/main" id="{B2C7BCBC-AA05-4C5A-8E8E-F6D6C73B8AEE}"/>
              </a:ext>
            </a:extLst>
          </p:cNvPr>
          <p:cNvSpPr/>
          <p:nvPr/>
        </p:nvSpPr>
        <p:spPr>
          <a:xfrm>
            <a:off x="7893464" y="5656565"/>
            <a:ext cx="1135871" cy="163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b="1">
                <a:solidFill>
                  <a:schemeClr val="accent1"/>
                </a:solidFill>
                <a:latin typeface="+mj-lt"/>
              </a:rPr>
              <a:t>LOCAL PANEL</a:t>
            </a:r>
          </a:p>
        </p:txBody>
      </p:sp>
      <p:sp>
        <p:nvSpPr>
          <p:cNvPr id="157" name="Rectangle 156">
            <a:extLst>
              <a:ext uri="{FF2B5EF4-FFF2-40B4-BE49-F238E27FC236}">
                <a16:creationId xmlns:a16="http://schemas.microsoft.com/office/drawing/2014/main" id="{1FD76A17-638F-4745-A0A3-2E76F9C0CA40}"/>
              </a:ext>
            </a:extLst>
          </p:cNvPr>
          <p:cNvSpPr/>
          <p:nvPr/>
        </p:nvSpPr>
        <p:spPr>
          <a:xfrm>
            <a:off x="7786616" y="6380115"/>
            <a:ext cx="1145606" cy="253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800">
                <a:solidFill>
                  <a:schemeClr val="tx1"/>
                </a:solidFill>
                <a:latin typeface="+mj-lt"/>
              </a:rPr>
              <a:t>Any professional can refer on basis of risk</a:t>
            </a:r>
          </a:p>
        </p:txBody>
      </p:sp>
      <p:cxnSp>
        <p:nvCxnSpPr>
          <p:cNvPr id="158" name="Connector: Elbow 157">
            <a:extLst>
              <a:ext uri="{FF2B5EF4-FFF2-40B4-BE49-F238E27FC236}">
                <a16:creationId xmlns:a16="http://schemas.microsoft.com/office/drawing/2014/main" id="{A6F9B1BD-D940-49CA-8A17-1928F2EB3568}"/>
              </a:ext>
            </a:extLst>
          </p:cNvPr>
          <p:cNvCxnSpPr>
            <a:cxnSpLocks/>
            <a:stCxn id="83" idx="3"/>
            <a:endCxn id="82" idx="1"/>
          </p:cNvCxnSpPr>
          <p:nvPr/>
        </p:nvCxnSpPr>
        <p:spPr>
          <a:xfrm flipV="1">
            <a:off x="1819686" y="3551750"/>
            <a:ext cx="420994" cy="100297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426A046D-1CE2-4064-98CA-2706960E49E3}"/>
              </a:ext>
            </a:extLst>
          </p:cNvPr>
          <p:cNvSpPr/>
          <p:nvPr/>
        </p:nvSpPr>
        <p:spPr>
          <a:xfrm>
            <a:off x="7979520" y="2033076"/>
            <a:ext cx="715730" cy="5248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MFH</a:t>
            </a:r>
          </a:p>
          <a:p>
            <a:pPr algn="ctr"/>
            <a:r>
              <a:rPr lang="en-GB" sz="800">
                <a:solidFill>
                  <a:schemeClr val="bg1"/>
                </a:solidFill>
                <a:latin typeface="+mj-lt"/>
              </a:rPr>
              <a:t>(Missing from home)</a:t>
            </a:r>
          </a:p>
        </p:txBody>
      </p:sp>
      <p:sp>
        <p:nvSpPr>
          <p:cNvPr id="160" name="Rectangle 159">
            <a:extLst>
              <a:ext uri="{FF2B5EF4-FFF2-40B4-BE49-F238E27FC236}">
                <a16:creationId xmlns:a16="http://schemas.microsoft.com/office/drawing/2014/main" id="{9BA9CD19-2514-44BC-AFA3-2145D9C4C3E2}"/>
              </a:ext>
            </a:extLst>
          </p:cNvPr>
          <p:cNvSpPr/>
          <p:nvPr/>
        </p:nvSpPr>
        <p:spPr>
          <a:xfrm>
            <a:off x="7974206" y="1420683"/>
            <a:ext cx="715730" cy="5248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MASE</a:t>
            </a:r>
          </a:p>
          <a:p>
            <a:pPr algn="ctr"/>
            <a:r>
              <a:rPr lang="en-GB" sz="800">
                <a:solidFill>
                  <a:schemeClr val="bg1"/>
                </a:solidFill>
                <a:latin typeface="+mj-lt"/>
              </a:rPr>
              <a:t>(CSC panel)</a:t>
            </a:r>
          </a:p>
        </p:txBody>
      </p:sp>
      <p:sp>
        <p:nvSpPr>
          <p:cNvPr id="161" name="Rectangle 160">
            <a:extLst>
              <a:ext uri="{FF2B5EF4-FFF2-40B4-BE49-F238E27FC236}">
                <a16:creationId xmlns:a16="http://schemas.microsoft.com/office/drawing/2014/main" id="{03D40CBC-99F1-4407-81BF-0C5E697416EF}"/>
              </a:ext>
            </a:extLst>
          </p:cNvPr>
          <p:cNvSpPr/>
          <p:nvPr/>
        </p:nvSpPr>
        <p:spPr>
          <a:xfrm>
            <a:off x="7876544" y="1195573"/>
            <a:ext cx="915019" cy="182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GB" sz="800" b="1">
              <a:solidFill>
                <a:schemeClr val="accent1"/>
              </a:solidFill>
              <a:latin typeface="+mj-lt"/>
            </a:endParaRPr>
          </a:p>
        </p:txBody>
      </p:sp>
      <p:sp>
        <p:nvSpPr>
          <p:cNvPr id="163" name="Rectangle 162">
            <a:extLst>
              <a:ext uri="{FF2B5EF4-FFF2-40B4-BE49-F238E27FC236}">
                <a16:creationId xmlns:a16="http://schemas.microsoft.com/office/drawing/2014/main" id="{6CE8ADAF-43BA-4004-A31A-BC24BCC05E68}"/>
              </a:ext>
            </a:extLst>
          </p:cNvPr>
          <p:cNvSpPr/>
          <p:nvPr/>
        </p:nvSpPr>
        <p:spPr>
          <a:xfrm>
            <a:off x="698199" y="2946475"/>
            <a:ext cx="1111220" cy="21357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EH Hub</a:t>
            </a:r>
          </a:p>
        </p:txBody>
      </p:sp>
      <p:sp>
        <p:nvSpPr>
          <p:cNvPr id="169" name="Rectangle 168">
            <a:extLst>
              <a:ext uri="{FF2B5EF4-FFF2-40B4-BE49-F238E27FC236}">
                <a16:creationId xmlns:a16="http://schemas.microsoft.com/office/drawing/2014/main" id="{F113A647-C848-4D5C-A3B3-A96DFC66B5D4}"/>
              </a:ext>
            </a:extLst>
          </p:cNvPr>
          <p:cNvSpPr/>
          <p:nvPr/>
        </p:nvSpPr>
        <p:spPr>
          <a:xfrm>
            <a:off x="692566" y="2302326"/>
            <a:ext cx="1111220" cy="21357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IRO</a:t>
            </a:r>
          </a:p>
        </p:txBody>
      </p:sp>
      <p:sp>
        <p:nvSpPr>
          <p:cNvPr id="170" name="Rectangle 169">
            <a:extLst>
              <a:ext uri="{FF2B5EF4-FFF2-40B4-BE49-F238E27FC236}">
                <a16:creationId xmlns:a16="http://schemas.microsoft.com/office/drawing/2014/main" id="{AC79A049-665D-4630-89DC-D440C9C87964}"/>
              </a:ext>
            </a:extLst>
          </p:cNvPr>
          <p:cNvSpPr/>
          <p:nvPr/>
        </p:nvSpPr>
        <p:spPr>
          <a:xfrm>
            <a:off x="694625" y="2626129"/>
            <a:ext cx="1111220" cy="21357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First Response</a:t>
            </a:r>
          </a:p>
        </p:txBody>
      </p:sp>
      <p:cxnSp>
        <p:nvCxnSpPr>
          <p:cNvPr id="207" name="Connector: Elbow 206">
            <a:extLst>
              <a:ext uri="{FF2B5EF4-FFF2-40B4-BE49-F238E27FC236}">
                <a16:creationId xmlns:a16="http://schemas.microsoft.com/office/drawing/2014/main" id="{D71F1475-2924-4F4D-9F83-5979825206A7}"/>
              </a:ext>
            </a:extLst>
          </p:cNvPr>
          <p:cNvCxnSpPr>
            <a:stCxn id="79" idx="0"/>
            <a:endCxn id="82" idx="2"/>
          </p:cNvCxnSpPr>
          <p:nvPr/>
        </p:nvCxnSpPr>
        <p:spPr>
          <a:xfrm rot="16200000" flipV="1">
            <a:off x="2411576" y="4227264"/>
            <a:ext cx="808261" cy="4445"/>
          </a:xfrm>
          <a:prstGeom prst="bentConnector3">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E16FB384-22BB-43A4-A57B-B3879B7A8454}"/>
              </a:ext>
            </a:extLst>
          </p:cNvPr>
          <p:cNvCxnSpPr>
            <a:cxnSpLocks/>
          </p:cNvCxnSpPr>
          <p:nvPr/>
        </p:nvCxnSpPr>
        <p:spPr>
          <a:xfrm>
            <a:off x="1871023" y="2962495"/>
            <a:ext cx="2578443" cy="23954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3C76D5B9-B4D6-4199-BE59-4F14A68F9967}"/>
              </a:ext>
            </a:extLst>
          </p:cNvPr>
          <p:cNvCxnSpPr>
            <a:stCxn id="86" idx="3"/>
            <a:endCxn id="82" idx="1"/>
          </p:cNvCxnSpPr>
          <p:nvPr/>
        </p:nvCxnSpPr>
        <p:spPr>
          <a:xfrm flipV="1">
            <a:off x="1828478" y="3551750"/>
            <a:ext cx="412202" cy="40102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97E92429-98E2-4359-A745-5A2FEA989161}"/>
              </a:ext>
            </a:extLst>
          </p:cNvPr>
          <p:cNvSpPr/>
          <p:nvPr/>
        </p:nvSpPr>
        <p:spPr>
          <a:xfrm>
            <a:off x="2342407" y="3569045"/>
            <a:ext cx="1036700" cy="17110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1"/>
                </a:solidFill>
                <a:latin typeface="+mj-lt"/>
              </a:rPr>
              <a:t>Advice &amp; Info</a:t>
            </a:r>
          </a:p>
        </p:txBody>
      </p:sp>
      <p:cxnSp>
        <p:nvCxnSpPr>
          <p:cNvPr id="144" name="Connector: Elbow 143">
            <a:extLst>
              <a:ext uri="{FF2B5EF4-FFF2-40B4-BE49-F238E27FC236}">
                <a16:creationId xmlns:a16="http://schemas.microsoft.com/office/drawing/2014/main" id="{586A1E32-A9BB-4B7F-BDFC-121342ABC24A}"/>
              </a:ext>
            </a:extLst>
          </p:cNvPr>
          <p:cNvCxnSpPr>
            <a:cxnSpLocks/>
            <a:stCxn id="133" idx="1"/>
            <a:endCxn id="140" idx="1"/>
          </p:cNvCxnSpPr>
          <p:nvPr/>
        </p:nvCxnSpPr>
        <p:spPr>
          <a:xfrm rot="10800000" flipH="1" flipV="1">
            <a:off x="427726" y="1203470"/>
            <a:ext cx="1915111" cy="5191657"/>
          </a:xfrm>
          <a:prstGeom prst="bentConnector3">
            <a:avLst>
              <a:gd name="adj1" fmla="val -119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E05A37C-AB68-4050-B4C2-CFBE35644E77}"/>
              </a:ext>
            </a:extLst>
          </p:cNvPr>
          <p:cNvSpPr/>
          <p:nvPr/>
        </p:nvSpPr>
        <p:spPr>
          <a:xfrm>
            <a:off x="6197877" y="1612947"/>
            <a:ext cx="1568679" cy="1572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a:solidFill>
                  <a:sysClr val="windowText" lastClr="000000"/>
                </a:solidFill>
                <a:latin typeface="+mj-lt"/>
              </a:rPr>
              <a:t>Legal process</a:t>
            </a:r>
          </a:p>
        </p:txBody>
      </p:sp>
      <p:sp>
        <p:nvSpPr>
          <p:cNvPr id="90" name="Rectangle 89">
            <a:extLst>
              <a:ext uri="{FF2B5EF4-FFF2-40B4-BE49-F238E27FC236}">
                <a16:creationId xmlns:a16="http://schemas.microsoft.com/office/drawing/2014/main" id="{337D710E-B494-4EE2-913E-B760D394C762}"/>
              </a:ext>
            </a:extLst>
          </p:cNvPr>
          <p:cNvSpPr/>
          <p:nvPr/>
        </p:nvSpPr>
        <p:spPr>
          <a:xfrm>
            <a:off x="6193375" y="1419805"/>
            <a:ext cx="1568679" cy="15726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a:solidFill>
                  <a:schemeClr val="bg1"/>
                </a:solidFill>
                <a:latin typeface="+mj-lt"/>
              </a:rPr>
              <a:t>Services</a:t>
            </a:r>
          </a:p>
        </p:txBody>
      </p:sp>
      <p:sp>
        <p:nvSpPr>
          <p:cNvPr id="92" name="Rectangle 91">
            <a:extLst>
              <a:ext uri="{FF2B5EF4-FFF2-40B4-BE49-F238E27FC236}">
                <a16:creationId xmlns:a16="http://schemas.microsoft.com/office/drawing/2014/main" id="{13456B40-DF82-4FFE-B929-0C3EEEC018C7}"/>
              </a:ext>
            </a:extLst>
          </p:cNvPr>
          <p:cNvSpPr/>
          <p:nvPr/>
        </p:nvSpPr>
        <p:spPr>
          <a:xfrm>
            <a:off x="7812746" y="1211950"/>
            <a:ext cx="1135871" cy="163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800" b="1">
                <a:solidFill>
                  <a:schemeClr val="accent1"/>
                </a:solidFill>
                <a:latin typeface="+mj-lt"/>
              </a:rPr>
              <a:t>SAFEGUARDING</a:t>
            </a:r>
          </a:p>
        </p:txBody>
      </p:sp>
      <p:cxnSp>
        <p:nvCxnSpPr>
          <p:cNvPr id="7" name="Straight Arrow Connector 6">
            <a:extLst>
              <a:ext uri="{FF2B5EF4-FFF2-40B4-BE49-F238E27FC236}">
                <a16:creationId xmlns:a16="http://schemas.microsoft.com/office/drawing/2014/main" id="{C9B77004-A45D-4580-9ECC-310F963B62F5}"/>
              </a:ext>
            </a:extLst>
          </p:cNvPr>
          <p:cNvCxnSpPr/>
          <p:nvPr/>
        </p:nvCxnSpPr>
        <p:spPr>
          <a:xfrm>
            <a:off x="2914051" y="2847885"/>
            <a:ext cx="0" cy="4166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36ED789-C32A-4D95-9669-E3B10EB587E0}"/>
              </a:ext>
            </a:extLst>
          </p:cNvPr>
          <p:cNvCxnSpPr>
            <a:cxnSpLocks/>
            <a:stCxn id="82" idx="0"/>
            <a:endCxn id="118" idx="2"/>
          </p:cNvCxnSpPr>
          <p:nvPr/>
        </p:nvCxnSpPr>
        <p:spPr>
          <a:xfrm flipV="1">
            <a:off x="2813483" y="2847885"/>
            <a:ext cx="2772" cy="4302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4072203-0ACF-437A-A987-6A14AF279FB6}"/>
              </a:ext>
            </a:extLst>
          </p:cNvPr>
          <p:cNvCxnSpPr>
            <a:cxnSpLocks/>
          </p:cNvCxnSpPr>
          <p:nvPr/>
        </p:nvCxnSpPr>
        <p:spPr>
          <a:xfrm rot="10800000">
            <a:off x="3383909" y="2776804"/>
            <a:ext cx="1141235" cy="143782"/>
          </a:xfrm>
          <a:prstGeom prst="bentConnector3">
            <a:avLst>
              <a:gd name="adj1" fmla="val -310"/>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B4B424FB-24BA-466B-96F6-BCFF67E475C5}"/>
              </a:ext>
            </a:extLst>
          </p:cNvPr>
          <p:cNvCxnSpPr>
            <a:cxnSpLocks/>
            <a:stCxn id="118" idx="3"/>
          </p:cNvCxnSpPr>
          <p:nvPr/>
        </p:nvCxnSpPr>
        <p:spPr>
          <a:xfrm>
            <a:off x="3389058" y="2568557"/>
            <a:ext cx="1244704" cy="365400"/>
          </a:xfrm>
          <a:prstGeom prst="bentConnector3">
            <a:avLst>
              <a:gd name="adj1" fmla="val 100399"/>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2D605BB-D78B-463D-A164-D2CF3FA9FD24}"/>
              </a:ext>
            </a:extLst>
          </p:cNvPr>
          <p:cNvCxnSpPr>
            <a:cxnSpLocks/>
          </p:cNvCxnSpPr>
          <p:nvPr/>
        </p:nvCxnSpPr>
        <p:spPr>
          <a:xfrm flipV="1">
            <a:off x="5456861" y="3031853"/>
            <a:ext cx="11266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B3E8816-ACD1-41F4-B893-ED7CC4A2E268}"/>
              </a:ext>
            </a:extLst>
          </p:cNvPr>
          <p:cNvCxnSpPr>
            <a:cxnSpLocks/>
          </p:cNvCxnSpPr>
          <p:nvPr/>
        </p:nvCxnSpPr>
        <p:spPr>
          <a:xfrm flipH="1" flipV="1">
            <a:off x="5446228" y="3203894"/>
            <a:ext cx="11266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D4C459F0-6BB4-4096-858D-F2D34AB089F7}"/>
              </a:ext>
            </a:extLst>
          </p:cNvPr>
          <p:cNvCxnSpPr>
            <a:cxnSpLocks/>
          </p:cNvCxnSpPr>
          <p:nvPr/>
        </p:nvCxnSpPr>
        <p:spPr>
          <a:xfrm rot="16200000" flipH="1">
            <a:off x="6849695" y="3599040"/>
            <a:ext cx="1096402" cy="259784"/>
          </a:xfrm>
          <a:prstGeom prst="bentConnector3">
            <a:avLst>
              <a:gd name="adj1" fmla="val 54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22B9A2DB-6379-4233-81FB-F99FFCBE9ACD}"/>
              </a:ext>
            </a:extLst>
          </p:cNvPr>
          <p:cNvCxnSpPr>
            <a:cxnSpLocks/>
            <a:endCxn id="121" idx="3"/>
          </p:cNvCxnSpPr>
          <p:nvPr/>
        </p:nvCxnSpPr>
        <p:spPr>
          <a:xfrm rot="16200000" flipV="1">
            <a:off x="6841171" y="3716420"/>
            <a:ext cx="1011296" cy="102160"/>
          </a:xfrm>
          <a:prstGeom prst="bentConnector2">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455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084AE-A006-4973-BB51-CDE6936C4D26}"/>
              </a:ext>
            </a:extLst>
          </p:cNvPr>
          <p:cNvSpPr/>
          <p:nvPr/>
        </p:nvSpPr>
        <p:spPr>
          <a:xfrm>
            <a:off x="971754" y="3409478"/>
            <a:ext cx="7756958" cy="3826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50">
              <a:solidFill>
                <a:schemeClr val="tx1"/>
              </a:solidFill>
              <a:latin typeface="+mj-lt"/>
            </a:endParaRPr>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CONTENTS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33</a:t>
            </a:fld>
            <a:endParaRPr lang="en-US"/>
          </a:p>
        </p:txBody>
      </p:sp>
      <p:sp>
        <p:nvSpPr>
          <p:cNvPr id="4" name="TextBox 3">
            <a:extLst>
              <a:ext uri="{FF2B5EF4-FFF2-40B4-BE49-F238E27FC236}">
                <a16:creationId xmlns:a16="http://schemas.microsoft.com/office/drawing/2014/main" id="{9A332C79-BC39-4FDD-BEDF-E0C4923642D0}"/>
              </a:ext>
            </a:extLst>
          </p:cNvPr>
          <p:cNvSpPr txBox="1"/>
          <p:nvPr/>
        </p:nvSpPr>
        <p:spPr>
          <a:xfrm>
            <a:off x="1117600" y="1416231"/>
            <a:ext cx="6382327" cy="4590937"/>
          </a:xfrm>
          <a:prstGeom prst="rect">
            <a:avLst/>
          </a:prstGeom>
          <a:noFill/>
        </p:spPr>
        <p:txBody>
          <a:bodyPr wrap="square" lIns="0" tIns="0" rIns="0" bIns="0" rtlCol="0" anchor="t">
            <a:spAutoFit/>
          </a:bodyPr>
          <a:lstStyle/>
          <a:p>
            <a:pPr marL="342900" indent="-342900">
              <a:lnSpc>
                <a:spcPct val="150000"/>
              </a:lnSpc>
              <a:buFont typeface="+mj-lt"/>
              <a:buAutoNum type="arabicPeriod"/>
            </a:pPr>
            <a:r>
              <a:rPr lang="en-GB">
                <a:latin typeface="+mj-lt"/>
              </a:rPr>
              <a:t>Introduction</a:t>
            </a:r>
          </a:p>
          <a:p>
            <a:pPr marL="342900" indent="-342900">
              <a:lnSpc>
                <a:spcPct val="150000"/>
              </a:lnSpc>
              <a:buFont typeface="+mj-lt"/>
              <a:buAutoNum type="arabicPeriod"/>
            </a:pPr>
            <a:endParaRPr lang="en-GB" sz="700">
              <a:latin typeface="+mj-lt"/>
            </a:endParaRPr>
          </a:p>
          <a:p>
            <a:pPr marL="342900" indent="-342900">
              <a:lnSpc>
                <a:spcPct val="150000"/>
              </a:lnSpc>
              <a:buFont typeface="+mj-lt"/>
              <a:buAutoNum type="arabicPeriod"/>
            </a:pPr>
            <a:r>
              <a:rPr lang="en-GB">
                <a:latin typeface="+mj-lt"/>
              </a:rPr>
              <a:t>Discovery process and methodology</a:t>
            </a:r>
          </a:p>
          <a:p>
            <a:pPr marL="342900" indent="-342900">
              <a:lnSpc>
                <a:spcPct val="150000"/>
              </a:lnSpc>
              <a:buFont typeface="+mj-lt"/>
              <a:buAutoNum type="arabicPeriod"/>
            </a:pPr>
            <a:endParaRPr lang="pt-PT" sz="700">
              <a:latin typeface="+mj-lt"/>
            </a:endParaRPr>
          </a:p>
          <a:p>
            <a:pPr marL="342900" indent="-342900">
              <a:lnSpc>
                <a:spcPct val="150000"/>
              </a:lnSpc>
              <a:buFont typeface="+mj-lt"/>
              <a:buAutoNum type="arabicPeriod"/>
            </a:pPr>
            <a:r>
              <a:rPr lang="en-GB">
                <a:latin typeface="+mj-lt"/>
              </a:rPr>
              <a:t>Project deliverables</a:t>
            </a:r>
          </a:p>
          <a:p>
            <a:pPr lvl="1">
              <a:lnSpc>
                <a:spcPct val="150000"/>
              </a:lnSpc>
            </a:pPr>
            <a:r>
              <a:rPr lang="en-GB">
                <a:latin typeface="+mj-lt"/>
              </a:rPr>
              <a:t>3.1. Leeds and Stockport specific context</a:t>
            </a:r>
          </a:p>
          <a:p>
            <a:pPr lvl="1">
              <a:lnSpc>
                <a:spcPct val="150000"/>
              </a:lnSpc>
            </a:pPr>
            <a:r>
              <a:rPr lang="en-GB">
                <a:latin typeface="+mj-lt"/>
              </a:rPr>
              <a:t>3.2. User overview: needs, workflow and thematic analysis</a:t>
            </a:r>
          </a:p>
          <a:p>
            <a:pPr lvl="1">
              <a:lnSpc>
                <a:spcPct val="150000"/>
              </a:lnSpc>
            </a:pPr>
            <a:r>
              <a:rPr lang="pt-PT">
                <a:latin typeface="+mj-lt"/>
              </a:rPr>
              <a:t>3.3. </a:t>
            </a:r>
            <a:r>
              <a:rPr lang="en-GB">
                <a:latin typeface="+mj-lt"/>
              </a:rPr>
              <a:t>Prioritised use case and user requirements</a:t>
            </a:r>
          </a:p>
          <a:p>
            <a:pPr lvl="1">
              <a:lnSpc>
                <a:spcPct val="150000"/>
              </a:lnSpc>
            </a:pPr>
            <a:r>
              <a:rPr lang="en-GB">
                <a:latin typeface="+mj-lt"/>
              </a:rPr>
              <a:t>3.4. Business case </a:t>
            </a:r>
          </a:p>
          <a:p>
            <a:pPr lvl="1">
              <a:lnSpc>
                <a:spcPct val="150000"/>
              </a:lnSpc>
            </a:pPr>
            <a:r>
              <a:rPr lang="en-GB">
                <a:latin typeface="+mj-lt"/>
              </a:rPr>
              <a:t>3.5. Existing solutions</a:t>
            </a:r>
          </a:p>
          <a:p>
            <a:pPr lvl="1">
              <a:lnSpc>
                <a:spcPct val="150000"/>
              </a:lnSpc>
            </a:pPr>
            <a:r>
              <a:rPr lang="en-GB">
                <a:latin typeface="+mj-lt"/>
              </a:rPr>
              <a:t>3.6. User requirements testing</a:t>
            </a:r>
          </a:p>
          <a:p>
            <a:pPr lvl="1">
              <a:lnSpc>
                <a:spcPct val="150000"/>
              </a:lnSpc>
            </a:pPr>
            <a:endParaRPr lang="en-GB" sz="700">
              <a:latin typeface="+mj-lt"/>
            </a:endParaRPr>
          </a:p>
          <a:p>
            <a:pPr marL="342900" indent="-342900">
              <a:lnSpc>
                <a:spcPct val="150000"/>
              </a:lnSpc>
              <a:buFont typeface="+mj-lt"/>
              <a:buAutoNum type="arabicPeriod"/>
            </a:pPr>
            <a:r>
              <a:rPr lang="en-GB">
                <a:latin typeface="+mj-lt"/>
              </a:rPr>
              <a:t>Next steps and plan for Alpha</a:t>
            </a:r>
          </a:p>
        </p:txBody>
      </p:sp>
    </p:spTree>
    <p:extLst>
      <p:ext uri="{BB962C8B-B14F-4D97-AF65-F5344CB8AC3E}">
        <p14:creationId xmlns:p14="http://schemas.microsoft.com/office/powerpoint/2010/main" val="2471860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fontScale="90000"/>
          </a:bodyPr>
          <a:lstStyle/>
          <a:p>
            <a:r>
              <a:rPr lang="en-GB"/>
              <a:t>We’ve grouped the interviewees into five user personas based on services and decisions regarding families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34</a:t>
            </a:fld>
            <a:endParaRPr lang="en-US"/>
          </a:p>
        </p:txBody>
      </p:sp>
      <p:sp>
        <p:nvSpPr>
          <p:cNvPr id="26" name="TextBox 11">
            <a:extLst>
              <a:ext uri="{FF2B5EF4-FFF2-40B4-BE49-F238E27FC236}">
                <a16:creationId xmlns:a16="http://schemas.microsoft.com/office/drawing/2014/main" id="{5631F45A-5397-4623-97E5-7972CA23F31D}"/>
              </a:ext>
            </a:extLst>
          </p:cNvPr>
          <p:cNvSpPr txBox="1"/>
          <p:nvPr/>
        </p:nvSpPr>
        <p:spPr>
          <a:xfrm>
            <a:off x="2131818" y="2731444"/>
            <a:ext cx="1440000" cy="784830"/>
          </a:xfrm>
          <a:prstGeom prst="rect">
            <a:avLst/>
          </a:prstGeom>
          <a:noFill/>
        </p:spPr>
        <p:txBody>
          <a:bodyPr wrap="square" lIns="0" tIns="0" rIns="0" bIns="0"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GB" sz="1700" b="1">
                <a:latin typeface="+mj-lt"/>
              </a:rPr>
              <a:t>Early Help worker</a:t>
            </a:r>
          </a:p>
        </p:txBody>
      </p:sp>
      <p:pic>
        <p:nvPicPr>
          <p:cNvPr id="27" name="Graphic 26" descr="User">
            <a:extLst>
              <a:ext uri="{FF2B5EF4-FFF2-40B4-BE49-F238E27FC236}">
                <a16:creationId xmlns:a16="http://schemas.microsoft.com/office/drawing/2014/main" id="{A3261BB3-DF4E-49E8-9458-9EBF194A19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1818" y="1397476"/>
            <a:ext cx="1440000" cy="1440000"/>
          </a:xfrm>
          <a:prstGeom prst="rect">
            <a:avLst/>
          </a:prstGeom>
        </p:spPr>
      </p:pic>
      <p:sp>
        <p:nvSpPr>
          <p:cNvPr id="34" name="TextBox 11">
            <a:extLst>
              <a:ext uri="{FF2B5EF4-FFF2-40B4-BE49-F238E27FC236}">
                <a16:creationId xmlns:a16="http://schemas.microsoft.com/office/drawing/2014/main" id="{47032442-80E8-4262-B75A-CE3073E5E5EB}"/>
              </a:ext>
            </a:extLst>
          </p:cNvPr>
          <p:cNvSpPr txBox="1"/>
          <p:nvPr/>
        </p:nvSpPr>
        <p:spPr>
          <a:xfrm>
            <a:off x="3800555" y="2731444"/>
            <a:ext cx="1260564" cy="784830"/>
          </a:xfrm>
          <a:prstGeom prst="rect">
            <a:avLst/>
          </a:prstGeom>
          <a:noFill/>
        </p:spPr>
        <p:txBody>
          <a:bodyPr wrap="square" lIns="0" tIns="0" rIns="0" bIns="0" rtlCol="0" anchor="ctr">
            <a:noAutofit/>
          </a:bodyPr>
          <a:lstStyle>
            <a:defPPr marR="0" lvl="0" algn="l" rtl="0">
              <a:lnSpc>
                <a:spcPct val="100000"/>
              </a:lnSpc>
              <a:spcBef>
                <a:spcPts val="0"/>
              </a:spcBef>
              <a:spcAft>
                <a:spcPts val="0"/>
              </a:spcAft>
              <a:defRPr lang="en-US"/>
            </a:defPPr>
            <a:lvl1pPr marR="0" lvl="0" algn="ctr">
              <a:lnSpc>
                <a:spcPct val="100000"/>
              </a:lnSpc>
              <a:spcBef>
                <a:spcPts val="0"/>
              </a:spcBef>
              <a:spcAft>
                <a:spcPts val="0"/>
              </a:spcAft>
              <a:buNone/>
              <a:defRPr sz="1700" b="1" i="0" u="none" strike="noStrike" cap="none">
                <a:solidFill>
                  <a:srgbClr val="000000"/>
                </a:solidFill>
                <a:latin typeface="+mj-lt"/>
                <a:ea typeface="Arial"/>
                <a:cs typeface="Arial"/>
              </a:defRPr>
            </a:lvl1pPr>
            <a:lvl2pPr marR="0" lvl="1">
              <a:lnSpc>
                <a:spcPct val="100000"/>
              </a:lnSpc>
              <a:spcBef>
                <a:spcPts val="0"/>
              </a:spcBef>
              <a:spcAft>
                <a:spcPts val="0"/>
              </a:spcAft>
              <a:buNone/>
              <a:defRPr sz="1400" b="0" i="0" u="none" strike="noStrike" cap="none">
                <a:solidFill>
                  <a:srgbClr val="000000"/>
                </a:solidFill>
                <a:latin typeface="Arial"/>
                <a:ea typeface="Arial"/>
                <a:cs typeface="Arial"/>
              </a:defRPr>
            </a:lvl2pPr>
            <a:lvl3pPr marR="0" lvl="2">
              <a:lnSpc>
                <a:spcPct val="100000"/>
              </a:lnSpc>
              <a:spcBef>
                <a:spcPts val="0"/>
              </a:spcBef>
              <a:spcAft>
                <a:spcPts val="0"/>
              </a:spcAft>
              <a:buNone/>
              <a:defRPr sz="1400" b="0" i="0" u="none" strike="noStrike" cap="none">
                <a:solidFill>
                  <a:srgbClr val="000000"/>
                </a:solidFill>
                <a:latin typeface="Arial"/>
                <a:ea typeface="Arial"/>
                <a:cs typeface="Arial"/>
              </a:defRPr>
            </a:lvl3pPr>
            <a:lvl4pPr marR="0" lvl="3">
              <a:lnSpc>
                <a:spcPct val="100000"/>
              </a:lnSpc>
              <a:spcBef>
                <a:spcPts val="0"/>
              </a:spcBef>
              <a:spcAft>
                <a:spcPts val="0"/>
              </a:spcAft>
              <a:buNone/>
              <a:defRPr sz="1400" b="0" i="0" u="none" strike="noStrike" cap="none">
                <a:solidFill>
                  <a:srgbClr val="000000"/>
                </a:solidFill>
                <a:latin typeface="Arial"/>
                <a:ea typeface="Arial"/>
                <a:cs typeface="Arial"/>
              </a:defRPr>
            </a:lvl4pPr>
            <a:lvl5pPr marR="0" lvl="4">
              <a:lnSpc>
                <a:spcPct val="100000"/>
              </a:lnSpc>
              <a:spcBef>
                <a:spcPts val="0"/>
              </a:spcBef>
              <a:spcAft>
                <a:spcPts val="0"/>
              </a:spcAft>
              <a:buNone/>
              <a:defRPr sz="1400" b="0" i="0" u="none" strike="noStrike" cap="none">
                <a:solidFill>
                  <a:srgbClr val="000000"/>
                </a:solidFill>
                <a:latin typeface="Arial"/>
                <a:ea typeface="Arial"/>
                <a:cs typeface="Arial"/>
              </a:defRPr>
            </a:lvl5pPr>
            <a:lvl6pPr marR="0" lvl="5">
              <a:lnSpc>
                <a:spcPct val="100000"/>
              </a:lnSpc>
              <a:spcBef>
                <a:spcPts val="0"/>
              </a:spcBef>
              <a:spcAft>
                <a:spcPts val="0"/>
              </a:spcAft>
              <a:buNone/>
              <a:defRPr sz="1400" b="0" i="0" u="none" strike="noStrike" cap="none">
                <a:solidFill>
                  <a:srgbClr val="000000"/>
                </a:solidFill>
                <a:latin typeface="Arial"/>
                <a:ea typeface="Arial"/>
                <a:cs typeface="Arial"/>
              </a:defRPr>
            </a:lvl6pPr>
            <a:lvl7pPr marR="0" lvl="6">
              <a:lnSpc>
                <a:spcPct val="100000"/>
              </a:lnSpc>
              <a:spcBef>
                <a:spcPts val="0"/>
              </a:spcBef>
              <a:spcAft>
                <a:spcPts val="0"/>
              </a:spcAft>
              <a:buNone/>
              <a:defRPr sz="1400" b="0" i="0" u="none" strike="noStrike" cap="none">
                <a:solidFill>
                  <a:srgbClr val="000000"/>
                </a:solidFill>
                <a:latin typeface="Arial"/>
                <a:ea typeface="Arial"/>
                <a:cs typeface="Arial"/>
              </a:defRPr>
            </a:lvl7pPr>
            <a:lvl8pPr marR="0" lvl="7">
              <a:lnSpc>
                <a:spcPct val="100000"/>
              </a:lnSpc>
              <a:spcBef>
                <a:spcPts val="0"/>
              </a:spcBef>
              <a:spcAft>
                <a:spcPts val="0"/>
              </a:spcAft>
              <a:buNone/>
              <a:defRPr sz="1400" b="0" i="0" u="none" strike="noStrike" cap="none">
                <a:solidFill>
                  <a:srgbClr val="000000"/>
                </a:solidFill>
                <a:latin typeface="Arial"/>
                <a:ea typeface="Arial"/>
                <a:cs typeface="Arial"/>
              </a:defRPr>
            </a:lvl8pPr>
            <a:lvl9pPr marR="0" lvl="8">
              <a:lnSpc>
                <a:spcPct val="100000"/>
              </a:lnSpc>
              <a:spcBef>
                <a:spcPts val="0"/>
              </a:spcBef>
              <a:spcAft>
                <a:spcPts val="0"/>
              </a:spcAft>
              <a:buNone/>
              <a:defRPr sz="1400" b="0" i="0" u="none" strike="noStrike" cap="none">
                <a:solidFill>
                  <a:srgbClr val="000000"/>
                </a:solidFill>
                <a:latin typeface="Arial"/>
                <a:ea typeface="Arial"/>
                <a:cs typeface="Arial"/>
              </a:defRPr>
            </a:lvl9pPr>
          </a:lstStyle>
          <a:p>
            <a:r>
              <a:rPr lang="en-GB"/>
              <a:t>Social Worker</a:t>
            </a:r>
          </a:p>
        </p:txBody>
      </p:sp>
      <p:pic>
        <p:nvPicPr>
          <p:cNvPr id="35" name="Graphic 34" descr="User">
            <a:extLst>
              <a:ext uri="{FF2B5EF4-FFF2-40B4-BE49-F238E27FC236}">
                <a16:creationId xmlns:a16="http://schemas.microsoft.com/office/drawing/2014/main" id="{51E14DE1-4E00-433E-BB03-313BE86A979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6077" y="1397476"/>
            <a:ext cx="1440000" cy="1440000"/>
          </a:xfrm>
          <a:prstGeom prst="rect">
            <a:avLst/>
          </a:prstGeom>
        </p:spPr>
      </p:pic>
      <p:sp>
        <p:nvSpPr>
          <p:cNvPr id="43" name="TextBox 11">
            <a:extLst>
              <a:ext uri="{FF2B5EF4-FFF2-40B4-BE49-F238E27FC236}">
                <a16:creationId xmlns:a16="http://schemas.microsoft.com/office/drawing/2014/main" id="{5ADC36E9-82A9-4FEF-A4FB-D219EAC517AE}"/>
              </a:ext>
            </a:extLst>
          </p:cNvPr>
          <p:cNvSpPr txBox="1">
            <a:spLocks/>
          </p:cNvSpPr>
          <p:nvPr/>
        </p:nvSpPr>
        <p:spPr>
          <a:xfrm>
            <a:off x="5188713" y="2731444"/>
            <a:ext cx="1771074" cy="788008"/>
          </a:xfrm>
          <a:prstGeom prst="rect">
            <a:avLst/>
          </a:prstGeom>
          <a:noFill/>
        </p:spPr>
        <p:txBody>
          <a:bodyPr wrap="square" lIns="0" tIns="0" rIns="0" bIns="0"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GB" sz="1700" b="1">
                <a:latin typeface="+mj-lt"/>
              </a:rPr>
              <a:t>Front door </a:t>
            </a:r>
            <a:br>
              <a:rPr lang="en-GB" sz="1700" b="1">
                <a:latin typeface="+mj-lt"/>
              </a:rPr>
            </a:br>
            <a:r>
              <a:rPr lang="en-GB" sz="1700" b="1">
                <a:latin typeface="+mj-lt"/>
              </a:rPr>
              <a:t>Social Worker</a:t>
            </a:r>
          </a:p>
        </p:txBody>
      </p:sp>
      <p:pic>
        <p:nvPicPr>
          <p:cNvPr id="44" name="Graphic 43" descr="User">
            <a:extLst>
              <a:ext uri="{FF2B5EF4-FFF2-40B4-BE49-F238E27FC236}">
                <a16:creationId xmlns:a16="http://schemas.microsoft.com/office/drawing/2014/main" id="{2207E63A-D856-475A-AAE8-F6E45E05512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2972" y="1397476"/>
            <a:ext cx="1440000" cy="1440000"/>
          </a:xfrm>
          <a:prstGeom prst="rect">
            <a:avLst/>
          </a:prstGeom>
        </p:spPr>
      </p:pic>
      <p:sp>
        <p:nvSpPr>
          <p:cNvPr id="45" name="TextBox 11">
            <a:extLst>
              <a:ext uri="{FF2B5EF4-FFF2-40B4-BE49-F238E27FC236}">
                <a16:creationId xmlns:a16="http://schemas.microsoft.com/office/drawing/2014/main" id="{0BB8D347-F977-4904-ABA9-D39C258E7241}"/>
              </a:ext>
            </a:extLst>
          </p:cNvPr>
          <p:cNvSpPr txBox="1"/>
          <p:nvPr/>
        </p:nvSpPr>
        <p:spPr>
          <a:xfrm>
            <a:off x="2691047" y="4705193"/>
            <a:ext cx="1771074" cy="788008"/>
          </a:xfrm>
          <a:prstGeom prst="rect">
            <a:avLst/>
          </a:prstGeom>
          <a:noFill/>
        </p:spPr>
        <p:txBody>
          <a:bodyPr wrap="square" lIns="0" tIns="0" rIns="0" bIns="0"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GB" sz="1700" b="1">
                <a:latin typeface="+mj-lt"/>
              </a:rPr>
              <a:t>Analyst</a:t>
            </a:r>
          </a:p>
        </p:txBody>
      </p:sp>
      <p:pic>
        <p:nvPicPr>
          <p:cNvPr id="46" name="Graphic 45" descr="User">
            <a:extLst>
              <a:ext uri="{FF2B5EF4-FFF2-40B4-BE49-F238E27FC236}">
                <a16:creationId xmlns:a16="http://schemas.microsoft.com/office/drawing/2014/main" id="{6C356617-16AF-4665-BE5F-9A43E92E267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45306" y="3371225"/>
            <a:ext cx="1440000" cy="1440000"/>
          </a:xfrm>
          <a:prstGeom prst="rect">
            <a:avLst/>
          </a:prstGeom>
        </p:spPr>
      </p:pic>
      <p:sp>
        <p:nvSpPr>
          <p:cNvPr id="47" name="TextBox 11">
            <a:extLst>
              <a:ext uri="{FF2B5EF4-FFF2-40B4-BE49-F238E27FC236}">
                <a16:creationId xmlns:a16="http://schemas.microsoft.com/office/drawing/2014/main" id="{41E7925C-E586-4F14-BFE7-A3E9FD8EBC57}"/>
              </a:ext>
            </a:extLst>
          </p:cNvPr>
          <p:cNvSpPr txBox="1"/>
          <p:nvPr/>
        </p:nvSpPr>
        <p:spPr>
          <a:xfrm>
            <a:off x="4297201" y="4705193"/>
            <a:ext cx="1771074" cy="791186"/>
          </a:xfrm>
          <a:prstGeom prst="rect">
            <a:avLst/>
          </a:prstGeom>
          <a:noFill/>
        </p:spPr>
        <p:txBody>
          <a:bodyPr wrap="square" lIns="0" tIns="0" rIns="0" bIns="0"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GB" sz="1700" b="1">
                <a:latin typeface="+mj-lt"/>
              </a:rPr>
              <a:t>Leadership*</a:t>
            </a:r>
          </a:p>
        </p:txBody>
      </p:sp>
      <p:pic>
        <p:nvPicPr>
          <p:cNvPr id="48" name="Graphic 47" descr="User">
            <a:extLst>
              <a:ext uri="{FF2B5EF4-FFF2-40B4-BE49-F238E27FC236}">
                <a16:creationId xmlns:a16="http://schemas.microsoft.com/office/drawing/2014/main" id="{76D0B720-BF50-4BF0-9207-458155FC30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1460" y="3371225"/>
            <a:ext cx="1440000" cy="1440000"/>
          </a:xfrm>
          <a:prstGeom prst="rect">
            <a:avLst/>
          </a:prstGeom>
        </p:spPr>
      </p:pic>
      <p:sp>
        <p:nvSpPr>
          <p:cNvPr id="4" name="TextBox 3">
            <a:extLst>
              <a:ext uri="{FF2B5EF4-FFF2-40B4-BE49-F238E27FC236}">
                <a16:creationId xmlns:a16="http://schemas.microsoft.com/office/drawing/2014/main" id="{4C38A75C-6881-4DBA-8E96-D5FC79D42186}"/>
              </a:ext>
            </a:extLst>
          </p:cNvPr>
          <p:cNvSpPr txBox="1"/>
          <p:nvPr/>
        </p:nvSpPr>
        <p:spPr>
          <a:xfrm>
            <a:off x="969965" y="6141415"/>
            <a:ext cx="7668197" cy="184666"/>
          </a:xfrm>
          <a:prstGeom prst="rect">
            <a:avLst/>
          </a:prstGeom>
          <a:noFill/>
        </p:spPr>
        <p:txBody>
          <a:bodyPr wrap="square" lIns="0" tIns="0" rIns="0" bIns="0" rtlCol="0">
            <a:spAutoFit/>
          </a:bodyPr>
          <a:lstStyle/>
          <a:p>
            <a:r>
              <a:rPr lang="en-GB" sz="1200">
                <a:latin typeface="+mj-lt"/>
              </a:rPr>
              <a:t>*</a:t>
            </a:r>
            <a:r>
              <a:rPr lang="en-GB" sz="1200" b="1">
                <a:latin typeface="+mj-lt"/>
              </a:rPr>
              <a:t>Leadership</a:t>
            </a:r>
            <a:r>
              <a:rPr lang="en-GB" sz="1200">
                <a:latin typeface="+mj-lt"/>
              </a:rPr>
              <a:t> includes Service Managers, Senior Leaders and Commissioners</a:t>
            </a:r>
          </a:p>
        </p:txBody>
      </p:sp>
    </p:spTree>
    <p:extLst>
      <p:ext uri="{BB962C8B-B14F-4D97-AF65-F5344CB8AC3E}">
        <p14:creationId xmlns:p14="http://schemas.microsoft.com/office/powerpoint/2010/main" val="3223288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C92579D-659C-4DB3-A17F-DFE7239BC28E}"/>
              </a:ext>
            </a:extLst>
          </p:cNvPr>
          <p:cNvGraphicFramePr>
            <a:graphicFrameLocks noGrp="1"/>
          </p:cNvGraphicFramePr>
          <p:nvPr>
            <p:extLst>
              <p:ext uri="{D42A27DB-BD31-4B8C-83A1-F6EECF244321}">
                <p14:modId xmlns:p14="http://schemas.microsoft.com/office/powerpoint/2010/main" val="4287720719"/>
              </p:ext>
            </p:extLst>
          </p:nvPr>
        </p:nvGraphicFramePr>
        <p:xfrm>
          <a:off x="969964" y="1344359"/>
          <a:ext cx="7748588" cy="4745211"/>
        </p:xfrm>
        <a:graphic>
          <a:graphicData uri="http://schemas.openxmlformats.org/drawingml/2006/table">
            <a:tbl>
              <a:tblPr firstRow="1" bandRow="1">
                <a:tableStyleId>{2D5ABB26-0587-4C30-8999-92F81FD0307C}</a:tableStyleId>
              </a:tblPr>
              <a:tblGrid>
                <a:gridCol w="2110120">
                  <a:extLst>
                    <a:ext uri="{9D8B030D-6E8A-4147-A177-3AD203B41FA5}">
                      <a16:colId xmlns:a16="http://schemas.microsoft.com/office/drawing/2014/main" val="1278789133"/>
                    </a:ext>
                  </a:extLst>
                </a:gridCol>
                <a:gridCol w="1427748">
                  <a:extLst>
                    <a:ext uri="{9D8B030D-6E8A-4147-A177-3AD203B41FA5}">
                      <a16:colId xmlns:a16="http://schemas.microsoft.com/office/drawing/2014/main" val="2997699961"/>
                    </a:ext>
                  </a:extLst>
                </a:gridCol>
                <a:gridCol w="4210720">
                  <a:extLst>
                    <a:ext uri="{9D8B030D-6E8A-4147-A177-3AD203B41FA5}">
                      <a16:colId xmlns:a16="http://schemas.microsoft.com/office/drawing/2014/main" val="1749708102"/>
                    </a:ext>
                  </a:extLst>
                </a:gridCol>
              </a:tblGrid>
              <a:tr h="319658">
                <a:tc>
                  <a:txBody>
                    <a:bodyPr/>
                    <a:lstStyle/>
                    <a:p>
                      <a:r>
                        <a:rPr lang="en-GB" sz="1400" b="1">
                          <a:solidFill>
                            <a:schemeClr val="tx2"/>
                          </a:solidFill>
                          <a:latin typeface="+mj-lt"/>
                        </a:rPr>
                        <a:t>Slide</a:t>
                      </a:r>
                    </a:p>
                  </a:txBody>
                  <a:tcPr marL="45720" marR="45720" marT="45267" marB="45267"/>
                </a:tc>
                <a:tc>
                  <a:txBody>
                    <a:bodyPr/>
                    <a:lstStyle/>
                    <a:p>
                      <a:r>
                        <a:rPr lang="en-GB" sz="1400" b="1">
                          <a:solidFill>
                            <a:schemeClr val="tx2"/>
                          </a:solidFill>
                          <a:latin typeface="+mj-lt"/>
                        </a:rPr>
                        <a:t>Title</a:t>
                      </a:r>
                    </a:p>
                  </a:txBody>
                  <a:tcPr marL="45720" marR="45720" marT="45267" marB="45267"/>
                </a:tc>
                <a:tc>
                  <a:txBody>
                    <a:bodyPr/>
                    <a:lstStyle/>
                    <a:p>
                      <a:r>
                        <a:rPr lang="en-GB" sz="1400" b="1">
                          <a:solidFill>
                            <a:schemeClr val="tx2"/>
                          </a:solidFill>
                          <a:latin typeface="+mj-lt"/>
                        </a:rPr>
                        <a:t>Description</a:t>
                      </a:r>
                    </a:p>
                  </a:txBody>
                  <a:tcPr marL="45720" marR="45720" marT="45267" marB="45267"/>
                </a:tc>
                <a:extLst>
                  <a:ext uri="{0D108BD9-81ED-4DB2-BD59-A6C34878D82A}">
                    <a16:rowId xmlns:a16="http://schemas.microsoft.com/office/drawing/2014/main" val="1399028013"/>
                  </a:ext>
                </a:extLst>
              </a:tr>
              <a:tr h="1554204">
                <a:tc>
                  <a:txBody>
                    <a:bodyPr/>
                    <a:lstStyle/>
                    <a:p>
                      <a:endParaRPr lang="en-GB" sz="1400" b="1"/>
                    </a:p>
                  </a:txBody>
                  <a:tcPr marL="45720" marR="45720" marT="45267" marB="45267"/>
                </a:tc>
                <a:tc>
                  <a:txBody>
                    <a:bodyPr/>
                    <a:lstStyle/>
                    <a:p>
                      <a:r>
                        <a:rPr lang="en-GB" sz="1400" b="1"/>
                        <a:t>User profile</a:t>
                      </a:r>
                    </a:p>
                  </a:txBody>
                  <a:tcPr marL="45720" marR="45720" marT="45267" marB="45267"/>
                </a:tc>
                <a:tc>
                  <a:txBody>
                    <a:bodyPr/>
                    <a:lstStyle/>
                    <a:p>
                      <a:r>
                        <a:rPr lang="en-GB" sz="1400"/>
                        <a:t>Overview of each persona, their roles, the systems they use, how many people we spoke to and key overall quotes and findings</a:t>
                      </a:r>
                    </a:p>
                  </a:txBody>
                  <a:tcPr marL="45720" marR="45720" marT="45267" marB="45267"/>
                </a:tc>
                <a:extLst>
                  <a:ext uri="{0D108BD9-81ED-4DB2-BD59-A6C34878D82A}">
                    <a16:rowId xmlns:a16="http://schemas.microsoft.com/office/drawing/2014/main" val="1026800218"/>
                  </a:ext>
                </a:extLst>
              </a:tr>
              <a:tr h="1484222">
                <a:tc>
                  <a:txBody>
                    <a:bodyPr/>
                    <a:lstStyle/>
                    <a:p>
                      <a:endParaRPr lang="en-GB" sz="1400" b="1"/>
                    </a:p>
                  </a:txBody>
                  <a:tcPr marL="45720" marR="45720" marT="45267" marB="45267"/>
                </a:tc>
                <a:tc>
                  <a:txBody>
                    <a:bodyPr/>
                    <a:lstStyle/>
                    <a:p>
                      <a:r>
                        <a:rPr lang="en-GB" sz="1400" b="1"/>
                        <a:t>Workflow, decisions and information map</a:t>
                      </a:r>
                    </a:p>
                  </a:txBody>
                  <a:tcPr marL="45720" marR="45720" marT="45267" marB="45267"/>
                </a:tc>
                <a:tc>
                  <a:txBody>
                    <a:bodyPr/>
                    <a:lstStyle/>
                    <a:p>
                      <a:r>
                        <a:rPr lang="en-GB" sz="1400"/>
                        <a:t>Summary of the common work processes this user takes with children/families, what decisions they make, what information they have and what they are missing (only for frontline services who work directly with families)</a:t>
                      </a:r>
                    </a:p>
                  </a:txBody>
                  <a:tcPr marL="45720" marR="45720" marT="45267" marB="45267"/>
                </a:tc>
                <a:extLst>
                  <a:ext uri="{0D108BD9-81ED-4DB2-BD59-A6C34878D82A}">
                    <a16:rowId xmlns:a16="http://schemas.microsoft.com/office/drawing/2014/main" val="2068673150"/>
                  </a:ext>
                </a:extLst>
              </a:tr>
              <a:tr h="1387127">
                <a:tc>
                  <a:txBody>
                    <a:bodyPr/>
                    <a:lstStyle/>
                    <a:p>
                      <a:endParaRPr lang="en-GB" sz="1400" b="1"/>
                    </a:p>
                  </a:txBody>
                  <a:tcPr marL="45720" marR="45720" marT="45267" marB="45267"/>
                </a:tc>
                <a:tc>
                  <a:txBody>
                    <a:bodyPr/>
                    <a:lstStyle/>
                    <a:p>
                      <a:r>
                        <a:rPr lang="en-GB" sz="1400" b="1"/>
                        <a:t>User needs</a:t>
                      </a:r>
                    </a:p>
                  </a:txBody>
                  <a:tcPr marL="45720" marR="45720" marT="45267" marB="45267"/>
                </a:tc>
                <a:tc>
                  <a:txBody>
                    <a:bodyPr/>
                    <a:lstStyle/>
                    <a:p>
                      <a:r>
                        <a:rPr lang="en-GB" sz="1400"/>
                        <a:t>The key needs that emerged for this user persona from our interviews</a:t>
                      </a:r>
                    </a:p>
                    <a:p>
                      <a:endParaRPr lang="en-GB" sz="140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cap="none">
                          <a:solidFill>
                            <a:schemeClr val="tx1"/>
                          </a:solidFill>
                          <a:latin typeface="+mn-lt"/>
                        </a:rPr>
                        <a:t>We tested these needs with users in show and tell workshops and have marked the needs that users prioritised as most important with stars:</a:t>
                      </a:r>
                    </a:p>
                  </a:txBody>
                  <a:tcPr marL="45720" marR="45720" marT="45267" marB="45267"/>
                </a:tc>
                <a:extLst>
                  <a:ext uri="{0D108BD9-81ED-4DB2-BD59-A6C34878D82A}">
                    <a16:rowId xmlns:a16="http://schemas.microsoft.com/office/drawing/2014/main" val="2397894724"/>
                  </a:ext>
                </a:extLst>
              </a:tr>
            </a:tbl>
          </a:graphicData>
        </a:graphic>
      </p:graphicFrame>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491412" cy="679668"/>
          </a:xfrm>
        </p:spPr>
        <p:txBody>
          <a:bodyPr>
            <a:normAutofit/>
          </a:bodyPr>
          <a:lstStyle/>
          <a:p>
            <a:r>
              <a:rPr lang="en-GB"/>
              <a:t>The following slides give a profile,  workflow, decision &amp; information map,  and user needs for each user</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35</a:t>
            </a:fld>
            <a:endParaRPr lang="en-US"/>
          </a:p>
        </p:txBody>
      </p:sp>
      <p:pic>
        <p:nvPicPr>
          <p:cNvPr id="7" name="Picture 6">
            <a:extLst>
              <a:ext uri="{FF2B5EF4-FFF2-40B4-BE49-F238E27FC236}">
                <a16:creationId xmlns:a16="http://schemas.microsoft.com/office/drawing/2014/main" id="{E478618E-49F0-47E6-9E86-CA91B7E18C02}"/>
              </a:ext>
            </a:extLst>
          </p:cNvPr>
          <p:cNvPicPr>
            <a:picLocks noChangeAspect="1"/>
          </p:cNvPicPr>
          <p:nvPr/>
        </p:nvPicPr>
        <p:blipFill>
          <a:blip r:embed="rId2"/>
          <a:stretch>
            <a:fillRect/>
          </a:stretch>
        </p:blipFill>
        <p:spPr>
          <a:xfrm>
            <a:off x="984806" y="4830278"/>
            <a:ext cx="1829520" cy="1341053"/>
          </a:xfrm>
          <a:prstGeom prst="rect">
            <a:avLst/>
          </a:prstGeom>
          <a:ln w="28575">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416A5959-218B-4898-B74E-4CC3108814FB}"/>
              </a:ext>
            </a:extLst>
          </p:cNvPr>
          <p:cNvPicPr>
            <a:picLocks noChangeAspect="1"/>
          </p:cNvPicPr>
          <p:nvPr/>
        </p:nvPicPr>
        <p:blipFill rotWithShape="1">
          <a:blip r:embed="rId3"/>
          <a:srcRect l="-215" t="3333" r="343"/>
          <a:stretch/>
        </p:blipFill>
        <p:spPr>
          <a:xfrm>
            <a:off x="984612" y="1780836"/>
            <a:ext cx="1829520" cy="1354594"/>
          </a:xfrm>
          <a:prstGeom prst="rect">
            <a:avLst/>
          </a:prstGeom>
          <a:ln w="28575">
            <a:solidFill>
              <a:schemeClr val="accent1"/>
            </a:solidFill>
          </a:ln>
        </p:spPr>
      </p:pic>
      <p:pic>
        <p:nvPicPr>
          <p:cNvPr id="13" name="Picture 12">
            <a:extLst>
              <a:ext uri="{FF2B5EF4-FFF2-40B4-BE49-F238E27FC236}">
                <a16:creationId xmlns:a16="http://schemas.microsoft.com/office/drawing/2014/main" id="{E4B74F9B-A466-4B2C-9717-D76BBA967663}"/>
              </a:ext>
            </a:extLst>
          </p:cNvPr>
          <p:cNvPicPr>
            <a:picLocks noChangeAspect="1"/>
          </p:cNvPicPr>
          <p:nvPr/>
        </p:nvPicPr>
        <p:blipFill rotWithShape="1">
          <a:blip r:embed="rId4"/>
          <a:srcRect l="13113" r="12587"/>
          <a:stretch/>
        </p:blipFill>
        <p:spPr>
          <a:xfrm>
            <a:off x="984201" y="3302383"/>
            <a:ext cx="1829520" cy="1384405"/>
          </a:xfrm>
          <a:prstGeom prst="rect">
            <a:avLst/>
          </a:prstGeom>
          <a:ln w="28575">
            <a:solidFill>
              <a:schemeClr val="accent1"/>
            </a:solidFill>
          </a:ln>
        </p:spPr>
      </p:pic>
      <p:grpSp>
        <p:nvGrpSpPr>
          <p:cNvPr id="10" name="Group 9">
            <a:extLst>
              <a:ext uri="{FF2B5EF4-FFF2-40B4-BE49-F238E27FC236}">
                <a16:creationId xmlns:a16="http://schemas.microsoft.com/office/drawing/2014/main" id="{F2581B7C-70A3-4BBE-9973-FE655714FCC8}"/>
              </a:ext>
            </a:extLst>
          </p:cNvPr>
          <p:cNvGrpSpPr/>
          <p:nvPr/>
        </p:nvGrpSpPr>
        <p:grpSpPr>
          <a:xfrm>
            <a:off x="3110866" y="6066847"/>
            <a:ext cx="5783178" cy="261610"/>
            <a:chOff x="3033045" y="6478571"/>
            <a:chExt cx="5783178" cy="261610"/>
          </a:xfrm>
        </p:grpSpPr>
        <p:sp>
          <p:nvSpPr>
            <p:cNvPr id="11" name="Rectangle 10">
              <a:extLst>
                <a:ext uri="{FF2B5EF4-FFF2-40B4-BE49-F238E27FC236}">
                  <a16:creationId xmlns:a16="http://schemas.microsoft.com/office/drawing/2014/main" id="{597FAC64-2DE7-41D2-8FD9-F44E9041B93F}"/>
                </a:ext>
              </a:extLst>
            </p:cNvPr>
            <p:cNvSpPr/>
            <p:nvPr/>
          </p:nvSpPr>
          <p:spPr>
            <a:xfrm>
              <a:off x="3033045" y="6478571"/>
              <a:ext cx="5783178" cy="261610"/>
            </a:xfrm>
            <a:prstGeom prst="rect">
              <a:avLst/>
            </a:prstGeom>
          </p:spPr>
          <p:txBody>
            <a:bodyPr wrap="square">
              <a:spAutoFit/>
            </a:bodyPr>
            <a:lstStyle/>
            <a:p>
              <a:pPr lvl="0" algn="r">
                <a:spcBef>
                  <a:spcPts val="600"/>
                </a:spcBef>
                <a:defRPr/>
              </a:pPr>
              <a:r>
                <a:rPr lang="en-GB" sz="1050"/>
                <a:t>= prioritised by users in Leeds	          = prioritised by users in Stockport</a:t>
              </a:r>
            </a:p>
          </p:txBody>
        </p:sp>
        <p:sp>
          <p:nvSpPr>
            <p:cNvPr id="12" name="Star: 5 Points 11">
              <a:extLst>
                <a:ext uri="{FF2B5EF4-FFF2-40B4-BE49-F238E27FC236}">
                  <a16:creationId xmlns:a16="http://schemas.microsoft.com/office/drawing/2014/main" id="{0527C1B5-C727-4CBA-97F1-44AC070F50CD}"/>
                </a:ext>
              </a:extLst>
            </p:cNvPr>
            <p:cNvSpPr/>
            <p:nvPr/>
          </p:nvSpPr>
          <p:spPr>
            <a:xfrm>
              <a:off x="4452245" y="6521357"/>
              <a:ext cx="166546" cy="14509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tar: 5 Points 14">
              <a:extLst>
                <a:ext uri="{FF2B5EF4-FFF2-40B4-BE49-F238E27FC236}">
                  <a16:creationId xmlns:a16="http://schemas.microsoft.com/office/drawing/2014/main" id="{2617589B-DC22-456E-A4F7-BA17C708CED1}"/>
                </a:ext>
              </a:extLst>
            </p:cNvPr>
            <p:cNvSpPr/>
            <p:nvPr/>
          </p:nvSpPr>
          <p:spPr>
            <a:xfrm>
              <a:off x="6546003" y="6521357"/>
              <a:ext cx="166546" cy="14509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29956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EFBD4F02-14B7-48E0-87A6-62664535382C}"/>
              </a:ext>
            </a:extLst>
          </p:cNvPr>
          <p:cNvSpPr/>
          <p:nvPr/>
        </p:nvSpPr>
        <p:spPr>
          <a:xfrm rot="5400000">
            <a:off x="1017918" y="1884871"/>
            <a:ext cx="3433313" cy="30882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CB8D16C-6147-4BC4-A468-D52583DABE97}"/>
              </a:ext>
            </a:extLst>
          </p:cNvPr>
          <p:cNvSpPr txBox="1"/>
          <p:nvPr/>
        </p:nvSpPr>
        <p:spPr>
          <a:xfrm>
            <a:off x="1388853" y="3305888"/>
            <a:ext cx="2078966" cy="492443"/>
          </a:xfrm>
          <a:prstGeom prst="rect">
            <a:avLst/>
          </a:prstGeom>
          <a:noFill/>
        </p:spPr>
        <p:txBody>
          <a:bodyPr wrap="square" lIns="0" tIns="0" rIns="0" bIns="0" rtlCol="0">
            <a:spAutoFit/>
          </a:bodyPr>
          <a:lstStyle/>
          <a:p>
            <a:r>
              <a:rPr lang="en-GB" sz="1600" b="1">
                <a:solidFill>
                  <a:schemeClr val="bg1"/>
                </a:solidFill>
                <a:latin typeface="+mj-lt"/>
              </a:rPr>
              <a:t>Front Door </a:t>
            </a:r>
            <a:br>
              <a:rPr lang="en-GB" sz="1600" b="1">
                <a:solidFill>
                  <a:schemeClr val="bg1"/>
                </a:solidFill>
                <a:latin typeface="+mj-lt"/>
              </a:rPr>
            </a:br>
            <a:r>
              <a:rPr lang="en-GB" sz="1600" b="1">
                <a:solidFill>
                  <a:schemeClr val="bg1"/>
                </a:solidFill>
                <a:latin typeface="+mj-lt"/>
              </a:rPr>
              <a:t>Social workers</a:t>
            </a:r>
          </a:p>
        </p:txBody>
      </p:sp>
      <p:sp>
        <p:nvSpPr>
          <p:cNvPr id="2" name="Slide Number Placeholder 1">
            <a:extLst>
              <a:ext uri="{FF2B5EF4-FFF2-40B4-BE49-F238E27FC236}">
                <a16:creationId xmlns:a16="http://schemas.microsoft.com/office/drawing/2014/main" id="{D8161112-E5C2-46FC-B03D-70B77BC47139}"/>
              </a:ext>
            </a:extLst>
          </p:cNvPr>
          <p:cNvSpPr>
            <a:spLocks noGrp="1"/>
          </p:cNvSpPr>
          <p:nvPr>
            <p:ph type="sldNum" sz="quarter" idx="12"/>
          </p:nvPr>
        </p:nvSpPr>
        <p:spPr/>
        <p:txBody>
          <a:bodyPr/>
          <a:lstStyle/>
          <a:p>
            <a:fld id="{C6A4B429-0189-47CD-9DDA-A001F58C55D3}" type="slidenum">
              <a:rPr lang="en-US" smtClean="0"/>
              <a:pPr/>
              <a:t>36</a:t>
            </a:fld>
            <a:endParaRPr lang="en-US"/>
          </a:p>
        </p:txBody>
      </p:sp>
    </p:spTree>
    <p:extLst>
      <p:ext uri="{BB962C8B-B14F-4D97-AF65-F5344CB8AC3E}">
        <p14:creationId xmlns:p14="http://schemas.microsoft.com/office/powerpoint/2010/main" val="2879371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Front door: profile</a:t>
            </a:r>
          </a:p>
        </p:txBody>
      </p:sp>
      <p:graphicFrame>
        <p:nvGraphicFramePr>
          <p:cNvPr id="5" name="Table 4">
            <a:extLst>
              <a:ext uri="{FF2B5EF4-FFF2-40B4-BE49-F238E27FC236}">
                <a16:creationId xmlns:a16="http://schemas.microsoft.com/office/drawing/2014/main" id="{7EEB7C7C-FFA2-4CE0-9BB3-EC4FFFA5CBD0}"/>
              </a:ext>
            </a:extLst>
          </p:cNvPr>
          <p:cNvGraphicFramePr>
            <a:graphicFrameLocks noGrp="1"/>
          </p:cNvGraphicFramePr>
          <p:nvPr>
            <p:extLst>
              <p:ext uri="{D42A27DB-BD31-4B8C-83A1-F6EECF244321}">
                <p14:modId xmlns:p14="http://schemas.microsoft.com/office/powerpoint/2010/main" val="3836443099"/>
              </p:ext>
            </p:extLst>
          </p:nvPr>
        </p:nvGraphicFramePr>
        <p:xfrm>
          <a:off x="969963" y="1340522"/>
          <a:ext cx="7617446" cy="4986449"/>
        </p:xfrm>
        <a:graphic>
          <a:graphicData uri="http://schemas.openxmlformats.org/drawingml/2006/table">
            <a:tbl>
              <a:tblPr firstRow="1" bandRow="1">
                <a:tableStyleId>{2D5ABB26-0587-4C30-8999-92F81FD0307C}</a:tableStyleId>
              </a:tblPr>
              <a:tblGrid>
                <a:gridCol w="1720227">
                  <a:extLst>
                    <a:ext uri="{9D8B030D-6E8A-4147-A177-3AD203B41FA5}">
                      <a16:colId xmlns:a16="http://schemas.microsoft.com/office/drawing/2014/main" val="4166066414"/>
                    </a:ext>
                  </a:extLst>
                </a:gridCol>
                <a:gridCol w="5897219">
                  <a:extLst>
                    <a:ext uri="{9D8B030D-6E8A-4147-A177-3AD203B41FA5}">
                      <a16:colId xmlns:a16="http://schemas.microsoft.com/office/drawing/2014/main" val="4271834223"/>
                    </a:ext>
                  </a:extLst>
                </a:gridCol>
              </a:tblGrid>
              <a:tr h="1332436">
                <a:tc>
                  <a:txBody>
                    <a:bodyPr/>
                    <a:lstStyle/>
                    <a:p>
                      <a:pPr marL="0" algn="l" defTabSz="914400" rtl="0" eaLnBrk="1" latinLnBrk="0" hangingPunct="1"/>
                      <a:r>
                        <a:rPr lang="en-GB" sz="1100" b="0" kern="1200" noProof="0">
                          <a:solidFill>
                            <a:schemeClr val="bg1"/>
                          </a:solidFill>
                          <a:latin typeface="+mj-lt"/>
                          <a:ea typeface="+mn-ea"/>
                          <a:cs typeface="+mn-cs"/>
                        </a:rPr>
                        <a:t>User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GB" sz="1100" noProof="0">
                          <a:latin typeface="+mj-lt"/>
                        </a:rPr>
                        <a:t>The ‘Front Door’ is the arrangement that local authorities have in place to respond to an initial </a:t>
                      </a:r>
                      <a:r>
                        <a:rPr lang="en-GB" sz="1100" b="0" i="0" u="none" strike="noStrike" noProof="0">
                          <a:solidFill>
                            <a:srgbClr val="000000"/>
                          </a:solidFill>
                          <a:latin typeface="Gill Sans MT"/>
                        </a:rPr>
                        <a:t>safeguarding concern for a child</a:t>
                      </a:r>
                      <a:r>
                        <a:rPr lang="en-GB" sz="1100" noProof="0">
                          <a:latin typeface="+mj-lt"/>
                        </a:rPr>
                        <a:t> </a:t>
                      </a:r>
                      <a:r>
                        <a:rPr lang="en-GB" sz="1100" b="0" i="0" u="none" strike="noStrike" noProof="0">
                          <a:solidFill>
                            <a:srgbClr val="000000"/>
                          </a:solidFill>
                          <a:latin typeface="Gill Sans MT"/>
                        </a:rPr>
                        <a:t>from a professional or member of the public. The Front Door can be organised as a</a:t>
                      </a:r>
                      <a:r>
                        <a:rPr lang="en-GB" sz="1100" kern="1200">
                          <a:solidFill>
                            <a:schemeClr val="tx1"/>
                          </a:solidFill>
                          <a:latin typeface="+mj-lt"/>
                          <a:ea typeface="+mn-ea"/>
                          <a:cs typeface="+mn-cs"/>
                        </a:rPr>
                        <a:t> multi-agency safeguarding hub (MASH) or in Stockport, multi-agency safeguarding and support hub (MASSH). </a:t>
                      </a:r>
                      <a:r>
                        <a:rPr lang="en-GB" sz="1100" noProof="0">
                          <a:latin typeface="+mj-lt"/>
                        </a:rPr>
                        <a:t>The Front Door is where professionals gather information, provide advice and make decisions about which pathways to follow for different contacts and referrals. It includes Social Workers and team </a:t>
                      </a:r>
                      <a:r>
                        <a:rPr lang="en-GB" sz="1100" noProof="0" err="1">
                          <a:latin typeface="+mj-lt"/>
                        </a:rPr>
                        <a:t>managers.This</a:t>
                      </a:r>
                      <a:r>
                        <a:rPr lang="en-GB" sz="1100" noProof="0">
                          <a:latin typeface="+mj-lt"/>
                        </a:rPr>
                        <a:t> may lead to an assessment by Children’s Social Care, Early Help or a response from universal services. Historical factors about children and families have to be taken into account and fully analysed to understand families’ strengths and risks.</a:t>
                      </a:r>
                      <a:endParaRPr lang="en-GB" sz="1100" kern="1200" noProof="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90171"/>
                  </a:ext>
                </a:extLst>
              </a:tr>
              <a:tr h="429689">
                <a:tc>
                  <a:txBody>
                    <a:bodyPr/>
                    <a:lstStyle/>
                    <a:p>
                      <a:pPr lvl="0" algn="l" defTabSz="914400" eaLnBrk="1" latinLnBrk="0" hangingPunct="1">
                        <a:buNone/>
                      </a:pPr>
                      <a:r>
                        <a:rPr lang="en-GB" sz="1100" b="0" i="0" u="none" strike="noStrike" kern="1200" noProof="0">
                          <a:solidFill>
                            <a:schemeClr val="bg1"/>
                          </a:solidFill>
                          <a:latin typeface="Gill Sans MT"/>
                        </a:rPr>
                        <a:t>Number of people interviewed</a:t>
                      </a:r>
                      <a:endParaRPr lang="en-GB" sz="1100" b="0" kern="1200" noProof="0">
                        <a:solidFill>
                          <a:schemeClr val="bg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lvl="0">
                        <a:buNone/>
                      </a:pPr>
                      <a:r>
                        <a:rPr lang="en-GB" sz="1100" noProof="0">
                          <a:latin typeface="+mj-lt"/>
                        </a:rPr>
                        <a:t>We interviewed 2 Front Door Social Work (SW) managers in Stockport and 2 in Leeds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1043433">
                <a:tc>
                  <a:txBody>
                    <a:bodyPr/>
                    <a:lstStyle/>
                    <a:p>
                      <a:pPr marL="0" algn="l" defTabSz="914400" rtl="0" eaLnBrk="1" latinLnBrk="0" hangingPunct="1"/>
                      <a:r>
                        <a:rPr lang="en-GB" sz="1100" b="0" kern="1200" noProof="0">
                          <a:solidFill>
                            <a:schemeClr val="bg1"/>
                          </a:solidFill>
                          <a:latin typeface="+mj-lt"/>
                          <a:ea typeface="+mn-ea"/>
                          <a:cs typeface="+mn-cs"/>
                        </a:rPr>
                        <a:t>Systems used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lvl="0" algn="l">
                        <a:buNone/>
                      </a:pPr>
                      <a:r>
                        <a:rPr lang="en-GB" sz="1100" b="0" i="0" u="none" strike="noStrike" noProof="0">
                          <a:solidFill>
                            <a:schemeClr val="tx1"/>
                          </a:solidFill>
                          <a:latin typeface="Gill Sans MT"/>
                        </a:rPr>
                        <a:t>Front Door SWs (Social Workers) have access to the Children Social Care Case Management system (Mosaic in Leeds and EIS in Stockport). In Stockport, Front Door Social workers have access to Signpost, which provides an overview of the services that a child and family have been in contact with. In Leeds Front Door SWs have access to school systems. Both councils have a multi-agency set up with representatives from other services (police, YOT, etc</a:t>
                      </a:r>
                      <a:r>
                        <a:rPr lang="en-GB" sz="1100" b="0" i="0" u="none" strike="noStrike" kern="1200" noProof="0">
                          <a:solidFill>
                            <a:schemeClr val="tx1"/>
                          </a:solidFill>
                          <a:latin typeface="Gill Sans MT"/>
                          <a:ea typeface="+mn-ea"/>
                          <a:cs typeface="+mn-cs"/>
                        </a:rPr>
                        <a:t>) sitting on the same floor so they can share information without direct access to systems</a:t>
                      </a:r>
                      <a:endParaRPr lang="en-US" sz="1100" b="0" i="0" u="none" strike="noStrike" kern="1200">
                        <a:solidFill>
                          <a:schemeClr val="tx1"/>
                        </a:solidFill>
                        <a:latin typeface="Gill Sans M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087600"/>
                  </a:ext>
                </a:extLst>
              </a:tr>
              <a:tr h="764943">
                <a:tc>
                  <a:txBody>
                    <a:bodyPr/>
                    <a:lstStyle/>
                    <a:p>
                      <a:pPr marL="0" algn="l" defTabSz="914400" rtl="0" eaLnBrk="1" latinLnBrk="0" hangingPunct="1"/>
                      <a:r>
                        <a:rPr lang="en-GB" sz="1100" b="0" kern="1200" noProof="0">
                          <a:solidFill>
                            <a:schemeClr val="bg1"/>
                          </a:solidFill>
                          <a:latin typeface="+mj-lt"/>
                          <a:ea typeface="+mn-ea"/>
                          <a:cs typeface="+mn-cs"/>
                        </a:rPr>
                        <a:t>Quotes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indent="-171450">
                        <a:buFont typeface="Arial" panose="020B0604020202020204" pitchFamily="34" charset="0"/>
                        <a:buChar char="•"/>
                      </a:pPr>
                      <a:r>
                        <a:rPr lang="en-GB" sz="1100">
                          <a:solidFill>
                            <a:schemeClr val="tx1"/>
                          </a:solidFill>
                          <a:latin typeface="+mj-lt"/>
                        </a:rPr>
                        <a:t>"</a:t>
                      </a:r>
                      <a:r>
                        <a:rPr lang="en-GB" sz="1100" b="0" i="0" u="none" strike="noStrike" noProof="0">
                          <a:solidFill>
                            <a:schemeClr val="tx1"/>
                          </a:solidFill>
                          <a:latin typeface="Gill Sans MT"/>
                        </a:rPr>
                        <a:t>The Front Door is where the data is needed, so we don’t find out later that there’s an Aunt in Wales“ (Stockport)</a:t>
                      </a:r>
                      <a:endParaRPr lang="en-US">
                        <a:solidFill>
                          <a:schemeClr val="tx1"/>
                        </a:solidFill>
                      </a:endParaRPr>
                    </a:p>
                    <a:p>
                      <a:pPr marL="171450" lvl="0" indent="-171450">
                        <a:buFont typeface="Arial" panose="020B0604020202020204" pitchFamily="34" charset="0"/>
                        <a:buChar char="•"/>
                      </a:pPr>
                      <a:r>
                        <a:rPr lang="en-GB" sz="1100" b="0" i="0" u="none" strike="noStrike" noProof="0">
                          <a:solidFill>
                            <a:schemeClr val="tx1"/>
                          </a:solidFill>
                          <a:latin typeface="Gill Sans MT"/>
                        </a:rPr>
                        <a:t>“It is crucial that we have the right information at the right time to make the right decision for the child”  (Stockport)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noProof="0">
                          <a:solidFill>
                            <a:srgbClr val="000000"/>
                          </a:solidFill>
                          <a:latin typeface="Gill Sans MT"/>
                        </a:rPr>
                        <a:t>"Out of hours need more information as they have limited access to systems" (Stockport)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683990"/>
                  </a:ext>
                </a:extLst>
              </a:tr>
              <a:tr h="1020589">
                <a:tc>
                  <a:txBody>
                    <a:bodyPr/>
                    <a:lstStyle/>
                    <a:p>
                      <a:pPr marL="0" algn="l" defTabSz="914400" rtl="0" eaLnBrk="1" latinLnBrk="0" hangingPunct="1"/>
                      <a:r>
                        <a:rPr lang="en-GB" sz="1100" b="0" kern="1200" noProof="0">
                          <a:solidFill>
                            <a:schemeClr val="bg1"/>
                          </a:solidFill>
                          <a:latin typeface="+mj-lt"/>
                          <a:ea typeface="+mn-ea"/>
                          <a:cs typeface="+mn-cs"/>
                        </a:rPr>
                        <a:t>Other insights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marR="0" lvl="0" indent="-171450" algn="l" rtl="0">
                        <a:lnSpc>
                          <a:spcPct val="100000"/>
                        </a:lnSpc>
                        <a:spcBef>
                          <a:spcPts val="0"/>
                        </a:spcBef>
                        <a:spcAft>
                          <a:spcPts val="0"/>
                        </a:spcAft>
                        <a:buFont typeface="Arial" panose="020B0604020202020204" pitchFamily="34" charset="0"/>
                        <a:buChar char="•"/>
                      </a:pPr>
                      <a:r>
                        <a:rPr lang="en-GB" sz="1100" b="0" i="0" u="none" strike="noStrike" noProof="0">
                          <a:solidFill>
                            <a:schemeClr val="tx1"/>
                          </a:solidFill>
                          <a:latin typeface="Gill Sans MT"/>
                        </a:rPr>
                        <a:t>Referral Information Officers (RIO) don’t always know or have right information on what services there are when advising people </a:t>
                      </a:r>
                    </a:p>
                    <a:p>
                      <a:pPr marL="171450" marR="0" lvl="0" indent="-171450" algn="l" rtl="0">
                        <a:lnSpc>
                          <a:spcPct val="100000"/>
                        </a:lnSpc>
                        <a:spcBef>
                          <a:spcPts val="0"/>
                        </a:spcBef>
                        <a:spcAft>
                          <a:spcPts val="0"/>
                        </a:spcAft>
                        <a:buFont typeface="Arial" panose="020B0604020202020204" pitchFamily="34" charset="0"/>
                        <a:buChar char="•"/>
                      </a:pPr>
                      <a:r>
                        <a:rPr lang="en-GB" sz="1100" b="0" i="0" u="none" strike="noStrike" kern="1200">
                          <a:solidFill>
                            <a:schemeClr val="tx1"/>
                          </a:solidFill>
                          <a:latin typeface="Gill Sans MT"/>
                          <a:ea typeface="+mn-ea"/>
                          <a:cs typeface="+mn-cs"/>
                        </a:rPr>
                        <a:t>Language interpreters can be a big barrier as they don’t have social worker training. Across Leeds, for example, children and families speak 92 languages altogether</a:t>
                      </a:r>
                    </a:p>
                    <a:p>
                      <a:pPr marL="171450" lvl="0" indent="-171450" algn="l">
                        <a:buFont typeface="Arial" panose="020B0604020202020204" pitchFamily="34" charset="0"/>
                        <a:buChar char="•"/>
                      </a:pPr>
                      <a:r>
                        <a:rPr lang="en-GB" sz="1100" b="0" i="0" u="none" strike="noStrike" kern="1200">
                          <a:solidFill>
                            <a:schemeClr val="tx1"/>
                          </a:solidFill>
                          <a:latin typeface="Gill Sans MT"/>
                          <a:ea typeface="+mn-ea"/>
                          <a:cs typeface="+mn-cs"/>
                        </a:rPr>
                        <a:t>Data availability is much weaker at the MASSH out of hours e.g. in Stockport the full MASSH team is replaced by just 2 on duty Social Workers out of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841965"/>
                  </a:ext>
                </a:extLst>
              </a:tr>
            </a:tbl>
          </a:graphicData>
        </a:graphic>
      </p:graphicFrame>
      <p:sp>
        <p:nvSpPr>
          <p:cNvPr id="3" name="Slide Number Placeholder 2">
            <a:extLst>
              <a:ext uri="{FF2B5EF4-FFF2-40B4-BE49-F238E27FC236}">
                <a16:creationId xmlns:a16="http://schemas.microsoft.com/office/drawing/2014/main" id="{185781C6-33F3-487A-963E-CADBFF3F1338}"/>
              </a:ext>
            </a:extLst>
          </p:cNvPr>
          <p:cNvSpPr>
            <a:spLocks noGrp="1"/>
          </p:cNvSpPr>
          <p:nvPr>
            <p:ph type="sldNum" sz="quarter" idx="12"/>
          </p:nvPr>
        </p:nvSpPr>
        <p:spPr/>
        <p:txBody>
          <a:bodyPr/>
          <a:lstStyle/>
          <a:p>
            <a:fld id="{C6A4B429-0189-47CD-9DDA-A001F58C55D3}" type="slidenum">
              <a:rPr lang="en-US" smtClean="0"/>
              <a:pPr/>
              <a:t>37</a:t>
            </a:fld>
            <a:endParaRPr lang="en-US"/>
          </a:p>
        </p:txBody>
      </p:sp>
    </p:spTree>
    <p:extLst>
      <p:ext uri="{BB962C8B-B14F-4D97-AF65-F5344CB8AC3E}">
        <p14:creationId xmlns:p14="http://schemas.microsoft.com/office/powerpoint/2010/main" val="1385042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8D6923-1A97-4121-AA05-09D501983088}"/>
              </a:ext>
            </a:extLst>
          </p:cNvPr>
          <p:cNvSpPr/>
          <p:nvPr/>
        </p:nvSpPr>
        <p:spPr>
          <a:xfrm>
            <a:off x="889105" y="4259233"/>
            <a:ext cx="8082365" cy="19862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BADA64E5-F7BA-4E2A-A324-616D8CE1F4E8}"/>
              </a:ext>
            </a:extLst>
          </p:cNvPr>
          <p:cNvSpPr/>
          <p:nvPr/>
        </p:nvSpPr>
        <p:spPr>
          <a:xfrm>
            <a:off x="889106" y="3622480"/>
            <a:ext cx="8082365" cy="536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A1925ED-5A81-4FCA-89D7-E0A02FB2D818}"/>
              </a:ext>
            </a:extLst>
          </p:cNvPr>
          <p:cNvSpPr/>
          <p:nvPr/>
        </p:nvSpPr>
        <p:spPr>
          <a:xfrm>
            <a:off x="889107" y="915351"/>
            <a:ext cx="8082365" cy="26230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Front door workflow, decisions &amp; information</a:t>
            </a:r>
            <a:r>
              <a:rPr lang="en-GB" baseline="30000"/>
              <a:t>1</a:t>
            </a:r>
          </a:p>
        </p:txBody>
      </p:sp>
      <p:sp>
        <p:nvSpPr>
          <p:cNvPr id="93" name="Rounded Rectangle 75">
            <a:extLst>
              <a:ext uri="{FF2B5EF4-FFF2-40B4-BE49-F238E27FC236}">
                <a16:creationId xmlns:a16="http://schemas.microsoft.com/office/drawing/2014/main" id="{EF032DCD-1A0B-4FD3-9DE9-13EAC6F7C5CC}"/>
              </a:ext>
            </a:extLst>
          </p:cNvPr>
          <p:cNvSpPr/>
          <p:nvPr/>
        </p:nvSpPr>
        <p:spPr>
          <a:xfrm>
            <a:off x="2965391" y="1037656"/>
            <a:ext cx="2253668" cy="2559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800">
                <a:solidFill>
                  <a:schemeClr val="tx1"/>
                </a:solidFill>
                <a:latin typeface="+mj-lt"/>
              </a:rPr>
              <a:t>Section 47 – strategy meeting</a:t>
            </a:r>
          </a:p>
        </p:txBody>
      </p:sp>
      <p:sp>
        <p:nvSpPr>
          <p:cNvPr id="110" name="Rectangle 109">
            <a:extLst>
              <a:ext uri="{FF2B5EF4-FFF2-40B4-BE49-F238E27FC236}">
                <a16:creationId xmlns:a16="http://schemas.microsoft.com/office/drawing/2014/main" id="{42DB6D41-D262-459E-A626-E35B748A3264}"/>
              </a:ext>
            </a:extLst>
          </p:cNvPr>
          <p:cNvSpPr/>
          <p:nvPr/>
        </p:nvSpPr>
        <p:spPr>
          <a:xfrm>
            <a:off x="4213857" y="1278065"/>
            <a:ext cx="2949641" cy="230832"/>
          </a:xfrm>
          <a:prstGeom prst="rect">
            <a:avLst/>
          </a:prstGeom>
        </p:spPr>
        <p:txBody>
          <a:bodyPr wrap="square">
            <a:spAutoFit/>
          </a:bodyPr>
          <a:lstStyle/>
          <a:p>
            <a:pPr lvl="0"/>
            <a:r>
              <a:rPr lang="en-GB" sz="900" b="1" i="1" dirty="0"/>
              <a:t>Is the child at immediate risk of harm?</a:t>
            </a:r>
          </a:p>
        </p:txBody>
      </p:sp>
      <p:grpSp>
        <p:nvGrpSpPr>
          <p:cNvPr id="26" name="Group 25">
            <a:extLst>
              <a:ext uri="{FF2B5EF4-FFF2-40B4-BE49-F238E27FC236}">
                <a16:creationId xmlns:a16="http://schemas.microsoft.com/office/drawing/2014/main" id="{275B7620-0CCE-49B0-AFD9-7B868B34D197}"/>
              </a:ext>
            </a:extLst>
          </p:cNvPr>
          <p:cNvGrpSpPr/>
          <p:nvPr/>
        </p:nvGrpSpPr>
        <p:grpSpPr>
          <a:xfrm>
            <a:off x="963172" y="1565910"/>
            <a:ext cx="1462718" cy="1845295"/>
            <a:chOff x="519039" y="1443783"/>
            <a:chExt cx="1462718" cy="1845295"/>
          </a:xfrm>
        </p:grpSpPr>
        <p:sp>
          <p:nvSpPr>
            <p:cNvPr id="11" name="Rounded Rectangle 80">
              <a:extLst>
                <a:ext uri="{FF2B5EF4-FFF2-40B4-BE49-F238E27FC236}">
                  <a16:creationId xmlns:a16="http://schemas.microsoft.com/office/drawing/2014/main" id="{E4363852-20D5-4388-9AA8-A5B717792244}"/>
                </a:ext>
              </a:extLst>
            </p:cNvPr>
            <p:cNvSpPr/>
            <p:nvPr/>
          </p:nvSpPr>
          <p:spPr>
            <a:xfrm>
              <a:off x="519039" y="1443783"/>
              <a:ext cx="1462718" cy="1845295"/>
            </a:xfrm>
            <a:prstGeom prst="roundRect">
              <a:avLst>
                <a:gd name="adj" fmla="val 0"/>
              </a:avLst>
            </a:prstGeom>
            <a:solidFill>
              <a:schemeClr val="accent4">
                <a:lumMod val="40000"/>
                <a:lumOff val="60000"/>
              </a:schemeClr>
            </a:solidFill>
            <a:ln w="19050">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GB" sz="700" b="1">
                <a:latin typeface="+mj-lt"/>
              </a:endParaRPr>
            </a:p>
            <a:p>
              <a:pPr algn="ctr"/>
              <a:r>
                <a:rPr lang="en-GB" sz="900" b="1">
                  <a:solidFill>
                    <a:schemeClr val="bg1"/>
                  </a:solidFill>
                  <a:latin typeface="+mj-lt"/>
                </a:rPr>
                <a:t>Safeguarding Referral</a:t>
              </a:r>
            </a:p>
          </p:txBody>
        </p:sp>
        <p:sp>
          <p:nvSpPr>
            <p:cNvPr id="69" name="Rectangle 68">
              <a:extLst>
                <a:ext uri="{FF2B5EF4-FFF2-40B4-BE49-F238E27FC236}">
                  <a16:creationId xmlns:a16="http://schemas.microsoft.com/office/drawing/2014/main" id="{1372E355-3865-4225-B720-E7EEDACB9582}"/>
                </a:ext>
              </a:extLst>
            </p:cNvPr>
            <p:cNvSpPr/>
            <p:nvPr/>
          </p:nvSpPr>
          <p:spPr>
            <a:xfrm>
              <a:off x="592833" y="2109299"/>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Police</a:t>
              </a:r>
            </a:p>
          </p:txBody>
        </p:sp>
        <p:sp>
          <p:nvSpPr>
            <p:cNvPr id="71" name="Rectangle 70">
              <a:extLst>
                <a:ext uri="{FF2B5EF4-FFF2-40B4-BE49-F238E27FC236}">
                  <a16:creationId xmlns:a16="http://schemas.microsoft.com/office/drawing/2014/main" id="{CE506B07-10AF-4D76-AA55-DD5B2C558A8C}"/>
                </a:ext>
              </a:extLst>
            </p:cNvPr>
            <p:cNvSpPr/>
            <p:nvPr/>
          </p:nvSpPr>
          <p:spPr>
            <a:xfrm>
              <a:off x="592833" y="2344255"/>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Health</a:t>
              </a:r>
            </a:p>
          </p:txBody>
        </p:sp>
        <p:sp>
          <p:nvSpPr>
            <p:cNvPr id="72" name="Rectangle 71">
              <a:extLst>
                <a:ext uri="{FF2B5EF4-FFF2-40B4-BE49-F238E27FC236}">
                  <a16:creationId xmlns:a16="http://schemas.microsoft.com/office/drawing/2014/main" id="{801B8FE1-F34E-4ADB-ABE6-7102BB29D81D}"/>
                </a:ext>
              </a:extLst>
            </p:cNvPr>
            <p:cNvSpPr/>
            <p:nvPr/>
          </p:nvSpPr>
          <p:spPr>
            <a:xfrm>
              <a:off x="592833" y="2579211"/>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Education</a:t>
              </a:r>
            </a:p>
          </p:txBody>
        </p:sp>
        <p:sp>
          <p:nvSpPr>
            <p:cNvPr id="73" name="Rectangle 72">
              <a:extLst>
                <a:ext uri="{FF2B5EF4-FFF2-40B4-BE49-F238E27FC236}">
                  <a16:creationId xmlns:a16="http://schemas.microsoft.com/office/drawing/2014/main" id="{541685D8-1CA6-4B11-B13B-5CC2F5A9800C}"/>
                </a:ext>
              </a:extLst>
            </p:cNvPr>
            <p:cNvSpPr/>
            <p:nvPr/>
          </p:nvSpPr>
          <p:spPr>
            <a:xfrm>
              <a:off x="592833" y="2787719"/>
              <a:ext cx="1333067" cy="230832"/>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Other LA service</a:t>
              </a:r>
            </a:p>
          </p:txBody>
        </p:sp>
        <p:sp>
          <p:nvSpPr>
            <p:cNvPr id="77" name="Rectangle 76">
              <a:extLst>
                <a:ext uri="{FF2B5EF4-FFF2-40B4-BE49-F238E27FC236}">
                  <a16:creationId xmlns:a16="http://schemas.microsoft.com/office/drawing/2014/main" id="{DCBAC804-97E4-4B73-9123-9C56E31295CB}"/>
                </a:ext>
              </a:extLst>
            </p:cNvPr>
            <p:cNvSpPr/>
            <p:nvPr/>
          </p:nvSpPr>
          <p:spPr>
            <a:xfrm>
              <a:off x="592833" y="1847895"/>
              <a:ext cx="1333067" cy="230832"/>
            </a:xfrm>
            <a:prstGeom prst="rect">
              <a:avLst/>
            </a:prstGeom>
            <a:noFill/>
            <a:ln>
              <a:noFill/>
            </a:ln>
          </p:spPr>
          <p:txBody>
            <a:bodyPr wrap="square" anchor="ctr">
              <a:spAutoFit/>
            </a:bodyPr>
            <a:lstStyle/>
            <a:p>
              <a:pPr>
                <a:spcAft>
                  <a:spcPts val="1800"/>
                </a:spcAft>
              </a:pPr>
              <a:r>
                <a:rPr lang="en-GB" sz="900" i="1">
                  <a:latin typeface="+mj-lt"/>
                </a:rPr>
                <a:t>By telephone / email:</a:t>
              </a:r>
            </a:p>
          </p:txBody>
        </p:sp>
        <p:sp>
          <p:nvSpPr>
            <p:cNvPr id="79" name="Rectangle 78">
              <a:extLst>
                <a:ext uri="{FF2B5EF4-FFF2-40B4-BE49-F238E27FC236}">
                  <a16:creationId xmlns:a16="http://schemas.microsoft.com/office/drawing/2014/main" id="{54A55A13-4E65-4B21-9B00-C372C6C50970}"/>
                </a:ext>
              </a:extLst>
            </p:cNvPr>
            <p:cNvSpPr/>
            <p:nvPr/>
          </p:nvSpPr>
          <p:spPr>
            <a:xfrm>
              <a:off x="592833" y="3049124"/>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Other</a:t>
              </a:r>
            </a:p>
          </p:txBody>
        </p:sp>
      </p:grpSp>
      <p:cxnSp>
        <p:nvCxnSpPr>
          <p:cNvPr id="119" name="Straight Arrow Connector 118">
            <a:extLst>
              <a:ext uri="{FF2B5EF4-FFF2-40B4-BE49-F238E27FC236}">
                <a16:creationId xmlns:a16="http://schemas.microsoft.com/office/drawing/2014/main" id="{402B08D5-2CB0-4FD6-88B2-D1477D550C94}"/>
              </a:ext>
            </a:extLst>
          </p:cNvPr>
          <p:cNvCxnSpPr>
            <a:cxnSpLocks/>
            <a:stCxn id="37" idx="3"/>
            <a:endCxn id="42" idx="1"/>
          </p:cNvCxnSpPr>
          <p:nvPr/>
        </p:nvCxnSpPr>
        <p:spPr>
          <a:xfrm>
            <a:off x="4084320" y="2486107"/>
            <a:ext cx="263979" cy="12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CE0C86C8-3180-46D0-8E79-F5CF19DCB6BB}"/>
              </a:ext>
            </a:extLst>
          </p:cNvPr>
          <p:cNvSpPr/>
          <p:nvPr/>
        </p:nvSpPr>
        <p:spPr>
          <a:xfrm>
            <a:off x="2690976" y="3723772"/>
            <a:ext cx="1393344" cy="369332"/>
          </a:xfrm>
          <a:prstGeom prst="rect">
            <a:avLst/>
          </a:prstGeom>
        </p:spPr>
        <p:txBody>
          <a:bodyPr wrap="square">
            <a:spAutoFit/>
          </a:bodyPr>
          <a:lstStyle/>
          <a:p>
            <a:pPr lvl="0"/>
            <a:r>
              <a:rPr lang="en-GB" sz="900" i="1" dirty="0"/>
              <a:t>Is a SW involvement needed?</a:t>
            </a:r>
          </a:p>
        </p:txBody>
      </p:sp>
      <p:sp>
        <p:nvSpPr>
          <p:cNvPr id="108" name="Rectangle 107">
            <a:extLst>
              <a:ext uri="{FF2B5EF4-FFF2-40B4-BE49-F238E27FC236}">
                <a16:creationId xmlns:a16="http://schemas.microsoft.com/office/drawing/2014/main" id="{DFC99DF1-392B-4452-8C5B-4F0794F5415E}"/>
              </a:ext>
            </a:extLst>
          </p:cNvPr>
          <p:cNvSpPr/>
          <p:nvPr/>
        </p:nvSpPr>
        <p:spPr>
          <a:xfrm>
            <a:off x="4344695" y="3624954"/>
            <a:ext cx="1381218" cy="507831"/>
          </a:xfrm>
          <a:prstGeom prst="rect">
            <a:avLst/>
          </a:prstGeom>
        </p:spPr>
        <p:txBody>
          <a:bodyPr wrap="square">
            <a:spAutoFit/>
          </a:bodyPr>
          <a:lstStyle/>
          <a:p>
            <a:pPr lvl="0"/>
            <a:r>
              <a:rPr lang="en-GB" sz="900" i="1"/>
              <a:t>What is the right level of support to provide to the child/family?</a:t>
            </a:r>
          </a:p>
        </p:txBody>
      </p:sp>
      <p:sp>
        <p:nvSpPr>
          <p:cNvPr id="112" name="Rectangle 111">
            <a:extLst>
              <a:ext uri="{FF2B5EF4-FFF2-40B4-BE49-F238E27FC236}">
                <a16:creationId xmlns:a16="http://schemas.microsoft.com/office/drawing/2014/main" id="{51EA68F6-EAEE-4B2E-B18C-102829CFFE8B}"/>
              </a:ext>
            </a:extLst>
          </p:cNvPr>
          <p:cNvSpPr/>
          <p:nvPr/>
        </p:nvSpPr>
        <p:spPr>
          <a:xfrm>
            <a:off x="5986288" y="3619123"/>
            <a:ext cx="1393344" cy="507831"/>
          </a:xfrm>
          <a:prstGeom prst="rect">
            <a:avLst/>
          </a:prstGeom>
        </p:spPr>
        <p:txBody>
          <a:bodyPr wrap="square">
            <a:spAutoFit/>
          </a:bodyPr>
          <a:lstStyle/>
          <a:p>
            <a:pPr lvl="0"/>
            <a:r>
              <a:rPr lang="en-GB" sz="900" i="1"/>
              <a:t>Does the recommendation meet the presenting needs?</a:t>
            </a:r>
          </a:p>
        </p:txBody>
      </p:sp>
      <p:sp>
        <p:nvSpPr>
          <p:cNvPr id="15" name="TextBox 14">
            <a:extLst>
              <a:ext uri="{FF2B5EF4-FFF2-40B4-BE49-F238E27FC236}">
                <a16:creationId xmlns:a16="http://schemas.microsoft.com/office/drawing/2014/main" id="{177E846A-CA5F-4D90-BBF1-CB24910534AD}"/>
              </a:ext>
            </a:extLst>
          </p:cNvPr>
          <p:cNvSpPr txBox="1"/>
          <p:nvPr/>
        </p:nvSpPr>
        <p:spPr>
          <a:xfrm>
            <a:off x="952820" y="6324900"/>
            <a:ext cx="7765732" cy="184666"/>
          </a:xfrm>
          <a:prstGeom prst="rect">
            <a:avLst/>
          </a:prstGeom>
          <a:noFill/>
        </p:spPr>
        <p:txBody>
          <a:bodyPr wrap="square" lIns="0" tIns="0" rIns="0" bIns="0" rtlCol="0" anchor="t">
            <a:spAutoFit/>
          </a:bodyPr>
          <a:lstStyle/>
          <a:p>
            <a:r>
              <a:rPr lang="en-GB" sz="600">
                <a:solidFill>
                  <a:schemeClr val="accent6">
                    <a:lumMod val="25000"/>
                  </a:schemeClr>
                </a:solidFill>
              </a:rPr>
              <a:t>1. Front Door work flows differ between councils e.g. in Stockport the Early Help Hub sits in the Front to make decisions on EH referrals passed from MASH. This diagram represents the common steps across the Front Door workflow.</a:t>
            </a:r>
          </a:p>
          <a:p>
            <a:r>
              <a:rPr lang="en-GB" sz="600">
                <a:solidFill>
                  <a:schemeClr val="accent6">
                    <a:lumMod val="25000"/>
                  </a:schemeClr>
                </a:solidFill>
              </a:rPr>
              <a:t>2. Key risk indicators for families are mental/physical health, substance abuse, domestic abuse, offending, probation, financial stability (e.g. benefits, housing), behaviour, school attendance, child development</a:t>
            </a:r>
            <a:endParaRPr lang="en-GB" sz="600">
              <a:solidFill>
                <a:schemeClr val="accent6">
                  <a:lumMod val="25000"/>
                </a:schemeClr>
              </a:solidFill>
              <a:ea typeface="Cambria"/>
            </a:endParaRPr>
          </a:p>
        </p:txBody>
      </p:sp>
      <p:graphicFrame>
        <p:nvGraphicFramePr>
          <p:cNvPr id="7" name="Table 6">
            <a:extLst>
              <a:ext uri="{FF2B5EF4-FFF2-40B4-BE49-F238E27FC236}">
                <a16:creationId xmlns:a16="http://schemas.microsoft.com/office/drawing/2014/main" id="{D11A4596-C44E-4257-AEAF-9A289FECE075}"/>
              </a:ext>
            </a:extLst>
          </p:cNvPr>
          <p:cNvGraphicFramePr>
            <a:graphicFrameLocks noGrp="1"/>
          </p:cNvGraphicFramePr>
          <p:nvPr>
            <p:extLst>
              <p:ext uri="{D42A27DB-BD31-4B8C-83A1-F6EECF244321}">
                <p14:modId xmlns:p14="http://schemas.microsoft.com/office/powerpoint/2010/main" val="1864567420"/>
              </p:ext>
            </p:extLst>
          </p:nvPr>
        </p:nvGraphicFramePr>
        <p:xfrm>
          <a:off x="969964" y="4419436"/>
          <a:ext cx="7707752" cy="1733492"/>
        </p:xfrm>
        <a:graphic>
          <a:graphicData uri="http://schemas.openxmlformats.org/drawingml/2006/table">
            <a:tbl>
              <a:tblPr/>
              <a:tblGrid>
                <a:gridCol w="1741132">
                  <a:extLst>
                    <a:ext uri="{9D8B030D-6E8A-4147-A177-3AD203B41FA5}">
                      <a16:colId xmlns:a16="http://schemas.microsoft.com/office/drawing/2014/main" val="1992632347"/>
                    </a:ext>
                  </a:extLst>
                </a:gridCol>
                <a:gridCol w="1484544">
                  <a:extLst>
                    <a:ext uri="{9D8B030D-6E8A-4147-A177-3AD203B41FA5}">
                      <a16:colId xmlns:a16="http://schemas.microsoft.com/office/drawing/2014/main" val="1530391792"/>
                    </a:ext>
                  </a:extLst>
                </a:gridCol>
                <a:gridCol w="1605085">
                  <a:extLst>
                    <a:ext uri="{9D8B030D-6E8A-4147-A177-3AD203B41FA5}">
                      <a16:colId xmlns:a16="http://schemas.microsoft.com/office/drawing/2014/main" val="540713952"/>
                    </a:ext>
                  </a:extLst>
                </a:gridCol>
                <a:gridCol w="1648026">
                  <a:extLst>
                    <a:ext uri="{9D8B030D-6E8A-4147-A177-3AD203B41FA5}">
                      <a16:colId xmlns:a16="http://schemas.microsoft.com/office/drawing/2014/main" val="4076580372"/>
                    </a:ext>
                  </a:extLst>
                </a:gridCol>
                <a:gridCol w="1228965">
                  <a:extLst>
                    <a:ext uri="{9D8B030D-6E8A-4147-A177-3AD203B41FA5}">
                      <a16:colId xmlns:a16="http://schemas.microsoft.com/office/drawing/2014/main" val="2045224405"/>
                    </a:ext>
                  </a:extLst>
                </a:gridCol>
              </a:tblGrid>
              <a:tr h="428609">
                <a:tc>
                  <a:txBody>
                    <a:bodyPr/>
                    <a:lstStyle/>
                    <a:p>
                      <a:pPr algn="l" rtl="0" fontAlgn="t"/>
                      <a:r>
                        <a:rPr lang="en-US" sz="800" b="1" i="0" u="none" strike="noStrike">
                          <a:solidFill>
                            <a:srgbClr val="000000"/>
                          </a:solidFill>
                          <a:effectLst/>
                          <a:latin typeface="+mj-lt"/>
                        </a:rPr>
                        <a:t>Information available systematically</a:t>
                      </a:r>
                      <a:br>
                        <a:rPr lang="en-US" sz="800" b="1" i="0" u="none" strike="noStrike">
                          <a:solidFill>
                            <a:srgbClr val="000000"/>
                          </a:solidFill>
                          <a:effectLst/>
                          <a:latin typeface="+mj-lt"/>
                        </a:rPr>
                      </a:br>
                      <a:r>
                        <a:rPr lang="en-US" sz="800" b="0" i="0" u="none" strike="noStrike">
                          <a:solidFill>
                            <a:srgbClr val="000000"/>
                          </a:solidFill>
                          <a:effectLst/>
                          <a:latin typeface="+mj-lt"/>
                        </a:rPr>
                        <a:t>(beyond previous step)</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800" b="0" i="0" u="none" strike="noStrike">
                          <a:solidFill>
                            <a:srgbClr val="000000"/>
                          </a:solidFill>
                          <a:effectLst/>
                          <a:latin typeface="+mj-lt"/>
                        </a:rPr>
                        <a:t>Referrer's knowledge on presenting issue &amp; family risks</a:t>
                      </a:r>
                      <a:r>
                        <a:rPr lang="en-US" sz="800" b="0" i="0" u="none" strike="noStrike" baseline="30000">
                          <a:solidFill>
                            <a:srgbClr val="000000"/>
                          </a:solidFill>
                          <a:effectLst/>
                          <a:latin typeface="+mj-lt"/>
                        </a:rPr>
                        <a:t>2</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800" b="0" i="0" u="none" strike="noStrike">
                          <a:solidFill>
                            <a:srgbClr val="000000"/>
                          </a:solidFill>
                          <a:effectLst/>
                          <a:latin typeface="+mj-lt"/>
                        </a:rPr>
                        <a:t>None</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800" b="0" i="0" u="none" strike="noStrike">
                          <a:solidFill>
                            <a:srgbClr val="000000"/>
                          </a:solidFill>
                          <a:effectLst/>
                          <a:latin typeface="+mj-lt"/>
                        </a:rPr>
                        <a:t>None</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800" b="0" i="0" u="none" strike="noStrike">
                          <a:solidFill>
                            <a:srgbClr val="000000"/>
                          </a:solidFill>
                          <a:effectLst/>
                          <a:latin typeface="+mj-lt"/>
                        </a:rPr>
                        <a:t>Information gathered from triage passed on appropriately</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3103582"/>
                  </a:ext>
                </a:extLst>
              </a:tr>
              <a:tr h="654867">
                <a:tc>
                  <a:txBody>
                    <a:bodyPr/>
                    <a:lstStyle/>
                    <a:p>
                      <a:pPr algn="l" rtl="0" fontAlgn="t"/>
                      <a:r>
                        <a:rPr lang="en-US" sz="800" b="1" i="0" u="none" strike="noStrike">
                          <a:solidFill>
                            <a:srgbClr val="000000"/>
                          </a:solidFill>
                          <a:effectLst/>
                          <a:latin typeface="+mj-lt"/>
                        </a:rPr>
                        <a:t>Information gathered manually</a:t>
                      </a:r>
                      <a:br>
                        <a:rPr lang="en-US" sz="800" b="1" i="0" u="none" strike="noStrike">
                          <a:solidFill>
                            <a:srgbClr val="000000"/>
                          </a:solidFill>
                          <a:effectLst/>
                          <a:latin typeface="+mj-lt"/>
                        </a:rPr>
                      </a:br>
                      <a:r>
                        <a:rPr lang="en-US" sz="800" b="0" i="0" u="none" strike="noStrike">
                          <a:solidFill>
                            <a:srgbClr val="000000"/>
                          </a:solidFill>
                          <a:effectLst/>
                          <a:latin typeface="+mj-lt"/>
                        </a:rPr>
                        <a:t>(beyond previous step)</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800" b="0" i="0" u="none" strike="noStrike">
                          <a:solidFill>
                            <a:srgbClr val="000000"/>
                          </a:solidFill>
                          <a:effectLst/>
                          <a:latin typeface="+mj-lt"/>
                        </a:rPr>
                        <a:t>Family &amp; child background &amp; risks (by phoning referrer &amp; any other known services involved)</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0" i="0" u="none" strike="noStrike">
                          <a:solidFill>
                            <a:srgbClr val="000000"/>
                          </a:solidFill>
                          <a:effectLst/>
                          <a:latin typeface="+mj-lt"/>
                        </a:rPr>
                        <a:t>Details of services involved with the child and family, e.g. contact details, period of involvement</a:t>
                      </a:r>
                    </a:p>
                    <a:p>
                      <a:pPr algn="l" rtl="0" fontAlgn="t"/>
                      <a:r>
                        <a:rPr lang="en-US" sz="800" b="0" i="0" u="none" strike="noStrike">
                          <a:solidFill>
                            <a:srgbClr val="000000"/>
                          </a:solidFill>
                          <a:effectLst/>
                          <a:latin typeface="+mj-lt"/>
                        </a:rPr>
                        <a:t>Family's views, better family background (from conversations with family)</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0" i="0" u="none" strike="noStrike">
                          <a:solidFill>
                            <a:srgbClr val="000000"/>
                          </a:solidFill>
                          <a:effectLst/>
                          <a:latin typeface="+mj-lt"/>
                        </a:rPr>
                        <a:t>None</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0" i="0" u="none" strike="noStrike">
                          <a:solidFill>
                            <a:srgbClr val="000000"/>
                          </a:solidFill>
                          <a:effectLst/>
                          <a:latin typeface="+mj-lt"/>
                        </a:rPr>
                        <a:t>None</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8535445"/>
                  </a:ext>
                </a:extLst>
              </a:tr>
              <a:tr h="567678">
                <a:tc>
                  <a:txBody>
                    <a:bodyPr/>
                    <a:lstStyle/>
                    <a:p>
                      <a:pPr algn="l" rtl="0" fontAlgn="t"/>
                      <a:r>
                        <a:rPr lang="en-US" sz="800" b="1" i="0" u="none" strike="noStrike">
                          <a:solidFill>
                            <a:srgbClr val="000000"/>
                          </a:solidFill>
                          <a:effectLst/>
                          <a:latin typeface="+mj-lt"/>
                        </a:rPr>
                        <a:t>Additional information needed but not available</a:t>
                      </a:r>
                      <a:br>
                        <a:rPr lang="en-US" sz="800" b="1" i="0" u="none" strike="noStrike">
                          <a:solidFill>
                            <a:srgbClr val="000000"/>
                          </a:solidFill>
                          <a:effectLst/>
                          <a:latin typeface="+mj-lt"/>
                        </a:rPr>
                      </a:br>
                      <a:r>
                        <a:rPr lang="en-US" sz="800" b="0" i="0" u="none" strike="noStrike">
                          <a:solidFill>
                            <a:srgbClr val="000000"/>
                          </a:solidFill>
                          <a:effectLst/>
                          <a:latin typeface="+mj-lt"/>
                        </a:rPr>
                        <a:t>(beyond previous step)</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GB" sz="800" b="0" i="0" u="none" strike="noStrike">
                          <a:solidFill>
                            <a:srgbClr val="000000"/>
                          </a:solidFill>
                          <a:effectLst/>
                          <a:latin typeface="+mj-lt"/>
                        </a:rPr>
                        <a:t>Which services are engaged with family</a:t>
                      </a:r>
                    </a:p>
                    <a:p>
                      <a:pPr algn="l" rtl="0"/>
                      <a:r>
                        <a:rPr lang="en-US" sz="800" b="0" i="0" u="none" strike="noStrike">
                          <a:solidFill>
                            <a:srgbClr val="000000"/>
                          </a:solidFill>
                          <a:effectLst/>
                          <a:latin typeface="+mj-lt"/>
                        </a:rPr>
                        <a:t>Fuller view of presenting issue and risk </a:t>
                      </a:r>
                      <a:r>
                        <a:rPr lang="en-US" sz="800" b="0" i="0" u="none" strike="noStrike">
                          <a:solidFill>
                            <a:srgbClr val="000000"/>
                          </a:solidFill>
                          <a:latin typeface="+mj-lt"/>
                        </a:rPr>
                        <a:t>factors in</a:t>
                      </a:r>
                      <a:r>
                        <a:rPr lang="en-US" sz="800" b="0" i="0" u="none" strike="noStrike">
                          <a:solidFill>
                            <a:srgbClr val="000000"/>
                          </a:solidFill>
                          <a:effectLst/>
                          <a:latin typeface="+mj-lt"/>
                        </a:rPr>
                        <a:t> family</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800" b="0" i="0" u="none" strike="noStrike">
                          <a:solidFill>
                            <a:srgbClr val="000000"/>
                          </a:solidFill>
                          <a:effectLst/>
                          <a:latin typeface="+mj-lt"/>
                        </a:rPr>
                        <a:t>More detail on presenting issue and family risk factors</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endParaRPr lang="en-US" sz="800" b="0" i="0" u="none" strike="noStrike">
                        <a:solidFill>
                          <a:srgbClr val="000000"/>
                        </a:solidFill>
                        <a:effectLst/>
                        <a:latin typeface="+mj-lt"/>
                      </a:endParaRP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endParaRPr lang="en-US" sz="800" b="0" i="0" u="none" strike="noStrike">
                        <a:solidFill>
                          <a:srgbClr val="000000"/>
                        </a:solidFill>
                        <a:effectLst/>
                        <a:latin typeface="+mj-lt"/>
                      </a:endParaRP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0570433"/>
                  </a:ext>
                </a:extLst>
              </a:tr>
            </a:tbl>
          </a:graphicData>
        </a:graphic>
      </p:graphicFrame>
      <p:cxnSp>
        <p:nvCxnSpPr>
          <p:cNvPr id="49" name="Connector: Elbow 48">
            <a:extLst>
              <a:ext uri="{FF2B5EF4-FFF2-40B4-BE49-F238E27FC236}">
                <a16:creationId xmlns:a16="http://schemas.microsoft.com/office/drawing/2014/main" id="{FCD03C68-9AB7-4216-B70E-241E5D8C7D9E}"/>
              </a:ext>
            </a:extLst>
          </p:cNvPr>
          <p:cNvCxnSpPr>
            <a:cxnSpLocks/>
          </p:cNvCxnSpPr>
          <p:nvPr/>
        </p:nvCxnSpPr>
        <p:spPr>
          <a:xfrm rot="16200000" flipV="1">
            <a:off x="4289770" y="1092139"/>
            <a:ext cx="402281" cy="79737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56105B0-5D4A-40D6-86CB-55D466332645}"/>
              </a:ext>
            </a:extLst>
          </p:cNvPr>
          <p:cNvSpPr txBox="1"/>
          <p:nvPr/>
        </p:nvSpPr>
        <p:spPr>
          <a:xfrm>
            <a:off x="4252" y="2297382"/>
            <a:ext cx="884855" cy="323165"/>
          </a:xfrm>
          <a:prstGeom prst="rect">
            <a:avLst/>
          </a:prstGeom>
          <a:noFill/>
        </p:spPr>
        <p:txBody>
          <a:bodyPr wrap="square" lIns="0" tIns="0" rIns="0" bIns="0" rtlCol="0">
            <a:spAutoFit/>
          </a:bodyPr>
          <a:lstStyle/>
          <a:p>
            <a:pPr algn="ctr"/>
            <a:r>
              <a:rPr lang="en-GB" sz="1050" b="1">
                <a:solidFill>
                  <a:schemeClr val="accent6">
                    <a:lumMod val="25000"/>
                  </a:schemeClr>
                </a:solidFill>
                <a:latin typeface="+mj-lt"/>
              </a:rPr>
              <a:t>Common workflow</a:t>
            </a:r>
          </a:p>
        </p:txBody>
      </p:sp>
      <p:sp>
        <p:nvSpPr>
          <p:cNvPr id="67" name="TextBox 66">
            <a:extLst>
              <a:ext uri="{FF2B5EF4-FFF2-40B4-BE49-F238E27FC236}">
                <a16:creationId xmlns:a16="http://schemas.microsoft.com/office/drawing/2014/main" id="{062240F0-869D-4407-8397-6653643800E9}"/>
              </a:ext>
            </a:extLst>
          </p:cNvPr>
          <p:cNvSpPr txBox="1"/>
          <p:nvPr/>
        </p:nvSpPr>
        <p:spPr>
          <a:xfrm>
            <a:off x="85108" y="4846475"/>
            <a:ext cx="803997" cy="646988"/>
          </a:xfrm>
          <a:prstGeom prst="rect">
            <a:avLst/>
          </a:prstGeom>
          <a:noFill/>
        </p:spPr>
        <p:txBody>
          <a:bodyPr wrap="square" lIns="0" tIns="0" rIns="0" bIns="0" rtlCol="0">
            <a:spAutoFit/>
          </a:bodyPr>
          <a:lstStyle/>
          <a:p>
            <a:pPr algn="ctr"/>
            <a:r>
              <a:rPr lang="en-GB" sz="1050" b="1">
                <a:solidFill>
                  <a:schemeClr val="accent6">
                    <a:lumMod val="25000"/>
                  </a:schemeClr>
                </a:solidFill>
                <a:latin typeface="+mj-lt"/>
              </a:rPr>
              <a:t>Information available, gathered and needed</a:t>
            </a:r>
          </a:p>
        </p:txBody>
      </p:sp>
      <p:grpSp>
        <p:nvGrpSpPr>
          <p:cNvPr id="64" name="Group 63">
            <a:extLst>
              <a:ext uri="{FF2B5EF4-FFF2-40B4-BE49-F238E27FC236}">
                <a16:creationId xmlns:a16="http://schemas.microsoft.com/office/drawing/2014/main" id="{3A8ADD7D-BDFC-499B-A94F-D3C454FF15D6}"/>
              </a:ext>
            </a:extLst>
          </p:cNvPr>
          <p:cNvGrpSpPr/>
          <p:nvPr/>
        </p:nvGrpSpPr>
        <p:grpSpPr>
          <a:xfrm>
            <a:off x="7657701" y="2036574"/>
            <a:ext cx="1243536" cy="897620"/>
            <a:chOff x="7434181" y="2207085"/>
            <a:chExt cx="1243536" cy="897620"/>
          </a:xfrm>
        </p:grpSpPr>
        <p:sp>
          <p:nvSpPr>
            <p:cNvPr id="114" name="Rounded Rectangle 75">
              <a:extLst>
                <a:ext uri="{FF2B5EF4-FFF2-40B4-BE49-F238E27FC236}">
                  <a16:creationId xmlns:a16="http://schemas.microsoft.com/office/drawing/2014/main" id="{F512E700-E155-4C41-B8BE-0CA507379DF5}"/>
                </a:ext>
              </a:extLst>
            </p:cNvPr>
            <p:cNvSpPr/>
            <p:nvPr/>
          </p:nvSpPr>
          <p:spPr>
            <a:xfrm>
              <a:off x="7434182" y="2207085"/>
              <a:ext cx="1243535" cy="24977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latin typeface="+mj-lt"/>
                </a:rPr>
                <a:t>Advice and guidance</a:t>
              </a:r>
            </a:p>
          </p:txBody>
        </p:sp>
        <p:sp>
          <p:nvSpPr>
            <p:cNvPr id="83" name="Rounded Rectangle 75">
              <a:extLst>
                <a:ext uri="{FF2B5EF4-FFF2-40B4-BE49-F238E27FC236}">
                  <a16:creationId xmlns:a16="http://schemas.microsoft.com/office/drawing/2014/main" id="{F1B57FD9-AD4A-462B-BE87-B75C54BDBB7D}"/>
                </a:ext>
              </a:extLst>
            </p:cNvPr>
            <p:cNvSpPr/>
            <p:nvPr/>
          </p:nvSpPr>
          <p:spPr>
            <a:xfrm>
              <a:off x="7434181" y="2531009"/>
              <a:ext cx="1243535" cy="24977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latin typeface="+mj-lt"/>
                </a:rPr>
                <a:t>Referral to EH</a:t>
              </a:r>
            </a:p>
          </p:txBody>
        </p:sp>
        <p:sp>
          <p:nvSpPr>
            <p:cNvPr id="84" name="Rounded Rectangle 75">
              <a:extLst>
                <a:ext uri="{FF2B5EF4-FFF2-40B4-BE49-F238E27FC236}">
                  <a16:creationId xmlns:a16="http://schemas.microsoft.com/office/drawing/2014/main" id="{2EB6566D-BE9B-4725-92B7-E460A6BBD986}"/>
                </a:ext>
              </a:extLst>
            </p:cNvPr>
            <p:cNvSpPr/>
            <p:nvPr/>
          </p:nvSpPr>
          <p:spPr>
            <a:xfrm>
              <a:off x="7434181" y="2854933"/>
              <a:ext cx="1243535" cy="24977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latin typeface="+mj-lt"/>
                </a:rPr>
                <a:t>Referral for SW assessment</a:t>
              </a:r>
            </a:p>
          </p:txBody>
        </p:sp>
      </p:grpSp>
      <p:cxnSp>
        <p:nvCxnSpPr>
          <p:cNvPr id="78" name="Straight Arrow Connector 77">
            <a:extLst>
              <a:ext uri="{FF2B5EF4-FFF2-40B4-BE49-F238E27FC236}">
                <a16:creationId xmlns:a16="http://schemas.microsoft.com/office/drawing/2014/main" id="{EEE5B6AB-6F44-413D-8757-7719FE4DEFFD}"/>
              </a:ext>
            </a:extLst>
          </p:cNvPr>
          <p:cNvCxnSpPr>
            <a:cxnSpLocks/>
            <a:stCxn id="11" idx="3"/>
            <a:endCxn id="37" idx="1"/>
          </p:cNvCxnSpPr>
          <p:nvPr/>
        </p:nvCxnSpPr>
        <p:spPr>
          <a:xfrm flipV="1">
            <a:off x="2425890" y="2486107"/>
            <a:ext cx="265086" cy="24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BF8D17AD-1E79-47D9-A984-DA5759B96861}"/>
              </a:ext>
            </a:extLst>
          </p:cNvPr>
          <p:cNvCxnSpPr>
            <a:cxnSpLocks/>
          </p:cNvCxnSpPr>
          <p:nvPr/>
        </p:nvCxnSpPr>
        <p:spPr>
          <a:xfrm rot="5400000" flipH="1" flipV="1">
            <a:off x="3494852" y="1087978"/>
            <a:ext cx="395666" cy="79908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EDF79B2-667F-4838-B683-38AFAFE8D47F}"/>
              </a:ext>
            </a:extLst>
          </p:cNvPr>
          <p:cNvSpPr>
            <a:spLocks noGrp="1"/>
          </p:cNvSpPr>
          <p:nvPr>
            <p:ph type="sldNum" sz="quarter" idx="12"/>
          </p:nvPr>
        </p:nvSpPr>
        <p:spPr/>
        <p:txBody>
          <a:bodyPr/>
          <a:lstStyle/>
          <a:p>
            <a:fld id="{C6A4B429-0189-47CD-9DDA-A001F58C55D3}" type="slidenum">
              <a:rPr lang="en-US" smtClean="0"/>
              <a:pPr/>
              <a:t>38</a:t>
            </a:fld>
            <a:endParaRPr lang="en-US"/>
          </a:p>
        </p:txBody>
      </p:sp>
      <p:sp>
        <p:nvSpPr>
          <p:cNvPr id="37" name="Rounded Rectangle 80">
            <a:extLst>
              <a:ext uri="{FF2B5EF4-FFF2-40B4-BE49-F238E27FC236}">
                <a16:creationId xmlns:a16="http://schemas.microsoft.com/office/drawing/2014/main" id="{F4EE5579-39B7-4A60-8BFD-DB7747BE82EE}"/>
              </a:ext>
            </a:extLst>
          </p:cNvPr>
          <p:cNvSpPr/>
          <p:nvPr/>
        </p:nvSpPr>
        <p:spPr>
          <a:xfrm>
            <a:off x="2690976" y="1563459"/>
            <a:ext cx="1393344" cy="1845295"/>
          </a:xfrm>
          <a:prstGeom prst="roundRect">
            <a:avLst>
              <a:gd name="adj" fmla="val 0"/>
            </a:avLst>
          </a:prstGeom>
          <a:solidFill>
            <a:schemeClr val="accent3">
              <a:lumMod val="5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600"/>
              </a:spcBef>
            </a:pPr>
            <a:r>
              <a:rPr lang="en-GB" sz="900" b="1">
                <a:latin typeface="+mj-lt"/>
              </a:rPr>
              <a:t>First Response Triage</a:t>
            </a:r>
          </a:p>
          <a:p>
            <a:pPr>
              <a:spcBef>
                <a:spcPts val="600"/>
              </a:spcBef>
            </a:pPr>
            <a:endParaRPr lang="en-GB" sz="900" b="1">
              <a:latin typeface="+mj-lt"/>
            </a:endParaRPr>
          </a:p>
          <a:p>
            <a:pPr marL="171450" indent="-171450">
              <a:spcBef>
                <a:spcPts val="600"/>
              </a:spcBef>
              <a:buFont typeface="Arial" panose="020B0604020202020204" pitchFamily="34" charset="0"/>
              <a:buChar char="•"/>
            </a:pPr>
            <a:r>
              <a:rPr lang="en-GB" sz="900">
                <a:latin typeface="+mj-lt"/>
              </a:rPr>
              <a:t>Contact the family</a:t>
            </a:r>
          </a:p>
          <a:p>
            <a:pPr marL="171450" indent="-171450">
              <a:spcBef>
                <a:spcPts val="600"/>
              </a:spcBef>
              <a:buFont typeface="Arial" panose="020B0604020202020204" pitchFamily="34" charset="0"/>
              <a:buChar char="•"/>
            </a:pPr>
            <a:r>
              <a:rPr lang="en-GB" sz="900">
                <a:latin typeface="+mj-lt"/>
              </a:rPr>
              <a:t>Checks with other agencies</a:t>
            </a:r>
          </a:p>
          <a:p>
            <a:pPr>
              <a:spcBef>
                <a:spcPts val="600"/>
              </a:spcBef>
            </a:pPr>
            <a:endParaRPr lang="en-GB" sz="900" b="1">
              <a:latin typeface="+mj-lt"/>
            </a:endParaRPr>
          </a:p>
        </p:txBody>
      </p:sp>
      <p:sp>
        <p:nvSpPr>
          <p:cNvPr id="38" name="TextBox 37">
            <a:extLst>
              <a:ext uri="{FF2B5EF4-FFF2-40B4-BE49-F238E27FC236}">
                <a16:creationId xmlns:a16="http://schemas.microsoft.com/office/drawing/2014/main" id="{11B7DDEE-7CEA-4C24-B8A1-8BB35623BAB8}"/>
              </a:ext>
            </a:extLst>
          </p:cNvPr>
          <p:cNvSpPr txBox="1"/>
          <p:nvPr/>
        </p:nvSpPr>
        <p:spPr>
          <a:xfrm>
            <a:off x="144496" y="3712394"/>
            <a:ext cx="654928" cy="323165"/>
          </a:xfrm>
          <a:prstGeom prst="rect">
            <a:avLst/>
          </a:prstGeom>
          <a:noFill/>
        </p:spPr>
        <p:txBody>
          <a:bodyPr wrap="square" lIns="0" tIns="0" rIns="0" bIns="0" rtlCol="0">
            <a:spAutoFit/>
          </a:bodyPr>
          <a:lstStyle/>
          <a:p>
            <a:pPr algn="ctr"/>
            <a:r>
              <a:rPr lang="en-GB" sz="1050" b="1">
                <a:solidFill>
                  <a:schemeClr val="accent6">
                    <a:lumMod val="25000"/>
                  </a:schemeClr>
                </a:solidFill>
                <a:latin typeface="+mj-lt"/>
              </a:rPr>
              <a:t>Decision map</a:t>
            </a:r>
          </a:p>
        </p:txBody>
      </p:sp>
      <p:sp>
        <p:nvSpPr>
          <p:cNvPr id="42" name="Rounded Rectangle 80">
            <a:extLst>
              <a:ext uri="{FF2B5EF4-FFF2-40B4-BE49-F238E27FC236}">
                <a16:creationId xmlns:a16="http://schemas.microsoft.com/office/drawing/2014/main" id="{BF330F42-BC32-4896-A43A-79B386585B68}"/>
              </a:ext>
            </a:extLst>
          </p:cNvPr>
          <p:cNvSpPr/>
          <p:nvPr/>
        </p:nvSpPr>
        <p:spPr>
          <a:xfrm>
            <a:off x="4348299" y="1563460"/>
            <a:ext cx="1381218" cy="1847745"/>
          </a:xfrm>
          <a:prstGeom prst="roundRect">
            <a:avLst>
              <a:gd name="adj" fmla="val 0"/>
            </a:avLst>
          </a:prstGeom>
          <a:solidFill>
            <a:schemeClr val="accent3">
              <a:lumMod val="5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600"/>
              </a:spcBef>
            </a:pPr>
            <a:r>
              <a:rPr lang="en-GB" sz="900" b="1">
                <a:latin typeface="+mj-lt"/>
              </a:rPr>
              <a:t>Decision and Recommendation</a:t>
            </a:r>
            <a:br>
              <a:rPr lang="en-GB" sz="900" b="1">
                <a:latin typeface="+mj-lt"/>
              </a:rPr>
            </a:br>
            <a:endParaRPr lang="en-GB" sz="900">
              <a:latin typeface="+mj-lt"/>
            </a:endParaRPr>
          </a:p>
          <a:p>
            <a:pPr marL="171450" indent="-171450">
              <a:spcBef>
                <a:spcPts val="600"/>
              </a:spcBef>
              <a:buFont typeface="Arial" panose="020B0604020202020204" pitchFamily="34" charset="0"/>
              <a:buChar char="•"/>
            </a:pPr>
            <a:r>
              <a:rPr lang="en-GB" sz="900">
                <a:latin typeface="+mj-lt"/>
              </a:rPr>
              <a:t>Propose pathway decision</a:t>
            </a:r>
            <a:br>
              <a:rPr lang="en-GB" sz="900">
                <a:latin typeface="+mj-lt"/>
              </a:rPr>
            </a:br>
            <a:br>
              <a:rPr lang="en-GB" sz="900">
                <a:latin typeface="+mj-lt"/>
              </a:rPr>
            </a:br>
            <a:br>
              <a:rPr lang="en-GB" sz="900">
                <a:latin typeface="+mj-lt"/>
              </a:rPr>
            </a:br>
            <a:endParaRPr lang="en-GB" sz="900">
              <a:latin typeface="+mj-lt"/>
            </a:endParaRPr>
          </a:p>
        </p:txBody>
      </p:sp>
      <p:sp>
        <p:nvSpPr>
          <p:cNvPr id="43" name="Rounded Rectangle 80">
            <a:extLst>
              <a:ext uri="{FF2B5EF4-FFF2-40B4-BE49-F238E27FC236}">
                <a16:creationId xmlns:a16="http://schemas.microsoft.com/office/drawing/2014/main" id="{A30B9D21-AF11-417F-94BE-0CA1E1A40897}"/>
              </a:ext>
            </a:extLst>
          </p:cNvPr>
          <p:cNvSpPr/>
          <p:nvPr/>
        </p:nvSpPr>
        <p:spPr>
          <a:xfrm>
            <a:off x="6010343" y="1563459"/>
            <a:ext cx="1395852" cy="1845295"/>
          </a:xfrm>
          <a:prstGeom prst="roundRect">
            <a:avLst>
              <a:gd name="adj" fmla="val 0"/>
            </a:avLst>
          </a:prstGeom>
          <a:solidFill>
            <a:schemeClr val="accent3">
              <a:lumMod val="5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600"/>
              </a:spcBef>
            </a:pPr>
            <a:r>
              <a:rPr lang="en-GB" sz="900" b="1">
                <a:latin typeface="+mj-lt"/>
              </a:rPr>
              <a:t>Close Referral</a:t>
            </a:r>
          </a:p>
          <a:p>
            <a:pPr>
              <a:spcBef>
                <a:spcPts val="600"/>
              </a:spcBef>
            </a:pPr>
            <a:endParaRPr lang="en-GB" sz="900" b="1">
              <a:latin typeface="+mj-lt"/>
            </a:endParaRPr>
          </a:p>
          <a:p>
            <a:pPr marL="171450" indent="-171450">
              <a:spcBef>
                <a:spcPts val="600"/>
              </a:spcBef>
              <a:buFont typeface="Arial" panose="020B0604020202020204" pitchFamily="34" charset="0"/>
              <a:buChar char="•"/>
            </a:pPr>
            <a:r>
              <a:rPr lang="en-GB" sz="900">
                <a:latin typeface="+mj-lt"/>
              </a:rPr>
              <a:t>Manager agrees proposed pathway decision</a:t>
            </a:r>
          </a:p>
          <a:p>
            <a:pPr marL="171450" indent="-171450">
              <a:spcBef>
                <a:spcPts val="600"/>
              </a:spcBef>
              <a:buFont typeface="Arial" panose="020B0604020202020204" pitchFamily="34" charset="0"/>
              <a:buChar char="•"/>
            </a:pPr>
            <a:r>
              <a:rPr lang="en-GB" sz="900">
                <a:latin typeface="+mj-lt"/>
              </a:rPr>
              <a:t>SW actions closure</a:t>
            </a:r>
            <a:br>
              <a:rPr lang="en-GB" sz="900">
                <a:latin typeface="+mj-lt"/>
              </a:rPr>
            </a:br>
            <a:endParaRPr lang="en-GB" sz="900">
              <a:latin typeface="+mj-lt"/>
            </a:endParaRPr>
          </a:p>
        </p:txBody>
      </p:sp>
      <p:cxnSp>
        <p:nvCxnSpPr>
          <p:cNvPr id="52" name="Straight Arrow Connector 51">
            <a:extLst>
              <a:ext uri="{FF2B5EF4-FFF2-40B4-BE49-F238E27FC236}">
                <a16:creationId xmlns:a16="http://schemas.microsoft.com/office/drawing/2014/main" id="{F3BF0E98-AE76-4F41-9DCA-D6FC2A7E6830}"/>
              </a:ext>
            </a:extLst>
          </p:cNvPr>
          <p:cNvCxnSpPr>
            <a:cxnSpLocks/>
            <a:stCxn id="43" idx="3"/>
            <a:endCxn id="83" idx="1"/>
          </p:cNvCxnSpPr>
          <p:nvPr/>
        </p:nvCxnSpPr>
        <p:spPr>
          <a:xfrm flipV="1">
            <a:off x="7406195" y="2485384"/>
            <a:ext cx="251506" cy="7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002B28-AE4B-4295-83B3-C7C772BA288B}"/>
              </a:ext>
            </a:extLst>
          </p:cNvPr>
          <p:cNvCxnSpPr>
            <a:cxnSpLocks/>
            <a:stCxn id="42" idx="3"/>
            <a:endCxn id="43" idx="1"/>
          </p:cNvCxnSpPr>
          <p:nvPr/>
        </p:nvCxnSpPr>
        <p:spPr>
          <a:xfrm flipV="1">
            <a:off x="5729517" y="2486107"/>
            <a:ext cx="280826" cy="12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7C04F78-9B97-4A72-AAD5-FABD5E13BA3A}"/>
              </a:ext>
            </a:extLst>
          </p:cNvPr>
          <p:cNvSpPr/>
          <p:nvPr/>
        </p:nvSpPr>
        <p:spPr>
          <a:xfrm>
            <a:off x="902582" y="1476134"/>
            <a:ext cx="287863" cy="26946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EA81D60-FB5D-420F-89F9-5609F12A116A}"/>
              </a:ext>
            </a:extLst>
          </p:cNvPr>
          <p:cNvSpPr txBox="1"/>
          <p:nvPr/>
        </p:nvSpPr>
        <p:spPr>
          <a:xfrm>
            <a:off x="993919" y="1487297"/>
            <a:ext cx="460505" cy="215444"/>
          </a:xfrm>
          <a:prstGeom prst="rect">
            <a:avLst/>
          </a:prstGeom>
          <a:noFill/>
        </p:spPr>
        <p:txBody>
          <a:bodyPr wrap="square" lIns="0" tIns="0" rIns="0" bIns="0" rtlCol="0">
            <a:spAutoFit/>
          </a:bodyPr>
          <a:lstStyle/>
          <a:p>
            <a:r>
              <a:rPr lang="en-GB" sz="1400" b="1">
                <a:solidFill>
                  <a:schemeClr val="bg1"/>
                </a:solidFill>
              </a:rPr>
              <a:t>1</a:t>
            </a:r>
          </a:p>
        </p:txBody>
      </p:sp>
      <p:sp>
        <p:nvSpPr>
          <p:cNvPr id="44" name="Oval 43">
            <a:extLst>
              <a:ext uri="{FF2B5EF4-FFF2-40B4-BE49-F238E27FC236}">
                <a16:creationId xmlns:a16="http://schemas.microsoft.com/office/drawing/2014/main" id="{C9197636-7C4E-47AF-A885-1A10D62D51B6}"/>
              </a:ext>
            </a:extLst>
          </p:cNvPr>
          <p:cNvSpPr/>
          <p:nvPr/>
        </p:nvSpPr>
        <p:spPr>
          <a:xfrm>
            <a:off x="2581171" y="1491640"/>
            <a:ext cx="287863" cy="26946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D91CE53-32FD-4AFD-AEB5-BDE49CD0B4A0}"/>
              </a:ext>
            </a:extLst>
          </p:cNvPr>
          <p:cNvSpPr txBox="1"/>
          <p:nvPr/>
        </p:nvSpPr>
        <p:spPr>
          <a:xfrm>
            <a:off x="2672508" y="1502803"/>
            <a:ext cx="460505" cy="215444"/>
          </a:xfrm>
          <a:prstGeom prst="rect">
            <a:avLst/>
          </a:prstGeom>
          <a:noFill/>
        </p:spPr>
        <p:txBody>
          <a:bodyPr wrap="square" lIns="0" tIns="0" rIns="0" bIns="0" rtlCol="0">
            <a:spAutoFit/>
          </a:bodyPr>
          <a:lstStyle/>
          <a:p>
            <a:r>
              <a:rPr lang="en-GB" sz="1400" b="1">
                <a:solidFill>
                  <a:schemeClr val="bg1"/>
                </a:solidFill>
              </a:rPr>
              <a:t>2</a:t>
            </a:r>
          </a:p>
        </p:txBody>
      </p:sp>
      <p:sp>
        <p:nvSpPr>
          <p:cNvPr id="46" name="Oval 45">
            <a:extLst>
              <a:ext uri="{FF2B5EF4-FFF2-40B4-BE49-F238E27FC236}">
                <a16:creationId xmlns:a16="http://schemas.microsoft.com/office/drawing/2014/main" id="{914835B3-4492-4E19-91EE-D0E0C01FBB21}"/>
              </a:ext>
            </a:extLst>
          </p:cNvPr>
          <p:cNvSpPr/>
          <p:nvPr/>
        </p:nvSpPr>
        <p:spPr>
          <a:xfrm>
            <a:off x="4250410" y="1488006"/>
            <a:ext cx="287863" cy="26946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E8D65497-6D4B-492C-963C-2F0728A7A549}"/>
              </a:ext>
            </a:extLst>
          </p:cNvPr>
          <p:cNvSpPr txBox="1"/>
          <p:nvPr/>
        </p:nvSpPr>
        <p:spPr>
          <a:xfrm>
            <a:off x="4341747" y="1499169"/>
            <a:ext cx="460505" cy="215444"/>
          </a:xfrm>
          <a:prstGeom prst="rect">
            <a:avLst/>
          </a:prstGeom>
          <a:noFill/>
        </p:spPr>
        <p:txBody>
          <a:bodyPr wrap="square" lIns="0" tIns="0" rIns="0" bIns="0" rtlCol="0">
            <a:spAutoFit/>
          </a:bodyPr>
          <a:lstStyle/>
          <a:p>
            <a:r>
              <a:rPr lang="en-GB" sz="1400" b="1">
                <a:solidFill>
                  <a:schemeClr val="bg1"/>
                </a:solidFill>
              </a:rPr>
              <a:t>3</a:t>
            </a:r>
          </a:p>
        </p:txBody>
      </p:sp>
      <p:sp>
        <p:nvSpPr>
          <p:cNvPr id="48" name="Oval 47">
            <a:extLst>
              <a:ext uri="{FF2B5EF4-FFF2-40B4-BE49-F238E27FC236}">
                <a16:creationId xmlns:a16="http://schemas.microsoft.com/office/drawing/2014/main" id="{817A401B-F06D-435B-BC78-E655605AFFD4}"/>
              </a:ext>
            </a:extLst>
          </p:cNvPr>
          <p:cNvSpPr/>
          <p:nvPr/>
        </p:nvSpPr>
        <p:spPr>
          <a:xfrm>
            <a:off x="5894951" y="1476134"/>
            <a:ext cx="287863" cy="26946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87040279-5430-4ECC-8E59-692202F1137B}"/>
              </a:ext>
            </a:extLst>
          </p:cNvPr>
          <p:cNvSpPr txBox="1"/>
          <p:nvPr/>
        </p:nvSpPr>
        <p:spPr>
          <a:xfrm>
            <a:off x="5986288" y="1487297"/>
            <a:ext cx="460505" cy="215444"/>
          </a:xfrm>
          <a:prstGeom prst="rect">
            <a:avLst/>
          </a:prstGeom>
          <a:noFill/>
        </p:spPr>
        <p:txBody>
          <a:bodyPr wrap="square" lIns="0" tIns="0" rIns="0" bIns="0" rtlCol="0">
            <a:spAutoFit/>
          </a:bodyPr>
          <a:lstStyle/>
          <a:p>
            <a:r>
              <a:rPr lang="en-GB" sz="1400" b="1">
                <a:solidFill>
                  <a:schemeClr val="bg1"/>
                </a:solidFill>
              </a:rPr>
              <a:t>4</a:t>
            </a:r>
          </a:p>
        </p:txBody>
      </p:sp>
      <p:cxnSp>
        <p:nvCxnSpPr>
          <p:cNvPr id="16" name="Connector: Elbow 15">
            <a:extLst>
              <a:ext uri="{FF2B5EF4-FFF2-40B4-BE49-F238E27FC236}">
                <a16:creationId xmlns:a16="http://schemas.microsoft.com/office/drawing/2014/main" id="{C34D45A2-C76A-4FB0-B3B8-DDE14D91E3AF}"/>
              </a:ext>
            </a:extLst>
          </p:cNvPr>
          <p:cNvCxnSpPr>
            <a:cxnSpLocks/>
            <a:stCxn id="43" idx="3"/>
            <a:endCxn id="114" idx="1"/>
          </p:cNvCxnSpPr>
          <p:nvPr/>
        </p:nvCxnSpPr>
        <p:spPr>
          <a:xfrm flipV="1">
            <a:off x="7406195" y="2161460"/>
            <a:ext cx="251507" cy="32464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D97FAF1-BC92-497F-ABD1-492BA147BD77}"/>
              </a:ext>
            </a:extLst>
          </p:cNvPr>
          <p:cNvCxnSpPr>
            <a:cxnSpLocks/>
            <a:stCxn id="43" idx="3"/>
            <a:endCxn id="84" idx="1"/>
          </p:cNvCxnSpPr>
          <p:nvPr/>
        </p:nvCxnSpPr>
        <p:spPr>
          <a:xfrm>
            <a:off x="7406195" y="2486107"/>
            <a:ext cx="251506" cy="32320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83FCA8F-05E2-40D8-B30A-208177C0862D}"/>
              </a:ext>
            </a:extLst>
          </p:cNvPr>
          <p:cNvCxnSpPr>
            <a:cxnSpLocks/>
            <a:stCxn id="103" idx="0"/>
            <a:endCxn id="84" idx="2"/>
          </p:cNvCxnSpPr>
          <p:nvPr/>
        </p:nvCxnSpPr>
        <p:spPr>
          <a:xfrm rot="5400000" flipH="1" flipV="1">
            <a:off x="5438769" y="883073"/>
            <a:ext cx="789578" cy="4891821"/>
          </a:xfrm>
          <a:prstGeom prst="bentConnector3">
            <a:avLst>
              <a:gd name="adj1" fmla="val 1733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57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Front door: user needs</a:t>
            </a:r>
          </a:p>
        </p:txBody>
      </p:sp>
      <p:graphicFrame>
        <p:nvGraphicFramePr>
          <p:cNvPr id="5" name="Table 4">
            <a:extLst>
              <a:ext uri="{FF2B5EF4-FFF2-40B4-BE49-F238E27FC236}">
                <a16:creationId xmlns:a16="http://schemas.microsoft.com/office/drawing/2014/main" id="{DDA3297D-3CB3-4BCF-B502-149AF39324CA}"/>
              </a:ext>
            </a:extLst>
          </p:cNvPr>
          <p:cNvGraphicFramePr>
            <a:graphicFrameLocks noGrp="1"/>
          </p:cNvGraphicFramePr>
          <p:nvPr>
            <p:extLst>
              <p:ext uri="{D42A27DB-BD31-4B8C-83A1-F6EECF244321}">
                <p14:modId xmlns:p14="http://schemas.microsoft.com/office/powerpoint/2010/main" val="2424205470"/>
              </p:ext>
            </p:extLst>
          </p:nvPr>
        </p:nvGraphicFramePr>
        <p:xfrm>
          <a:off x="695038" y="947856"/>
          <a:ext cx="7913252" cy="5168936"/>
        </p:xfrm>
        <a:graphic>
          <a:graphicData uri="http://schemas.openxmlformats.org/drawingml/2006/table">
            <a:tbl>
              <a:tblPr firstRow="1" bandRow="1">
                <a:tableStyleId>{69012ECD-51FC-41F1-AA8D-1B2483CD663E}</a:tableStyleId>
              </a:tblPr>
              <a:tblGrid>
                <a:gridCol w="1145794">
                  <a:extLst>
                    <a:ext uri="{9D8B030D-6E8A-4147-A177-3AD203B41FA5}">
                      <a16:colId xmlns:a16="http://schemas.microsoft.com/office/drawing/2014/main" val="4166066414"/>
                    </a:ext>
                  </a:extLst>
                </a:gridCol>
                <a:gridCol w="1828800">
                  <a:extLst>
                    <a:ext uri="{9D8B030D-6E8A-4147-A177-3AD203B41FA5}">
                      <a16:colId xmlns:a16="http://schemas.microsoft.com/office/drawing/2014/main" val="1222859270"/>
                    </a:ext>
                  </a:extLst>
                </a:gridCol>
                <a:gridCol w="2108795">
                  <a:extLst>
                    <a:ext uri="{9D8B030D-6E8A-4147-A177-3AD203B41FA5}">
                      <a16:colId xmlns:a16="http://schemas.microsoft.com/office/drawing/2014/main" val="4271834223"/>
                    </a:ext>
                  </a:extLst>
                </a:gridCol>
                <a:gridCol w="2284442">
                  <a:extLst>
                    <a:ext uri="{9D8B030D-6E8A-4147-A177-3AD203B41FA5}">
                      <a16:colId xmlns:a16="http://schemas.microsoft.com/office/drawing/2014/main" val="266075532"/>
                    </a:ext>
                  </a:extLst>
                </a:gridCol>
                <a:gridCol w="545421">
                  <a:extLst>
                    <a:ext uri="{9D8B030D-6E8A-4147-A177-3AD203B41FA5}">
                      <a16:colId xmlns:a16="http://schemas.microsoft.com/office/drawing/2014/main" val="3067279545"/>
                    </a:ext>
                  </a:extLst>
                </a:gridCol>
              </a:tblGrid>
              <a:tr h="368336">
                <a:tc>
                  <a:txBody>
                    <a:bodyPr/>
                    <a:lstStyle/>
                    <a:p>
                      <a:pPr>
                        <a:buNone/>
                      </a:pPr>
                      <a:r>
                        <a:rPr lang="pt-PT" sz="1100" b="1" noProof="0">
                          <a:solidFill>
                            <a:schemeClr val="bg1"/>
                          </a:solidFill>
                          <a:latin typeface="+mj-lt"/>
                        </a:rPr>
                        <a:t>Workflow</a:t>
                      </a:r>
                      <a:endParaRPr lang="en-GB" sz="1100" b="1" noProof="0">
                        <a:solidFill>
                          <a:schemeClr val="bg1"/>
                        </a:solidFill>
                        <a:latin typeface="+mj-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GB" sz="1100" b="1" noProof="0">
                          <a:solidFill>
                            <a:schemeClr val="bg1"/>
                          </a:solidFill>
                          <a:latin typeface="+mj-lt"/>
                        </a:rPr>
                        <a:t>User needs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GB" sz="1100" b="1" noProof="0">
                          <a:solidFill>
                            <a:schemeClr val="bg1"/>
                          </a:solidFill>
                          <a:latin typeface="+mj-lt"/>
                        </a:rPr>
                        <a:t>Detail</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GB" sz="1100" b="1" noProof="0">
                          <a:solidFill>
                            <a:schemeClr val="bg1"/>
                          </a:solidFill>
                          <a:latin typeface="+mj-lt"/>
                        </a:rPr>
                        <a:t>Decision and information needed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b="1" noProof="0">
                          <a:solidFill>
                            <a:schemeClr val="bg1"/>
                          </a:solidFill>
                          <a:latin typeface="+mj-lt"/>
                        </a:rPr>
                        <a:t>P</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745431"/>
                  </a:ext>
                </a:extLst>
              </a:tr>
              <a:tr h="1732891">
                <a:tc>
                  <a:txBody>
                    <a:bodyPr/>
                    <a:lstStyle/>
                    <a:p>
                      <a:pPr marL="0" algn="l" rtl="0"/>
                      <a:r>
                        <a:rPr lang="en-GB" sz="1100" b="1" kern="1200" noProof="0">
                          <a:solidFill>
                            <a:schemeClr val="tx1"/>
                          </a:solidFill>
                          <a:latin typeface="+mj-lt"/>
                          <a:ea typeface="+mn-ea"/>
                          <a:cs typeface="+mn-cs"/>
                        </a:rPr>
                        <a:t>Phase 2: </a:t>
                      </a:r>
                      <a:br>
                        <a:rPr lang="en-GB" sz="1100" b="1" kern="1200" noProof="0">
                          <a:solidFill>
                            <a:schemeClr val="tx1"/>
                          </a:solidFill>
                          <a:latin typeface="+mj-lt"/>
                          <a:ea typeface="+mn-ea"/>
                          <a:cs typeface="+mn-cs"/>
                        </a:rPr>
                      </a:br>
                      <a:r>
                        <a:rPr lang="en-GB" sz="1100" b="0" kern="1200" noProof="0">
                          <a:solidFill>
                            <a:schemeClr val="tx1"/>
                          </a:solidFill>
                          <a:latin typeface="+mj-lt"/>
                          <a:ea typeface="+mn-ea"/>
                          <a:cs typeface="+mn-cs"/>
                        </a:rPr>
                        <a:t>First Response Triage</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rtl="0">
                        <a:buFont typeface="Arial" panose="020B0604020202020204" pitchFamily="34" charset="0"/>
                        <a:buChar char="•"/>
                      </a:pPr>
                      <a:r>
                        <a:rPr lang="en-GB" sz="1100" b="0" kern="1200">
                          <a:solidFill>
                            <a:schemeClr val="tx1"/>
                          </a:solidFill>
                          <a:latin typeface="+mj-lt"/>
                          <a:ea typeface="+mn-ea"/>
                          <a:cs typeface="+mn-cs"/>
                        </a:rPr>
                        <a:t>At initial point of triage,  access to information on the child and their family (e.g. risks and strengths of the family) is needed to inform decision making</a:t>
                      </a:r>
                    </a:p>
                    <a:p>
                      <a:pPr marL="171450" lvl="0" indent="-171450" algn="l">
                        <a:buFont typeface="Arial" panose="020B0604020202020204" pitchFamily="34" charset="0"/>
                        <a:buChar char="•"/>
                      </a:pPr>
                      <a:r>
                        <a:rPr lang="en-GB" sz="1100" b="0" kern="1200">
                          <a:solidFill>
                            <a:schemeClr val="tx1"/>
                          </a:solidFill>
                          <a:latin typeface="+mj-lt"/>
                          <a:ea typeface="+mn-ea"/>
                          <a:cs typeface="+mn-cs"/>
                        </a:rPr>
                        <a:t>Having the relevant data around families in one place to make more timely assessment of risk and recommendations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a:buFont typeface="Arial" panose="020B0604020202020204" pitchFamily="34" charset="0"/>
                        <a:buChar char="•"/>
                      </a:pPr>
                      <a:r>
                        <a:rPr lang="en-GB" sz="1100" b="0" i="0" u="none" strike="noStrike" noProof="0">
                          <a:solidFill>
                            <a:schemeClr val="tx1"/>
                          </a:solidFill>
                          <a:latin typeface="+mj-lt"/>
                        </a:rPr>
                        <a:t>There is a lack of historical factors about the family to understand the context in which children are living, including both risks and protective factors</a:t>
                      </a:r>
                      <a:endParaRPr lang="en-US" sz="1100">
                        <a:solidFill>
                          <a:schemeClr val="tx1"/>
                        </a:solidFill>
                        <a:latin typeface="+mj-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a:solidFill>
                            <a:schemeClr val="tx1"/>
                          </a:solidFill>
                          <a:latin typeface="+mj-lt"/>
                          <a:ea typeface="+mn-ea"/>
                          <a:cs typeface="+mn-cs"/>
                        </a:rPr>
                        <a:t>Collating relevant </a:t>
                      </a:r>
                      <a:r>
                        <a:rPr lang="en-GB" sz="1100" b="0" i="0" u="none" strike="noStrike" noProof="0">
                          <a:solidFill>
                            <a:schemeClr val="tx1"/>
                          </a:solidFill>
                          <a:latin typeface="+mj-lt"/>
                        </a:rPr>
                        <a:t>evidence on families is not always efficient, quick and as easy as possible – largely because of the different systems that holds information and access rights</a:t>
                      </a:r>
                      <a:endParaRPr lang="en-GB" sz="1100" kern="1200">
                        <a:solidFill>
                          <a:schemeClr val="tx1"/>
                        </a:solidFill>
                        <a:latin typeface="+mj-lt"/>
                        <a:ea typeface="+mn-ea"/>
                        <a:cs typeface="+mn-cs"/>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a:buFont typeface="Arial" panose="020B0604020202020204" pitchFamily="34" charset="0"/>
                        <a:buNone/>
                      </a:pPr>
                      <a:r>
                        <a:rPr lang="en-US" sz="1100" b="0" i="0" u="none" strike="noStrike" kern="1200">
                          <a:solidFill>
                            <a:schemeClr val="tx1"/>
                          </a:solidFill>
                          <a:latin typeface="+mj-lt"/>
                          <a:ea typeface="+mn-ea"/>
                          <a:cs typeface="+mn-cs"/>
                        </a:rPr>
                        <a:t>Decisions:</a:t>
                      </a:r>
                    </a:p>
                    <a:p>
                      <a:pPr marL="171450" lvl="0" indent="-171450" algn="l">
                        <a:buFont typeface="Arial" panose="020B0604020202020204" pitchFamily="34" charset="0"/>
                        <a:buChar char="•"/>
                      </a:pPr>
                      <a:r>
                        <a:rPr lang="en-US" sz="1100" b="0" i="0" u="none" strike="noStrike" kern="1200">
                          <a:solidFill>
                            <a:schemeClr val="tx1"/>
                          </a:solidFill>
                          <a:latin typeface="+mj-lt"/>
                          <a:ea typeface="+mn-ea"/>
                          <a:cs typeface="+mn-cs"/>
                        </a:rPr>
                        <a:t>Is a SW assessment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a:solidFill>
                            <a:schemeClr val="tx1"/>
                          </a:solidFill>
                          <a:latin typeface="+mj-lt"/>
                          <a:ea typeface="+mn-ea"/>
                          <a:cs typeface="+mn-cs"/>
                        </a:rPr>
                        <a:t>Is the child at risk of significant harm?</a:t>
                      </a:r>
                    </a:p>
                    <a:p>
                      <a:pPr lvl="0" algn="l">
                        <a:buNone/>
                      </a:pPr>
                      <a:r>
                        <a:rPr lang="en-US" sz="1100" b="0" i="0" u="none" strike="noStrike" kern="1200">
                          <a:solidFill>
                            <a:schemeClr val="tx1"/>
                          </a:solidFill>
                          <a:latin typeface="+mj-lt"/>
                          <a:ea typeface="+mn-ea"/>
                          <a:cs typeface="+mn-cs"/>
                        </a:rPr>
                        <a:t>Information required:</a:t>
                      </a:r>
                    </a:p>
                    <a:p>
                      <a:pPr marL="171450" lvl="0" indent="-171450" algn="l">
                        <a:buFont typeface="Arial" panose="020B0604020202020204" pitchFamily="34" charset="0"/>
                        <a:buChar char="•"/>
                      </a:pPr>
                      <a:r>
                        <a:rPr lang="en-US" sz="1100" b="0" i="0" u="none" strike="noStrike" kern="1200">
                          <a:solidFill>
                            <a:schemeClr val="tx1"/>
                          </a:solidFill>
                          <a:latin typeface="+mj-lt"/>
                          <a:ea typeface="+mn-ea"/>
                          <a:cs typeface="+mn-cs"/>
                        </a:rPr>
                        <a:t>Family &amp; child background &amp; risks</a:t>
                      </a:r>
                    </a:p>
                    <a:p>
                      <a:pPr marL="171450" lvl="0" indent="-171450" algn="l">
                        <a:buFont typeface="Arial" panose="020B0604020202020204" pitchFamily="34" charset="0"/>
                        <a:buChar char="•"/>
                      </a:pPr>
                      <a:r>
                        <a:rPr lang="en-GB" sz="1100" b="0" i="0" u="none" strike="noStrike" kern="1200">
                          <a:solidFill>
                            <a:schemeClr val="tx1"/>
                          </a:solidFill>
                          <a:latin typeface="+mj-lt"/>
                          <a:ea typeface="+mn-ea"/>
                          <a:cs typeface="+mn-cs"/>
                        </a:rPr>
                        <a:t>Which services are engaged with family</a:t>
                      </a:r>
                      <a:r>
                        <a:rPr lang="en-US" sz="1100" b="0" i="0" u="none" strike="noStrike" kern="1200">
                          <a:solidFill>
                            <a:schemeClr val="tx1"/>
                          </a:solidFill>
                          <a:latin typeface="+mj-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kern="1200">
                          <a:solidFill>
                            <a:schemeClr val="tx1"/>
                          </a:solidFill>
                          <a:latin typeface="+mj-lt"/>
                          <a:ea typeface="+mn-ea"/>
                          <a:cs typeface="+mn-cs"/>
                        </a:rPr>
                        <a:t>Details of services involved with the child and family, e.g. contact details, period of involvement</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1001611">
                <a:tc>
                  <a:txBody>
                    <a:bodyPr/>
                    <a:lstStyle/>
                    <a:p>
                      <a:pPr>
                        <a:buNone/>
                      </a:pPr>
                      <a:r>
                        <a:rPr lang="pt-PT" sz="1100" b="1" noProof="0">
                          <a:solidFill>
                            <a:schemeClr val="tx1"/>
                          </a:solidFill>
                          <a:latin typeface="+mj-lt"/>
                        </a:rPr>
                        <a:t>Phase 1:</a:t>
                      </a:r>
                      <a:r>
                        <a:rPr lang="pt-PT" sz="1100" b="0" noProof="0">
                          <a:solidFill>
                            <a:schemeClr val="tx1"/>
                          </a:solidFill>
                          <a:latin typeface="+mj-lt"/>
                        </a:rPr>
                        <a:t> </a:t>
                      </a:r>
                      <a:r>
                        <a:rPr lang="en-GB" sz="1100" b="0" noProof="0">
                          <a:solidFill>
                            <a:schemeClr val="tx1"/>
                          </a:solidFill>
                          <a:latin typeface="+mj-lt"/>
                        </a:rPr>
                        <a:t>Safeguarding referral</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a:solidFill>
                            <a:schemeClr val="tx1"/>
                          </a:solidFill>
                          <a:latin typeface="+mj-lt"/>
                        </a:rPr>
                        <a:t>At point of referral, good quality basic information is required to avoid spending time chasing information</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a:solidFill>
                            <a:schemeClr val="tx1"/>
                          </a:solidFill>
                          <a:latin typeface="+mj-lt"/>
                        </a:rPr>
                        <a:t>Lack of basic initial information on referral form, e.g. not having the parent’s telephone number on the referral form to make initial contact </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buNone/>
                      </a:pPr>
                      <a:r>
                        <a:rPr lang="en-US" sz="1100" kern="1200">
                          <a:solidFill>
                            <a:schemeClr val="tx1"/>
                          </a:solidFill>
                          <a:latin typeface="+mj-lt"/>
                          <a:ea typeface="+mn-ea"/>
                          <a:cs typeface="+mn-cs"/>
                        </a:rPr>
                        <a:t>Decisions:</a:t>
                      </a:r>
                    </a:p>
                    <a:p>
                      <a:pPr marL="171450" lvl="0" indent="-171450" algn="l">
                        <a:buFont typeface="Arial" panose="020B0604020202020204" pitchFamily="34" charset="0"/>
                        <a:buChar char="•"/>
                      </a:pPr>
                      <a:r>
                        <a:rPr lang="en-US" sz="1100" kern="1200">
                          <a:solidFill>
                            <a:schemeClr val="tx1"/>
                          </a:solidFill>
                          <a:latin typeface="+mj-lt"/>
                          <a:ea typeface="+mn-ea"/>
                          <a:cs typeface="+mn-cs"/>
                        </a:rPr>
                        <a:t>Is a SW assessment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latin typeface="+mj-lt"/>
                          <a:ea typeface="+mn-ea"/>
                          <a:cs typeface="+mn-cs"/>
                        </a:rPr>
                        <a:t>Is the child at risk of significant harm?</a:t>
                      </a:r>
                    </a:p>
                    <a:p>
                      <a:pPr lvl="0" algn="l">
                        <a:buNone/>
                      </a:pPr>
                      <a:r>
                        <a:rPr lang="en-US" sz="1100" kern="1200">
                          <a:solidFill>
                            <a:schemeClr val="tx1"/>
                          </a:solidFill>
                          <a:latin typeface="+mj-lt"/>
                          <a:ea typeface="+mn-ea"/>
                          <a:cs typeface="+mn-cs"/>
                        </a:rPr>
                        <a:t>Information required:</a:t>
                      </a:r>
                    </a:p>
                    <a:p>
                      <a:pPr marL="171450" lvl="0" indent="-171450" algn="l">
                        <a:buFont typeface="Arial" panose="020B0604020202020204" pitchFamily="34" charset="0"/>
                        <a:buChar char="•"/>
                      </a:pPr>
                      <a:r>
                        <a:rPr lang="en-GB" sz="1100" kern="1200">
                          <a:solidFill>
                            <a:schemeClr val="tx1"/>
                          </a:solidFill>
                          <a:latin typeface="+mj-lt"/>
                          <a:ea typeface="+mn-ea"/>
                          <a:cs typeface="+mn-cs"/>
                        </a:rPr>
                        <a:t>Basic information on family members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4914831"/>
                  </a:ext>
                </a:extLst>
              </a:tr>
              <a:tr h="1316998">
                <a:tc>
                  <a:txBody>
                    <a:bodyPr/>
                    <a:lstStyle/>
                    <a:p>
                      <a:pPr marL="0" algn="l" defTabSz="914400" rtl="0" eaLnBrk="1" latinLnBrk="0" hangingPunct="1"/>
                      <a:r>
                        <a:rPr lang="en-GB" sz="1100" b="1" kern="1200" noProof="0">
                          <a:solidFill>
                            <a:schemeClr val="tx1"/>
                          </a:solidFill>
                          <a:latin typeface="+mj-lt"/>
                          <a:ea typeface="+mn-ea"/>
                          <a:cs typeface="+mn-cs"/>
                        </a:rPr>
                        <a:t>Phase 3:</a:t>
                      </a:r>
                      <a:r>
                        <a:rPr lang="en-GB" sz="1100" b="0" kern="1200" noProof="0">
                          <a:solidFill>
                            <a:schemeClr val="tx1"/>
                          </a:solidFill>
                          <a:latin typeface="+mj-lt"/>
                          <a:ea typeface="+mn-ea"/>
                          <a:cs typeface="+mn-cs"/>
                        </a:rPr>
                        <a:t> Decision and Recommendation</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b="0">
                          <a:solidFill>
                            <a:schemeClr val="tx1"/>
                          </a:solidFill>
                          <a:latin typeface="+mj-lt"/>
                        </a:rPr>
                        <a:t>To conclude triage, understanding the family perspective and needs is key to the decision made</a:t>
                      </a:r>
                    </a:p>
                    <a:p>
                      <a:pPr marL="171450" lvl="0" indent="-171450">
                        <a:buFont typeface="Arial" panose="020B0604020202020204" pitchFamily="34" charset="0"/>
                        <a:buChar char="•"/>
                      </a:pPr>
                      <a:r>
                        <a:rPr lang="en-GB" sz="1100" b="0" kern="1200">
                          <a:solidFill>
                            <a:schemeClr val="tx1"/>
                          </a:solidFill>
                          <a:latin typeface="+mj-lt"/>
                          <a:ea typeface="+mn-ea"/>
                          <a:cs typeface="+mn-cs"/>
                        </a:rPr>
                        <a:t>To identify the most appropriate support, we need to understand the local offer within the area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a:solidFill>
                            <a:schemeClr val="tx1"/>
                          </a:solidFill>
                          <a:latin typeface="+mj-lt"/>
                        </a:rPr>
                        <a:t>Lack of family engagement at time of referral can mean initial information about the safeguarding concern misses out the family perspective</a:t>
                      </a:r>
                    </a:p>
                    <a:p>
                      <a:pPr marL="171450" indent="-171450">
                        <a:buFont typeface="Arial" panose="020B0604020202020204" pitchFamily="34" charset="0"/>
                        <a:buChar char="•"/>
                      </a:pPr>
                      <a:r>
                        <a:rPr lang="en-GB" sz="1100" b="0" i="0" u="none" strike="noStrike" noProof="0">
                          <a:solidFill>
                            <a:schemeClr val="tx1"/>
                          </a:solidFill>
                          <a:latin typeface="+mj-lt"/>
                        </a:rPr>
                        <a:t>There can be a lack of up-to-date information on what is available within the area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defTabSz="914400" rtl="0" eaLnBrk="1" latinLnBrk="0" hangingPunct="1"/>
                      <a:r>
                        <a:rPr lang="en-GB" sz="1100" b="0" i="0" u="none" strike="noStrike" kern="1200">
                          <a:solidFill>
                            <a:schemeClr val="tx1"/>
                          </a:solidFill>
                          <a:latin typeface="+mj-lt"/>
                          <a:ea typeface="+mn-ea"/>
                          <a:cs typeface="+mn-cs"/>
                        </a:rPr>
                        <a:t>Decisions:</a:t>
                      </a:r>
                    </a:p>
                    <a:p>
                      <a:pPr marL="171450" lvl="0" indent="-171450" algn="l" defTabSz="914400" rtl="0" eaLnBrk="1" latinLnBrk="0" hangingPunct="1">
                        <a:buFont typeface="Arial" panose="020B0604020202020204" pitchFamily="34" charset="0"/>
                        <a:buChar char="•"/>
                      </a:pPr>
                      <a:r>
                        <a:rPr lang="en-GB" sz="1100" b="0" i="0" u="none" strike="noStrike" kern="1200">
                          <a:solidFill>
                            <a:schemeClr val="tx1"/>
                          </a:solidFill>
                          <a:latin typeface="+mj-lt"/>
                          <a:ea typeface="+mn-ea"/>
                          <a:cs typeface="+mn-cs"/>
                        </a:rPr>
                        <a:t>What is the right level of support to provide to the child/family?</a:t>
                      </a:r>
                    </a:p>
                    <a:p>
                      <a:pPr lvl="0" algn="l" defTabSz="914400" rtl="0" eaLnBrk="1" latinLnBrk="0" hangingPunct="1"/>
                      <a:r>
                        <a:rPr lang="en-GB" sz="1100" b="0" i="0" u="none" strike="noStrike" kern="1200">
                          <a:solidFill>
                            <a:schemeClr val="tx1"/>
                          </a:solidFill>
                          <a:latin typeface="+mj-lt"/>
                          <a:ea typeface="+mn-ea"/>
                          <a:cs typeface="+mn-cs"/>
                        </a:rPr>
                        <a:t>Information required:</a:t>
                      </a:r>
                    </a:p>
                    <a:p>
                      <a:pPr marL="171450" lvl="0" indent="-171450" algn="l" defTabSz="914400" rtl="0" eaLnBrk="1" latinLnBrk="0" hangingPunct="1">
                        <a:buFont typeface="Arial" panose="020B0604020202020204" pitchFamily="34" charset="0"/>
                        <a:buChar char="•"/>
                      </a:pPr>
                      <a:r>
                        <a:rPr lang="en-GB" sz="1100" b="0" i="0" u="none" strike="noStrike" kern="1200">
                          <a:solidFill>
                            <a:schemeClr val="tx1"/>
                          </a:solidFill>
                          <a:latin typeface="+mj-lt"/>
                          <a:ea typeface="+mn-ea"/>
                          <a:cs typeface="+mn-cs"/>
                        </a:rPr>
                        <a:t>Family’s view</a:t>
                      </a:r>
                    </a:p>
                    <a:p>
                      <a:pPr marL="171450" lvl="0" indent="-171450" algn="l" defTabSz="914400" rtl="0" eaLnBrk="1" latinLnBrk="0" hangingPunct="1">
                        <a:buFont typeface="Arial" panose="020B0604020202020204" pitchFamily="34" charset="0"/>
                        <a:buChar char="•"/>
                      </a:pPr>
                      <a:r>
                        <a:rPr lang="en-GB" sz="1100" b="0" i="0" u="none" strike="noStrike" kern="1200">
                          <a:solidFill>
                            <a:schemeClr val="tx1"/>
                          </a:solidFill>
                          <a:latin typeface="+mj-lt"/>
                          <a:ea typeface="+mn-ea"/>
                          <a:cs typeface="+mn-cs"/>
                        </a:rPr>
                        <a:t>Real-time information on services available in the area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842860"/>
                  </a:ext>
                </a:extLst>
              </a:tr>
            </a:tbl>
          </a:graphicData>
        </a:graphic>
      </p:graphicFrame>
      <p:sp>
        <p:nvSpPr>
          <p:cNvPr id="11" name="Star: 5 Points 10">
            <a:extLst>
              <a:ext uri="{FF2B5EF4-FFF2-40B4-BE49-F238E27FC236}">
                <a16:creationId xmlns:a16="http://schemas.microsoft.com/office/drawing/2014/main" id="{68B908AB-6223-4A2B-A05F-1A15706B9622}"/>
              </a:ext>
            </a:extLst>
          </p:cNvPr>
          <p:cNvSpPr/>
          <p:nvPr/>
        </p:nvSpPr>
        <p:spPr>
          <a:xfrm>
            <a:off x="8226201" y="4932757"/>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B51112AC-A0A0-4FD0-970E-DDCAEEA42ED8}"/>
              </a:ext>
            </a:extLst>
          </p:cNvPr>
          <p:cNvGrpSpPr/>
          <p:nvPr/>
        </p:nvGrpSpPr>
        <p:grpSpPr>
          <a:xfrm>
            <a:off x="3033045" y="6478571"/>
            <a:ext cx="5783178" cy="261610"/>
            <a:chOff x="3033045" y="6478571"/>
            <a:chExt cx="5783178" cy="261610"/>
          </a:xfrm>
        </p:grpSpPr>
        <p:sp>
          <p:nvSpPr>
            <p:cNvPr id="16" name="Rectangle 15">
              <a:extLst>
                <a:ext uri="{FF2B5EF4-FFF2-40B4-BE49-F238E27FC236}">
                  <a16:creationId xmlns:a16="http://schemas.microsoft.com/office/drawing/2014/main" id="{42D8DE28-898E-40ED-AAB4-384B08DB28B2}"/>
                </a:ext>
              </a:extLst>
            </p:cNvPr>
            <p:cNvSpPr/>
            <p:nvPr/>
          </p:nvSpPr>
          <p:spPr>
            <a:xfrm>
              <a:off x="3033045" y="6478571"/>
              <a:ext cx="5783178" cy="261610"/>
            </a:xfrm>
            <a:prstGeom prst="rect">
              <a:avLst/>
            </a:prstGeom>
          </p:spPr>
          <p:txBody>
            <a:bodyPr wrap="square">
              <a:spAutoFit/>
            </a:bodyPr>
            <a:lstStyle/>
            <a:p>
              <a:pPr lvl="0" algn="r">
                <a:spcBef>
                  <a:spcPts val="600"/>
                </a:spcBef>
                <a:defRPr/>
              </a:pPr>
              <a:r>
                <a:rPr lang="en-GB" sz="1050"/>
                <a:t>= prioritised by users in Leeds	          = prioritised by users in Stockport</a:t>
              </a:r>
            </a:p>
          </p:txBody>
        </p:sp>
        <p:sp>
          <p:nvSpPr>
            <p:cNvPr id="17" name="Star: 5 Points 16">
              <a:extLst>
                <a:ext uri="{FF2B5EF4-FFF2-40B4-BE49-F238E27FC236}">
                  <a16:creationId xmlns:a16="http://schemas.microsoft.com/office/drawing/2014/main" id="{14E7FCFC-2131-4DBD-A5A3-A1658A408A73}"/>
                </a:ext>
              </a:extLst>
            </p:cNvPr>
            <p:cNvSpPr/>
            <p:nvPr/>
          </p:nvSpPr>
          <p:spPr>
            <a:xfrm>
              <a:off x="4452245" y="6521357"/>
              <a:ext cx="166546" cy="14509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tar: 5 Points 17">
              <a:extLst>
                <a:ext uri="{FF2B5EF4-FFF2-40B4-BE49-F238E27FC236}">
                  <a16:creationId xmlns:a16="http://schemas.microsoft.com/office/drawing/2014/main" id="{9127EE71-0F94-459A-BBA7-C8CB791CE485}"/>
                </a:ext>
              </a:extLst>
            </p:cNvPr>
            <p:cNvSpPr/>
            <p:nvPr/>
          </p:nvSpPr>
          <p:spPr>
            <a:xfrm>
              <a:off x="6546003" y="6521357"/>
              <a:ext cx="166546" cy="14509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Slide Number Placeholder 2">
            <a:extLst>
              <a:ext uri="{FF2B5EF4-FFF2-40B4-BE49-F238E27FC236}">
                <a16:creationId xmlns:a16="http://schemas.microsoft.com/office/drawing/2014/main" id="{7D6801BC-072F-4DFC-92A8-2383F66C4393}"/>
              </a:ext>
            </a:extLst>
          </p:cNvPr>
          <p:cNvSpPr>
            <a:spLocks noGrp="1"/>
          </p:cNvSpPr>
          <p:nvPr>
            <p:ph type="sldNum" sz="quarter" idx="12"/>
          </p:nvPr>
        </p:nvSpPr>
        <p:spPr/>
        <p:txBody>
          <a:bodyPr/>
          <a:lstStyle/>
          <a:p>
            <a:fld id="{C6A4B429-0189-47CD-9DDA-A001F58C55D3}" type="slidenum">
              <a:rPr lang="en-US" smtClean="0"/>
              <a:pPr/>
              <a:t>39</a:t>
            </a:fld>
            <a:endParaRPr lang="en-US"/>
          </a:p>
        </p:txBody>
      </p:sp>
      <p:sp>
        <p:nvSpPr>
          <p:cNvPr id="14" name="Star: 5 Points 13">
            <a:extLst>
              <a:ext uri="{FF2B5EF4-FFF2-40B4-BE49-F238E27FC236}">
                <a16:creationId xmlns:a16="http://schemas.microsoft.com/office/drawing/2014/main" id="{78029AE6-8202-40A0-B127-04F8014675FC}"/>
              </a:ext>
            </a:extLst>
          </p:cNvPr>
          <p:cNvSpPr/>
          <p:nvPr/>
        </p:nvSpPr>
        <p:spPr>
          <a:xfrm>
            <a:off x="8226204" y="1459505"/>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Star: 5 Points 18">
            <a:extLst>
              <a:ext uri="{FF2B5EF4-FFF2-40B4-BE49-F238E27FC236}">
                <a16:creationId xmlns:a16="http://schemas.microsoft.com/office/drawing/2014/main" id="{AFE7F64C-0E82-4DAA-B655-D561D17ECD7C}"/>
              </a:ext>
            </a:extLst>
          </p:cNvPr>
          <p:cNvSpPr/>
          <p:nvPr/>
        </p:nvSpPr>
        <p:spPr>
          <a:xfrm>
            <a:off x="8226202" y="1765007"/>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tar: 5 Points 19">
            <a:extLst>
              <a:ext uri="{FF2B5EF4-FFF2-40B4-BE49-F238E27FC236}">
                <a16:creationId xmlns:a16="http://schemas.microsoft.com/office/drawing/2014/main" id="{2F1CF0AD-DEB4-45BD-9769-FC613B6F0C14}"/>
              </a:ext>
            </a:extLst>
          </p:cNvPr>
          <p:cNvSpPr/>
          <p:nvPr/>
        </p:nvSpPr>
        <p:spPr>
          <a:xfrm>
            <a:off x="8253096" y="2624917"/>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tar: 5 Points 20">
            <a:extLst>
              <a:ext uri="{FF2B5EF4-FFF2-40B4-BE49-F238E27FC236}">
                <a16:creationId xmlns:a16="http://schemas.microsoft.com/office/drawing/2014/main" id="{7EDC17B8-190C-458A-A5B8-4FB43D616954}"/>
              </a:ext>
            </a:extLst>
          </p:cNvPr>
          <p:cNvSpPr/>
          <p:nvPr/>
        </p:nvSpPr>
        <p:spPr>
          <a:xfrm>
            <a:off x="8253094" y="2930419"/>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tar: 5 Points 21">
            <a:extLst>
              <a:ext uri="{FF2B5EF4-FFF2-40B4-BE49-F238E27FC236}">
                <a16:creationId xmlns:a16="http://schemas.microsoft.com/office/drawing/2014/main" id="{82C5B707-0FFD-4515-8079-64227A194FBC}"/>
              </a:ext>
            </a:extLst>
          </p:cNvPr>
          <p:cNvSpPr/>
          <p:nvPr/>
        </p:nvSpPr>
        <p:spPr>
          <a:xfrm>
            <a:off x="8262063" y="3700682"/>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ar: 5 Points 22">
            <a:extLst>
              <a:ext uri="{FF2B5EF4-FFF2-40B4-BE49-F238E27FC236}">
                <a16:creationId xmlns:a16="http://schemas.microsoft.com/office/drawing/2014/main" id="{0541202A-3954-4F6B-A1A8-8DA335D89524}"/>
              </a:ext>
            </a:extLst>
          </p:cNvPr>
          <p:cNvSpPr/>
          <p:nvPr/>
        </p:nvSpPr>
        <p:spPr>
          <a:xfrm>
            <a:off x="8262061" y="4006184"/>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461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0922-BF9A-4694-B842-C200A341B2BB}"/>
              </a:ext>
            </a:extLst>
          </p:cNvPr>
          <p:cNvSpPr>
            <a:spLocks noGrp="1"/>
          </p:cNvSpPr>
          <p:nvPr>
            <p:ph type="title"/>
          </p:nvPr>
        </p:nvSpPr>
        <p:spPr>
          <a:xfrm>
            <a:off x="969965" y="431284"/>
            <a:ext cx="7766048" cy="1156883"/>
          </a:xfrm>
        </p:spPr>
        <p:txBody>
          <a:bodyPr>
            <a:normAutofit/>
          </a:bodyPr>
          <a:lstStyle/>
          <a:p>
            <a:r>
              <a:rPr lang="en-GB" b="1"/>
              <a:t>Executive summary – general findings</a:t>
            </a:r>
            <a:br>
              <a:rPr lang="en-GB" b="1"/>
            </a:br>
            <a:r>
              <a:rPr lang="en-GB"/>
              <a:t>Overall we found strong demand for family information across users and authorities</a:t>
            </a:r>
            <a:endParaRPr lang="en-GB" b="1"/>
          </a:p>
        </p:txBody>
      </p:sp>
      <p:sp>
        <p:nvSpPr>
          <p:cNvPr id="3" name="Slide Number Placeholder 2">
            <a:extLst>
              <a:ext uri="{FF2B5EF4-FFF2-40B4-BE49-F238E27FC236}">
                <a16:creationId xmlns:a16="http://schemas.microsoft.com/office/drawing/2014/main" id="{D2104E3A-68C0-42EB-B1E0-91DC3238A748}"/>
              </a:ext>
            </a:extLst>
          </p:cNvPr>
          <p:cNvSpPr>
            <a:spLocks noGrp="1"/>
          </p:cNvSpPr>
          <p:nvPr>
            <p:ph type="sldNum" sz="quarter" idx="12"/>
          </p:nvPr>
        </p:nvSpPr>
        <p:spPr/>
        <p:txBody>
          <a:bodyPr/>
          <a:lstStyle/>
          <a:p>
            <a:fld id="{C6A4B429-0189-47CD-9DDA-A001F58C55D3}" type="slidenum">
              <a:rPr lang="en-US" smtClean="0"/>
              <a:pPr/>
              <a:t>4</a:t>
            </a:fld>
            <a:endParaRPr lang="en-US"/>
          </a:p>
        </p:txBody>
      </p:sp>
      <p:sp>
        <p:nvSpPr>
          <p:cNvPr id="4" name="Content Placeholder 3">
            <a:extLst>
              <a:ext uri="{FF2B5EF4-FFF2-40B4-BE49-F238E27FC236}">
                <a16:creationId xmlns:a16="http://schemas.microsoft.com/office/drawing/2014/main" id="{445F45CE-62C7-4984-9A08-2D2E51BC0746}"/>
              </a:ext>
            </a:extLst>
          </p:cNvPr>
          <p:cNvSpPr>
            <a:spLocks noGrp="1"/>
          </p:cNvSpPr>
          <p:nvPr>
            <p:ph sz="quarter" idx="14"/>
          </p:nvPr>
        </p:nvSpPr>
        <p:spPr>
          <a:xfrm>
            <a:off x="705853" y="1355124"/>
            <a:ext cx="8028573" cy="5625598"/>
          </a:xfrm>
        </p:spPr>
        <p:txBody>
          <a:bodyPr>
            <a:normAutofit/>
          </a:bodyPr>
          <a:lstStyle/>
          <a:p>
            <a:pPr marL="283210"/>
            <a:r>
              <a:rPr lang="en-US" dirty="0">
                <a:ea typeface="Cambria"/>
              </a:rPr>
              <a:t>There are very similar needs across the two councils, but also between users within councils</a:t>
            </a:r>
          </a:p>
          <a:p>
            <a:pPr marL="568960" indent="-285750">
              <a:spcBef>
                <a:spcPts val="300"/>
              </a:spcBef>
              <a:buFont typeface="Arial" panose="020B0604020202020204" pitchFamily="34" charset="0"/>
              <a:buChar char="•"/>
            </a:pPr>
            <a:r>
              <a:rPr lang="en-US" b="0" dirty="0">
                <a:ea typeface="Cambria"/>
              </a:rPr>
              <a:t>Although systems and service structures differ between the two councils, we've found that the vast majority of underlying user needs are common</a:t>
            </a:r>
          </a:p>
          <a:p>
            <a:pPr marL="568960" indent="-285750">
              <a:spcBef>
                <a:spcPts val="300"/>
              </a:spcBef>
              <a:buFont typeface="Arial" panose="020B0604020202020204" pitchFamily="34" charset="0"/>
              <a:buChar char="•"/>
            </a:pPr>
            <a:r>
              <a:rPr lang="en-US" b="0" dirty="0">
                <a:ea typeface="Cambria"/>
              </a:rPr>
              <a:t>We’ve also found strong commonality in needs between users within councils (particularly Early Help &amp; Social Work). These overlapping needs are driven by common and fundamental root causes e.g. lack of a systematic way to share data between services impacts all front-line workers</a:t>
            </a:r>
          </a:p>
          <a:p>
            <a:pPr marL="283210"/>
            <a:r>
              <a:rPr lang="en-US" dirty="0">
                <a:ea typeface="Cambria"/>
              </a:rPr>
              <a:t>There is very strong demand for better basic information on families </a:t>
            </a:r>
          </a:p>
          <a:p>
            <a:pPr marL="568960" indent="-285750">
              <a:spcBef>
                <a:spcPts val="300"/>
              </a:spcBef>
              <a:buFont typeface="Arial" panose="020B0604020202020204" pitchFamily="34" charset="0"/>
              <a:buChar char="•"/>
            </a:pPr>
            <a:r>
              <a:rPr lang="en-US" b="0" dirty="0"/>
              <a:t>Frontline workers lack basic information on who a child's family are, who they live with and what services the family interacts with. This information is essential to making the right choice on what support to offer at time of assessment, intervention planning or point of closure. A Chief Social Worker said: </a:t>
            </a:r>
            <a:r>
              <a:rPr lang="en-US" b="0" i="1" dirty="0"/>
              <a:t>”One</a:t>
            </a:r>
            <a:r>
              <a:rPr lang="en-US" b="0" i="1" dirty="0">
                <a:ea typeface="Cambria"/>
              </a:rPr>
              <a:t> piece of information can change the decision for a family"</a:t>
            </a:r>
            <a:endParaRPr lang="en-US" dirty="0"/>
          </a:p>
          <a:p>
            <a:pPr marL="568960" indent="-285750">
              <a:spcBef>
                <a:spcPts val="300"/>
              </a:spcBef>
              <a:buFont typeface="Arial" panose="020B0604020202020204" pitchFamily="34" charset="0"/>
              <a:buChar char="•"/>
            </a:pPr>
            <a:r>
              <a:rPr lang="en-US" b="0" dirty="0"/>
              <a:t>Leadership lacks a view of what services interact to support families and where this works well or not e.g. when deciding which services to commission or how to improve operations</a:t>
            </a:r>
            <a:endParaRPr lang="en-US" b="0" dirty="0">
              <a:ea typeface="Cambria"/>
            </a:endParaRPr>
          </a:p>
          <a:p>
            <a:pPr marL="283210"/>
            <a:r>
              <a:rPr lang="en-US" dirty="0">
                <a:ea typeface="Cambria"/>
              </a:rPr>
              <a:t>Lack of this data undermines practice and increases risk</a:t>
            </a:r>
            <a:endParaRPr lang="en-US" b="0" dirty="0">
              <a:ea typeface="Cambria"/>
            </a:endParaRPr>
          </a:p>
          <a:p>
            <a:pPr marL="568960" indent="-285750">
              <a:spcBef>
                <a:spcPts val="300"/>
              </a:spcBef>
              <a:buFont typeface="Arial" panose="020B0604020202020204" pitchFamily="34" charset="0"/>
              <a:buChar char="•"/>
            </a:pPr>
            <a:r>
              <a:rPr lang="en-US" b="0" dirty="0">
                <a:ea typeface="Cambria"/>
              </a:rPr>
              <a:t>For the most important "set piece" decisions (e.g. MASH/MASSH, MARAC) both councils do have effective, but person-intensive, manual sharing processes through having every service present in a room – this works well for the immediate sharing but, less well for ongoing sharing, outcome tracking or out-of-hours. It would not be affordable to co-locate services for all decisions</a:t>
            </a:r>
            <a:endParaRPr lang="en-GB" dirty="0"/>
          </a:p>
          <a:p>
            <a:pPr marL="568960" indent="-285750">
              <a:spcBef>
                <a:spcPts val="300"/>
              </a:spcBef>
              <a:buFont typeface="Arial" panose="020B0604020202020204" pitchFamily="34" charset="0"/>
              <a:buChar char="•"/>
            </a:pPr>
            <a:r>
              <a:rPr lang="en-US" b="0" dirty="0">
                <a:ea typeface="Cambria"/>
              </a:rPr>
              <a:t>Without a systematic way to get family information, both Early Help and Social Workers are currently using ad hoc and lengthy "detective“ or “fishing” processes. This often depends on personal relationships and workarounds. This wastes time and increases risk of missing factors or inappropriate sharing</a:t>
            </a:r>
          </a:p>
        </p:txBody>
      </p:sp>
    </p:spTree>
    <p:extLst>
      <p:ext uri="{BB962C8B-B14F-4D97-AF65-F5344CB8AC3E}">
        <p14:creationId xmlns:p14="http://schemas.microsoft.com/office/powerpoint/2010/main" val="1714945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EFBD4F02-14B7-48E0-87A6-62664535382C}"/>
              </a:ext>
            </a:extLst>
          </p:cNvPr>
          <p:cNvSpPr/>
          <p:nvPr/>
        </p:nvSpPr>
        <p:spPr>
          <a:xfrm rot="5400000">
            <a:off x="1017918" y="1884871"/>
            <a:ext cx="3433313" cy="30882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CB8D16C-6147-4BC4-A468-D52583DABE97}"/>
              </a:ext>
            </a:extLst>
          </p:cNvPr>
          <p:cNvSpPr txBox="1"/>
          <p:nvPr/>
        </p:nvSpPr>
        <p:spPr>
          <a:xfrm>
            <a:off x="1388853" y="3305888"/>
            <a:ext cx="2078966" cy="246221"/>
          </a:xfrm>
          <a:prstGeom prst="rect">
            <a:avLst/>
          </a:prstGeom>
          <a:noFill/>
        </p:spPr>
        <p:txBody>
          <a:bodyPr wrap="square" lIns="0" tIns="0" rIns="0" bIns="0" rtlCol="0">
            <a:spAutoFit/>
          </a:bodyPr>
          <a:lstStyle/>
          <a:p>
            <a:r>
              <a:rPr lang="en-GB" sz="1600" b="1">
                <a:solidFill>
                  <a:schemeClr val="bg1"/>
                </a:solidFill>
                <a:latin typeface="+mj-lt"/>
              </a:rPr>
              <a:t>Social workers</a:t>
            </a:r>
          </a:p>
        </p:txBody>
      </p:sp>
      <p:sp>
        <p:nvSpPr>
          <p:cNvPr id="2" name="Slide Number Placeholder 1">
            <a:extLst>
              <a:ext uri="{FF2B5EF4-FFF2-40B4-BE49-F238E27FC236}">
                <a16:creationId xmlns:a16="http://schemas.microsoft.com/office/drawing/2014/main" id="{29AE2CA9-6491-4490-9AF4-637AF178D732}"/>
              </a:ext>
            </a:extLst>
          </p:cNvPr>
          <p:cNvSpPr>
            <a:spLocks noGrp="1"/>
          </p:cNvSpPr>
          <p:nvPr>
            <p:ph type="sldNum" sz="quarter" idx="12"/>
          </p:nvPr>
        </p:nvSpPr>
        <p:spPr/>
        <p:txBody>
          <a:bodyPr/>
          <a:lstStyle/>
          <a:p>
            <a:fld id="{C6A4B429-0189-47CD-9DDA-A001F58C55D3}" type="slidenum">
              <a:rPr lang="en-US" smtClean="0"/>
              <a:pPr/>
              <a:t>40</a:t>
            </a:fld>
            <a:endParaRPr lang="en-US"/>
          </a:p>
        </p:txBody>
      </p:sp>
    </p:spTree>
    <p:extLst>
      <p:ext uri="{BB962C8B-B14F-4D97-AF65-F5344CB8AC3E}">
        <p14:creationId xmlns:p14="http://schemas.microsoft.com/office/powerpoint/2010/main" val="114565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Social worker: profile</a:t>
            </a:r>
          </a:p>
        </p:txBody>
      </p:sp>
      <p:graphicFrame>
        <p:nvGraphicFramePr>
          <p:cNvPr id="4" name="Table 3">
            <a:extLst>
              <a:ext uri="{FF2B5EF4-FFF2-40B4-BE49-F238E27FC236}">
                <a16:creationId xmlns:a16="http://schemas.microsoft.com/office/drawing/2014/main" id="{913C3E07-4741-48BE-BBE8-EBA0F3C2CF20}"/>
              </a:ext>
            </a:extLst>
          </p:cNvPr>
          <p:cNvGraphicFramePr>
            <a:graphicFrameLocks noGrp="1"/>
          </p:cNvGraphicFramePr>
          <p:nvPr>
            <p:extLst>
              <p:ext uri="{D42A27DB-BD31-4B8C-83A1-F6EECF244321}">
                <p14:modId xmlns:p14="http://schemas.microsoft.com/office/powerpoint/2010/main" val="2758142481"/>
              </p:ext>
            </p:extLst>
          </p:nvPr>
        </p:nvGraphicFramePr>
        <p:xfrm>
          <a:off x="969963" y="1323285"/>
          <a:ext cx="7766050" cy="4945090"/>
        </p:xfrm>
        <a:graphic>
          <a:graphicData uri="http://schemas.openxmlformats.org/drawingml/2006/table">
            <a:tbl>
              <a:tblPr firstRow="1" bandRow="1">
                <a:tableStyleId>{2D5ABB26-0587-4C30-8999-92F81FD0307C}</a:tableStyleId>
              </a:tblPr>
              <a:tblGrid>
                <a:gridCol w="1435307">
                  <a:extLst>
                    <a:ext uri="{9D8B030D-6E8A-4147-A177-3AD203B41FA5}">
                      <a16:colId xmlns:a16="http://schemas.microsoft.com/office/drawing/2014/main" val="4166066414"/>
                    </a:ext>
                  </a:extLst>
                </a:gridCol>
                <a:gridCol w="6330743">
                  <a:extLst>
                    <a:ext uri="{9D8B030D-6E8A-4147-A177-3AD203B41FA5}">
                      <a16:colId xmlns:a16="http://schemas.microsoft.com/office/drawing/2014/main" val="4271834223"/>
                    </a:ext>
                  </a:extLst>
                </a:gridCol>
              </a:tblGrid>
              <a:tr h="1975991">
                <a:tc>
                  <a:txBody>
                    <a:bodyPr/>
                    <a:lstStyle/>
                    <a:p>
                      <a:pPr marL="0" algn="l" defTabSz="914400" rtl="0" eaLnBrk="1" latinLnBrk="0" hangingPunct="1"/>
                      <a:r>
                        <a:rPr lang="en-GB" sz="1100" b="0" kern="1200" noProof="0">
                          <a:solidFill>
                            <a:schemeClr val="bg1"/>
                          </a:solidFill>
                          <a:latin typeface="+mj-lt"/>
                          <a:ea typeface="+mn-ea"/>
                          <a:cs typeface="+mn-cs"/>
                        </a:rPr>
                        <a:t>User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indent="-171450">
                        <a:buFont typeface="Arial" panose="020B0604020202020204" pitchFamily="34" charset="0"/>
                        <a:buChar char="•"/>
                      </a:pPr>
                      <a:r>
                        <a:rPr lang="en-GB" sz="1100" noProof="0">
                          <a:latin typeface="+mj-lt"/>
                        </a:rPr>
                        <a:t>Social Workers support individual children and families with more severe needs or safeguarding risk. </a:t>
                      </a:r>
                      <a:r>
                        <a:rPr lang="en-GB" sz="1100" b="0" i="0" u="none" strike="noStrike" noProof="0">
                          <a:solidFill>
                            <a:srgbClr val="000000"/>
                          </a:solidFill>
                          <a:latin typeface="Gill Sans MT"/>
                        </a:rPr>
                        <a:t>Their role is to help improve outcomes for children and families by providing both challenge and support</a:t>
                      </a:r>
                      <a:endParaRPr lang="en-GB" sz="1100" noProof="0">
                        <a:latin typeface="+mj-lt"/>
                      </a:endParaRPr>
                    </a:p>
                    <a:p>
                      <a:pPr marL="171450" indent="-171450">
                        <a:buFont typeface="Arial" panose="020B0604020202020204" pitchFamily="34" charset="0"/>
                        <a:buChar char="•"/>
                      </a:pPr>
                      <a:r>
                        <a:rPr lang="en-GB" sz="1100" noProof="0">
                          <a:latin typeface="+mj-lt"/>
                        </a:rPr>
                        <a:t>Social Workers perform the statutory duty of the Local Authority (LA) to ensure children are safeguarded. This means that a number of their processes are legally specified e.g. those around assessments for Children in Need, those on Child Protection Plans and Looked After Children. They must perform </a:t>
                      </a:r>
                      <a:r>
                        <a:rPr lang="en-GB" sz="1100" kern="1200" noProof="0">
                          <a:solidFill>
                            <a:schemeClr val="tx1"/>
                          </a:solidFill>
                          <a:latin typeface="+mj-lt"/>
                          <a:ea typeface="+mn-ea"/>
                          <a:cs typeface="+mn-cs"/>
                        </a:rPr>
                        <a:t>timely assessments to ensure that vulnerable people are safeguarded from harm</a:t>
                      </a:r>
                      <a:endParaRPr lang="en-GB" sz="1100" noProof="0">
                        <a:latin typeface="+mj-lt"/>
                      </a:endParaRPr>
                    </a:p>
                    <a:p>
                      <a:pPr marL="171450" indent="-171450">
                        <a:buFont typeface="Arial" panose="020B0604020202020204" pitchFamily="34" charset="0"/>
                        <a:buChar char="•"/>
                      </a:pPr>
                      <a:r>
                        <a:rPr lang="en-GB" sz="1100" noProof="0">
                          <a:latin typeface="+mj-lt"/>
                        </a:rPr>
                        <a:t>In Leeds, Social Workers generally specialise in a certain type of support. In Stockport, Social Workers are more general but will follow a family throughout their journey e.g. from being a Child in Need, through escalations and to legal proceedings</a:t>
                      </a:r>
                    </a:p>
                    <a:p>
                      <a:pPr marL="171450" indent="-171450">
                        <a:buFont typeface="Arial" panose="020B0604020202020204" pitchFamily="34" charset="0"/>
                        <a:buChar char="•"/>
                      </a:pPr>
                      <a:r>
                        <a:rPr lang="en-GB" sz="1100" noProof="0">
                          <a:latin typeface="+mj-lt"/>
                        </a:rPr>
                        <a:t>Social workers </a:t>
                      </a:r>
                      <a:r>
                        <a:rPr lang="en-GB" sz="1100" b="0" i="0" u="none" strike="noStrike" noProof="0">
                          <a:solidFill>
                            <a:srgbClr val="000000"/>
                          </a:solidFill>
                          <a:latin typeface="Gill Sans MT"/>
                        </a:rPr>
                        <a:t>work typically work collaboratively with other professionals, for example bringing together and co-ordinating the “team around the child” in a multi-disciplinary approach to safeguarding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90171"/>
                  </a:ext>
                </a:extLst>
              </a:tr>
              <a:tr h="558432">
                <a:tc>
                  <a:txBody>
                    <a:bodyPr/>
                    <a:lstStyle/>
                    <a:p>
                      <a:pPr marL="0" algn="l" rtl="0"/>
                      <a:r>
                        <a:rPr lang="en-GB" sz="1100" b="0" kern="1200" noProof="0">
                          <a:solidFill>
                            <a:schemeClr val="bg1"/>
                          </a:solidFill>
                          <a:latin typeface="+mj-lt"/>
                          <a:ea typeface="+mn-ea"/>
                          <a:cs typeface="+mn-cs"/>
                        </a:rPr>
                        <a:t>Number of people interviewed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GB" sz="1100" noProof="0">
                          <a:latin typeface="+mj-lt"/>
                        </a:rPr>
                        <a:t>We interviewed 14 social workers across the two councils, as well as speaking to leadership on the challenges and support for social workers. This was split as 3 social workers in Leeds and 11 social workers in Stockport (a mixture of team leaders, senior practitioners and “Team Around the Child” coordinators)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558432">
                <a:tc>
                  <a:txBody>
                    <a:bodyPr/>
                    <a:lstStyle/>
                    <a:p>
                      <a:pPr marL="0" algn="l" defTabSz="914400" rtl="0" eaLnBrk="1" latinLnBrk="0" hangingPunct="1"/>
                      <a:r>
                        <a:rPr lang="en-GB" sz="1100" b="0" kern="1200" noProof="0">
                          <a:solidFill>
                            <a:schemeClr val="bg1"/>
                          </a:solidFill>
                          <a:latin typeface="+mj-lt"/>
                          <a:ea typeface="+mn-ea"/>
                          <a:cs typeface="+mn-cs"/>
                        </a:rPr>
                        <a:t>Systems used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lvl="0" indent="0" algn="l" rtl="0">
                        <a:buFont typeface="Arial" panose="020B0604020202020204" pitchFamily="34" charset="0"/>
                        <a:buNone/>
                      </a:pPr>
                      <a:r>
                        <a:rPr lang="en-GB" sz="1100" b="0" i="0" u="none" strike="noStrike" kern="1200">
                          <a:solidFill>
                            <a:srgbClr val="000000"/>
                          </a:solidFill>
                          <a:latin typeface="Gill Sans MT"/>
                          <a:ea typeface="+mn-ea"/>
                          <a:cs typeface="+mn-cs"/>
                        </a:rPr>
                        <a:t>Social workers have access to the CSC Case Management system (Leeds – Mosaic, Stockport – EIS). Note that Front Door Social Workers have access to Signpost (in Stockport) and have other indirect access to systems (through professionals from other services at the MASSH) whereas other social workers don’t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087600"/>
                  </a:ext>
                </a:extLst>
              </a:tr>
              <a:tr h="1503472">
                <a:tc>
                  <a:txBody>
                    <a:bodyPr/>
                    <a:lstStyle/>
                    <a:p>
                      <a:pPr marL="0" algn="l" defTabSz="914400" rtl="0" eaLnBrk="1" latinLnBrk="0" hangingPunct="1"/>
                      <a:r>
                        <a:rPr lang="en-GB" sz="1100" b="0" kern="1200" noProof="0">
                          <a:solidFill>
                            <a:schemeClr val="bg1"/>
                          </a:solidFill>
                          <a:latin typeface="+mj-lt"/>
                          <a:ea typeface="+mn-ea"/>
                          <a:cs typeface="+mn-cs"/>
                        </a:rPr>
                        <a:t>Quotes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indent="-171450">
                        <a:buFont typeface="Arial" panose="020B0604020202020204" pitchFamily="34" charset="0"/>
                        <a:buChar char="•"/>
                      </a:pPr>
                      <a:r>
                        <a:rPr lang="en-GB" sz="1100">
                          <a:latin typeface="+mj-lt"/>
                        </a:rPr>
                        <a:t>“Sometimes there’s not enough info on families and it’s your job to update it” (Leeds)</a:t>
                      </a:r>
                    </a:p>
                    <a:p>
                      <a:pPr marL="171450" lvl="0" indent="-171450">
                        <a:buFont typeface="Arial" panose="020B0604020202020204" pitchFamily="34" charset="0"/>
                        <a:buChar char="•"/>
                      </a:pPr>
                      <a:r>
                        <a:rPr lang="en-GB" sz="1100" b="0" i="0" u="none" strike="noStrike" noProof="0">
                          <a:solidFill>
                            <a:srgbClr val="000000"/>
                          </a:solidFill>
                          <a:latin typeface="Gill Sans MT"/>
                        </a:rPr>
                        <a:t>“Recording reduces SWs sense of autonomy or of skill. Just churning things through a machine” (Stockport)</a:t>
                      </a:r>
                      <a:endParaRPr lang="en-GB" sz="1100">
                        <a:latin typeface="+mj-lt"/>
                      </a:endParaRPr>
                    </a:p>
                    <a:p>
                      <a:pPr marL="171450" lvl="0" indent="-171450">
                        <a:buFont typeface="Arial" panose="020B0604020202020204" pitchFamily="34" charset="0"/>
                        <a:buChar char="•"/>
                      </a:pPr>
                      <a:r>
                        <a:rPr lang="en-GB" sz="1100" b="0" i="0" u="none" strike="noStrike" noProof="0">
                          <a:solidFill>
                            <a:srgbClr val="000000"/>
                          </a:solidFill>
                          <a:latin typeface="Gill Sans MT"/>
                        </a:rPr>
                        <a:t>“Conversations are quicker and easier” “Let’s stop thinking we should digitise everything” (Stockport)</a:t>
                      </a:r>
                    </a:p>
                    <a:p>
                      <a:pPr marL="171450" indent="-171450">
                        <a:buFont typeface="Arial" panose="020B0604020202020204" pitchFamily="34" charset="0"/>
                        <a:buChar char="•"/>
                      </a:pPr>
                      <a:r>
                        <a:rPr lang="en-GB" sz="1100">
                          <a:latin typeface="+mj-lt"/>
                        </a:rPr>
                        <a:t>“We spend more time writing notes than working with families. I try to prioritise my families but overall spend 50-75% of time on paper work and court work” (Leeds)</a:t>
                      </a:r>
                    </a:p>
                    <a:p>
                      <a:pPr marL="171450" lvl="0" indent="-171450">
                        <a:buFont typeface="Arial" panose="020B0604020202020204" pitchFamily="34" charset="0"/>
                        <a:buChar char="•"/>
                      </a:pPr>
                      <a:r>
                        <a:rPr lang="en-GB" sz="1100">
                          <a:latin typeface="+mj-lt"/>
                        </a:rPr>
                        <a:t>Social workers have to "wade through documents and documents and documents" to get the information they need (Stockport)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683990"/>
                  </a:ext>
                </a:extLst>
              </a:tr>
              <a:tr h="276907">
                <a:tc>
                  <a:txBody>
                    <a:bodyPr/>
                    <a:lstStyle/>
                    <a:p>
                      <a:pPr marL="0" algn="l" defTabSz="914400" rtl="0" eaLnBrk="1" latinLnBrk="0" hangingPunct="1"/>
                      <a:r>
                        <a:rPr lang="en-GB" sz="1100" b="0" kern="1200" noProof="0">
                          <a:solidFill>
                            <a:schemeClr val="bg1"/>
                          </a:solidFill>
                          <a:latin typeface="+mj-lt"/>
                          <a:ea typeface="+mn-ea"/>
                          <a:cs typeface="+mn-cs"/>
                        </a:rPr>
                        <a:t>Other insights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lvl="0" indent="-171450">
                        <a:buFont typeface="Arial"/>
                        <a:buChar char="•"/>
                      </a:pPr>
                      <a:r>
                        <a:rPr lang="en-GB" sz="1100">
                          <a:latin typeface="+mj-lt"/>
                        </a:rPr>
                        <a:t>Caseloads and referral volumes are viewed as too high and hindering practice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841965"/>
                  </a:ext>
                </a:extLst>
              </a:tr>
            </a:tbl>
          </a:graphicData>
        </a:graphic>
      </p:graphicFrame>
      <p:sp>
        <p:nvSpPr>
          <p:cNvPr id="3" name="Slide Number Placeholder 2">
            <a:extLst>
              <a:ext uri="{FF2B5EF4-FFF2-40B4-BE49-F238E27FC236}">
                <a16:creationId xmlns:a16="http://schemas.microsoft.com/office/drawing/2014/main" id="{E6113279-9EF0-4D76-84F5-4BB594079903}"/>
              </a:ext>
            </a:extLst>
          </p:cNvPr>
          <p:cNvSpPr>
            <a:spLocks noGrp="1"/>
          </p:cNvSpPr>
          <p:nvPr>
            <p:ph type="sldNum" sz="quarter" idx="12"/>
          </p:nvPr>
        </p:nvSpPr>
        <p:spPr/>
        <p:txBody>
          <a:bodyPr/>
          <a:lstStyle/>
          <a:p>
            <a:fld id="{C6A4B429-0189-47CD-9DDA-A001F58C55D3}" type="slidenum">
              <a:rPr lang="en-US" smtClean="0"/>
              <a:pPr/>
              <a:t>41</a:t>
            </a:fld>
            <a:endParaRPr lang="en-US"/>
          </a:p>
        </p:txBody>
      </p:sp>
    </p:spTree>
    <p:extLst>
      <p:ext uri="{BB962C8B-B14F-4D97-AF65-F5344CB8AC3E}">
        <p14:creationId xmlns:p14="http://schemas.microsoft.com/office/powerpoint/2010/main" val="638963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8D6923-1A97-4121-AA05-09D501983088}"/>
              </a:ext>
            </a:extLst>
          </p:cNvPr>
          <p:cNvSpPr/>
          <p:nvPr/>
        </p:nvSpPr>
        <p:spPr>
          <a:xfrm>
            <a:off x="889105" y="4124407"/>
            <a:ext cx="8082365" cy="19862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BADA64E5-F7BA-4E2A-A324-616D8CE1F4E8}"/>
              </a:ext>
            </a:extLst>
          </p:cNvPr>
          <p:cNvSpPr/>
          <p:nvPr/>
        </p:nvSpPr>
        <p:spPr>
          <a:xfrm>
            <a:off x="889106" y="3099430"/>
            <a:ext cx="8082365" cy="9363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A1925ED-5A81-4FCA-89D7-E0A02FB2D818}"/>
              </a:ext>
            </a:extLst>
          </p:cNvPr>
          <p:cNvSpPr/>
          <p:nvPr/>
        </p:nvSpPr>
        <p:spPr>
          <a:xfrm>
            <a:off x="876298" y="897044"/>
            <a:ext cx="8082365" cy="21137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Social Worker workflow, decisions &amp; information</a:t>
            </a:r>
            <a:r>
              <a:rPr lang="en-GB" baseline="30000"/>
              <a:t>12</a:t>
            </a:r>
          </a:p>
        </p:txBody>
      </p:sp>
      <p:grpSp>
        <p:nvGrpSpPr>
          <p:cNvPr id="26" name="Group 25">
            <a:extLst>
              <a:ext uri="{FF2B5EF4-FFF2-40B4-BE49-F238E27FC236}">
                <a16:creationId xmlns:a16="http://schemas.microsoft.com/office/drawing/2014/main" id="{275B7620-0CCE-49B0-AFD9-7B868B34D197}"/>
              </a:ext>
            </a:extLst>
          </p:cNvPr>
          <p:cNvGrpSpPr/>
          <p:nvPr/>
        </p:nvGrpSpPr>
        <p:grpSpPr>
          <a:xfrm>
            <a:off x="963172" y="1079394"/>
            <a:ext cx="1202350" cy="1845295"/>
            <a:chOff x="519039" y="1443783"/>
            <a:chExt cx="1462718" cy="1845295"/>
          </a:xfrm>
        </p:grpSpPr>
        <p:sp>
          <p:nvSpPr>
            <p:cNvPr id="11" name="Rounded Rectangle 80">
              <a:extLst>
                <a:ext uri="{FF2B5EF4-FFF2-40B4-BE49-F238E27FC236}">
                  <a16:creationId xmlns:a16="http://schemas.microsoft.com/office/drawing/2014/main" id="{E4363852-20D5-4388-9AA8-A5B717792244}"/>
                </a:ext>
              </a:extLst>
            </p:cNvPr>
            <p:cNvSpPr/>
            <p:nvPr/>
          </p:nvSpPr>
          <p:spPr>
            <a:xfrm>
              <a:off x="519039" y="1443783"/>
              <a:ext cx="1462718" cy="1845295"/>
            </a:xfrm>
            <a:prstGeom prst="roundRect">
              <a:avLst>
                <a:gd name="adj" fmla="val 0"/>
              </a:avLst>
            </a:prstGeom>
            <a:solidFill>
              <a:schemeClr val="accent4">
                <a:lumMod val="40000"/>
                <a:lumOff val="60000"/>
              </a:schemeClr>
            </a:solidFill>
            <a:ln w="19050">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GB" sz="700" b="1">
                <a:latin typeface="+mj-lt"/>
              </a:endParaRPr>
            </a:p>
            <a:p>
              <a:pPr algn="ctr"/>
              <a:r>
                <a:rPr lang="en-GB" sz="900" b="1">
                  <a:solidFill>
                    <a:schemeClr val="bg1"/>
                  </a:solidFill>
                  <a:latin typeface="+mj-lt"/>
                </a:rPr>
                <a:t>Referral</a:t>
              </a:r>
            </a:p>
          </p:txBody>
        </p:sp>
        <p:sp>
          <p:nvSpPr>
            <p:cNvPr id="69" name="Rectangle 68">
              <a:extLst>
                <a:ext uri="{FF2B5EF4-FFF2-40B4-BE49-F238E27FC236}">
                  <a16:creationId xmlns:a16="http://schemas.microsoft.com/office/drawing/2014/main" id="{1372E355-3865-4225-B720-E7EEDACB9582}"/>
                </a:ext>
              </a:extLst>
            </p:cNvPr>
            <p:cNvSpPr/>
            <p:nvPr/>
          </p:nvSpPr>
          <p:spPr>
            <a:xfrm>
              <a:off x="592832" y="2138600"/>
              <a:ext cx="1333067" cy="215444"/>
            </a:xfrm>
            <a:prstGeom prst="rect">
              <a:avLst/>
            </a:prstGeom>
            <a:solidFill>
              <a:schemeClr val="bg1"/>
            </a:solidFill>
            <a:ln>
              <a:solidFill>
                <a:schemeClr val="tx1"/>
              </a:solidFill>
            </a:ln>
          </p:spPr>
          <p:txBody>
            <a:bodyPr wrap="square" anchor="ctr">
              <a:spAutoFit/>
            </a:bodyPr>
            <a:lstStyle/>
            <a:p>
              <a:pPr>
                <a:spcAft>
                  <a:spcPts val="1800"/>
                </a:spcAft>
              </a:pPr>
              <a:r>
                <a:rPr lang="en-GB" sz="800">
                  <a:latin typeface="+mj-lt"/>
                </a:rPr>
                <a:t>Early Help</a:t>
              </a:r>
            </a:p>
          </p:txBody>
        </p:sp>
        <p:sp>
          <p:nvSpPr>
            <p:cNvPr id="77" name="Rectangle 76">
              <a:extLst>
                <a:ext uri="{FF2B5EF4-FFF2-40B4-BE49-F238E27FC236}">
                  <a16:creationId xmlns:a16="http://schemas.microsoft.com/office/drawing/2014/main" id="{DCBAC804-97E4-4B73-9123-9C56E31295CB}"/>
                </a:ext>
              </a:extLst>
            </p:cNvPr>
            <p:cNvSpPr/>
            <p:nvPr/>
          </p:nvSpPr>
          <p:spPr>
            <a:xfrm>
              <a:off x="592832" y="1855589"/>
              <a:ext cx="1333067" cy="215444"/>
            </a:xfrm>
            <a:prstGeom prst="rect">
              <a:avLst/>
            </a:prstGeom>
            <a:solidFill>
              <a:schemeClr val="bg1"/>
            </a:solidFill>
            <a:ln>
              <a:solidFill>
                <a:schemeClr val="tx1"/>
              </a:solidFill>
            </a:ln>
          </p:spPr>
          <p:txBody>
            <a:bodyPr wrap="square" anchor="ctr">
              <a:spAutoFit/>
            </a:bodyPr>
            <a:lstStyle/>
            <a:p>
              <a:pPr>
                <a:spcAft>
                  <a:spcPts val="1800"/>
                </a:spcAft>
              </a:pPr>
              <a:r>
                <a:rPr lang="en-GB" sz="800">
                  <a:latin typeface="+mj-lt"/>
                </a:rPr>
                <a:t>MASH / Front Door</a:t>
              </a:r>
            </a:p>
          </p:txBody>
        </p:sp>
        <p:sp>
          <p:nvSpPr>
            <p:cNvPr id="79" name="Rectangle 78">
              <a:extLst>
                <a:ext uri="{FF2B5EF4-FFF2-40B4-BE49-F238E27FC236}">
                  <a16:creationId xmlns:a16="http://schemas.microsoft.com/office/drawing/2014/main" id="{54A55A13-4E65-4B21-9B00-C372C6C50970}"/>
                </a:ext>
              </a:extLst>
            </p:cNvPr>
            <p:cNvSpPr/>
            <p:nvPr/>
          </p:nvSpPr>
          <p:spPr>
            <a:xfrm>
              <a:off x="592832" y="2708973"/>
              <a:ext cx="1333067" cy="215444"/>
            </a:xfrm>
            <a:prstGeom prst="rect">
              <a:avLst/>
            </a:prstGeom>
            <a:solidFill>
              <a:schemeClr val="bg1"/>
            </a:solidFill>
            <a:ln>
              <a:solidFill>
                <a:schemeClr val="tx1"/>
              </a:solidFill>
            </a:ln>
          </p:spPr>
          <p:txBody>
            <a:bodyPr wrap="square" anchor="ctr">
              <a:spAutoFit/>
            </a:bodyPr>
            <a:lstStyle/>
            <a:p>
              <a:pPr>
                <a:spcAft>
                  <a:spcPts val="1800"/>
                </a:spcAft>
              </a:pPr>
              <a:r>
                <a:rPr lang="en-GB" sz="800">
                  <a:latin typeface="+mj-lt"/>
                </a:rPr>
                <a:t>Other</a:t>
              </a:r>
            </a:p>
          </p:txBody>
        </p:sp>
        <p:sp>
          <p:nvSpPr>
            <p:cNvPr id="51" name="Rectangle 50">
              <a:extLst>
                <a:ext uri="{FF2B5EF4-FFF2-40B4-BE49-F238E27FC236}">
                  <a16:creationId xmlns:a16="http://schemas.microsoft.com/office/drawing/2014/main" id="{D48765A5-E85A-43AC-8F28-70113F24B890}"/>
                </a:ext>
              </a:extLst>
            </p:cNvPr>
            <p:cNvSpPr/>
            <p:nvPr/>
          </p:nvSpPr>
          <p:spPr>
            <a:xfrm>
              <a:off x="592832" y="2421611"/>
              <a:ext cx="1333067" cy="215444"/>
            </a:xfrm>
            <a:prstGeom prst="rect">
              <a:avLst/>
            </a:prstGeom>
            <a:solidFill>
              <a:schemeClr val="bg1"/>
            </a:solidFill>
            <a:ln>
              <a:solidFill>
                <a:schemeClr val="tx1"/>
              </a:solidFill>
            </a:ln>
          </p:spPr>
          <p:txBody>
            <a:bodyPr wrap="square" anchor="ctr">
              <a:spAutoFit/>
            </a:bodyPr>
            <a:lstStyle/>
            <a:p>
              <a:pPr>
                <a:spcAft>
                  <a:spcPts val="1800"/>
                </a:spcAft>
              </a:pPr>
              <a:r>
                <a:rPr lang="en-GB" sz="800">
                  <a:latin typeface="+mj-lt"/>
                </a:rPr>
                <a:t>Specialist Services</a:t>
              </a:r>
            </a:p>
          </p:txBody>
        </p:sp>
      </p:grpSp>
      <p:cxnSp>
        <p:nvCxnSpPr>
          <p:cNvPr id="119" name="Straight Arrow Connector 118">
            <a:extLst>
              <a:ext uri="{FF2B5EF4-FFF2-40B4-BE49-F238E27FC236}">
                <a16:creationId xmlns:a16="http://schemas.microsoft.com/office/drawing/2014/main" id="{402B08D5-2CB0-4FD6-88B2-D1477D550C94}"/>
              </a:ext>
            </a:extLst>
          </p:cNvPr>
          <p:cNvCxnSpPr>
            <a:cxnSpLocks/>
            <a:stCxn id="37" idx="3"/>
            <a:endCxn id="42" idx="1"/>
          </p:cNvCxnSpPr>
          <p:nvPr/>
        </p:nvCxnSpPr>
        <p:spPr>
          <a:xfrm>
            <a:off x="3471368" y="1999591"/>
            <a:ext cx="162749" cy="12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CE0C86C8-3180-46D0-8E79-F5CF19DCB6BB}"/>
              </a:ext>
            </a:extLst>
          </p:cNvPr>
          <p:cNvSpPr/>
          <p:nvPr/>
        </p:nvSpPr>
        <p:spPr>
          <a:xfrm>
            <a:off x="2326127" y="3096158"/>
            <a:ext cx="1277079" cy="954107"/>
          </a:xfrm>
          <a:prstGeom prst="rect">
            <a:avLst/>
          </a:prstGeom>
        </p:spPr>
        <p:txBody>
          <a:bodyPr wrap="square">
            <a:spAutoFit/>
          </a:bodyPr>
          <a:lstStyle/>
          <a:p>
            <a:pPr lvl="0"/>
            <a:r>
              <a:rPr lang="en-GB" sz="800" i="1"/>
              <a:t>How quickly do I need to see the child?</a:t>
            </a:r>
          </a:p>
          <a:p>
            <a:r>
              <a:rPr lang="en-GB" sz="800" i="1"/>
              <a:t>Do I need to see the child today?</a:t>
            </a:r>
          </a:p>
          <a:p>
            <a:r>
              <a:rPr lang="en-GB" sz="800" i="1"/>
              <a:t>Does the family require support from other agencies?</a:t>
            </a:r>
          </a:p>
        </p:txBody>
      </p:sp>
      <p:sp>
        <p:nvSpPr>
          <p:cNvPr id="108" name="Rectangle 107">
            <a:extLst>
              <a:ext uri="{FF2B5EF4-FFF2-40B4-BE49-F238E27FC236}">
                <a16:creationId xmlns:a16="http://schemas.microsoft.com/office/drawing/2014/main" id="{DFC99DF1-392B-4452-8C5B-4F0794F5415E}"/>
              </a:ext>
            </a:extLst>
          </p:cNvPr>
          <p:cNvSpPr/>
          <p:nvPr/>
        </p:nvSpPr>
        <p:spPr>
          <a:xfrm>
            <a:off x="3634117" y="3166502"/>
            <a:ext cx="1202350" cy="830997"/>
          </a:xfrm>
          <a:prstGeom prst="rect">
            <a:avLst/>
          </a:prstGeom>
        </p:spPr>
        <p:txBody>
          <a:bodyPr wrap="square">
            <a:spAutoFit/>
          </a:bodyPr>
          <a:lstStyle/>
          <a:p>
            <a:pPr lvl="0"/>
            <a:r>
              <a:rPr lang="en-GB" sz="800" i="1"/>
              <a:t>Is there a safeguarding issue? Should we escalate or de-escalate the case?</a:t>
            </a:r>
          </a:p>
          <a:p>
            <a:r>
              <a:rPr lang="en-GB" sz="800" i="1"/>
              <a:t>Is the family ready for FGC?</a:t>
            </a:r>
          </a:p>
        </p:txBody>
      </p:sp>
      <p:sp>
        <p:nvSpPr>
          <p:cNvPr id="112" name="Rectangle 111">
            <a:extLst>
              <a:ext uri="{FF2B5EF4-FFF2-40B4-BE49-F238E27FC236}">
                <a16:creationId xmlns:a16="http://schemas.microsoft.com/office/drawing/2014/main" id="{51EA68F6-EAEE-4B2E-B18C-102829CFFE8B}"/>
              </a:ext>
            </a:extLst>
          </p:cNvPr>
          <p:cNvSpPr/>
          <p:nvPr/>
        </p:nvSpPr>
        <p:spPr>
          <a:xfrm>
            <a:off x="4999216" y="3111255"/>
            <a:ext cx="1159714" cy="954107"/>
          </a:xfrm>
          <a:prstGeom prst="rect">
            <a:avLst/>
          </a:prstGeom>
        </p:spPr>
        <p:txBody>
          <a:bodyPr wrap="square">
            <a:spAutoFit/>
          </a:bodyPr>
          <a:lstStyle/>
          <a:p>
            <a:pPr lvl="0"/>
            <a:r>
              <a:rPr lang="en-GB" sz="800" i="1"/>
              <a:t>Does the parent(s) have the capacity to meet the child’s needs?</a:t>
            </a:r>
          </a:p>
          <a:p>
            <a:r>
              <a:rPr lang="en-GB" sz="800" i="1"/>
              <a:t>Is there a safeguarding issue? Should we escalate or de-escalate the case?</a:t>
            </a:r>
          </a:p>
        </p:txBody>
      </p:sp>
      <p:cxnSp>
        <p:nvCxnSpPr>
          <p:cNvPr id="123" name="Straight Arrow Connector 122">
            <a:extLst>
              <a:ext uri="{FF2B5EF4-FFF2-40B4-BE49-F238E27FC236}">
                <a16:creationId xmlns:a16="http://schemas.microsoft.com/office/drawing/2014/main" id="{5111B4B5-8DFC-4224-9963-B4E5E21E837E}"/>
              </a:ext>
            </a:extLst>
          </p:cNvPr>
          <p:cNvCxnSpPr>
            <a:cxnSpLocks/>
            <a:stCxn id="75" idx="3"/>
            <a:endCxn id="114" idx="1"/>
          </p:cNvCxnSpPr>
          <p:nvPr/>
        </p:nvCxnSpPr>
        <p:spPr>
          <a:xfrm flipV="1">
            <a:off x="7488978" y="1682895"/>
            <a:ext cx="168724" cy="3166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77E846A-CA5F-4D90-BBF1-CB24910534AD}"/>
              </a:ext>
            </a:extLst>
          </p:cNvPr>
          <p:cNvSpPr txBox="1"/>
          <p:nvPr/>
        </p:nvSpPr>
        <p:spPr>
          <a:xfrm>
            <a:off x="952820" y="6190074"/>
            <a:ext cx="7765732" cy="369332"/>
          </a:xfrm>
          <a:prstGeom prst="rect">
            <a:avLst/>
          </a:prstGeom>
          <a:noFill/>
        </p:spPr>
        <p:txBody>
          <a:bodyPr wrap="square" lIns="0" tIns="0" rIns="0" bIns="0" rtlCol="0" anchor="t">
            <a:spAutoFit/>
          </a:bodyPr>
          <a:lstStyle/>
          <a:p>
            <a:r>
              <a:rPr lang="en-GB" sz="600">
                <a:solidFill>
                  <a:schemeClr val="accent6">
                    <a:lumMod val="25000"/>
                  </a:schemeClr>
                </a:solidFill>
              </a:rPr>
              <a:t>1. The workflow reflects the specifics of a CIN Social Worker – steps #1-3 would be common across a child’s level of nee, but from #4 onward these would differ based on child status</a:t>
            </a:r>
          </a:p>
          <a:p>
            <a:r>
              <a:rPr lang="en-GB" sz="600">
                <a:solidFill>
                  <a:schemeClr val="accent6">
                    <a:lumMod val="25000"/>
                  </a:schemeClr>
                </a:solidFill>
              </a:rPr>
              <a:t>2. This diagram represents the  major common steps across Children Social Care Teams following receipt of a referral from MASH.  In Stockport TAC (tier 3) is equivalent to the CIN section 17 process</a:t>
            </a:r>
          </a:p>
          <a:p>
            <a:r>
              <a:rPr lang="en-GB" sz="600">
                <a:solidFill>
                  <a:schemeClr val="accent6">
                    <a:lumMod val="25000"/>
                  </a:schemeClr>
                </a:solidFill>
              </a:rPr>
              <a:t>3. Referral information quality varies dependent on time commitment and on referrer’s knowledge of family (schools typically better than e.g. police), but no service will be able to provide full view of family risks and services involved</a:t>
            </a:r>
          </a:p>
          <a:p>
            <a:r>
              <a:rPr lang="en-GB" sz="600">
                <a:solidFill>
                  <a:schemeClr val="accent6">
                    <a:lumMod val="25000"/>
                  </a:schemeClr>
                </a:solidFill>
              </a:rPr>
              <a:t>4. Key risk indicators for families are mental/physical health, substance abuse, domestic abuse, offending, probation, financial stability (e.g. benefits, housing), behaviour, school attendance, child development</a:t>
            </a:r>
          </a:p>
        </p:txBody>
      </p:sp>
      <p:graphicFrame>
        <p:nvGraphicFramePr>
          <p:cNvPr id="7" name="Table 6">
            <a:extLst>
              <a:ext uri="{FF2B5EF4-FFF2-40B4-BE49-F238E27FC236}">
                <a16:creationId xmlns:a16="http://schemas.microsoft.com/office/drawing/2014/main" id="{D11A4596-C44E-4257-AEAF-9A289FECE075}"/>
              </a:ext>
            </a:extLst>
          </p:cNvPr>
          <p:cNvGraphicFramePr>
            <a:graphicFrameLocks noGrp="1"/>
          </p:cNvGraphicFramePr>
          <p:nvPr>
            <p:extLst>
              <p:ext uri="{D42A27DB-BD31-4B8C-83A1-F6EECF244321}">
                <p14:modId xmlns:p14="http://schemas.microsoft.com/office/powerpoint/2010/main" val="587307444"/>
              </p:ext>
            </p:extLst>
          </p:nvPr>
        </p:nvGraphicFramePr>
        <p:xfrm>
          <a:off x="969964" y="4179094"/>
          <a:ext cx="8001506" cy="1885437"/>
        </p:xfrm>
        <a:graphic>
          <a:graphicData uri="http://schemas.openxmlformats.org/drawingml/2006/table">
            <a:tbl>
              <a:tblPr/>
              <a:tblGrid>
                <a:gridCol w="1105818">
                  <a:extLst>
                    <a:ext uri="{9D8B030D-6E8A-4147-A177-3AD203B41FA5}">
                      <a16:colId xmlns:a16="http://schemas.microsoft.com/office/drawing/2014/main" val="1992632347"/>
                    </a:ext>
                  </a:extLst>
                </a:gridCol>
                <a:gridCol w="1009878">
                  <a:extLst>
                    <a:ext uri="{9D8B030D-6E8A-4147-A177-3AD203B41FA5}">
                      <a16:colId xmlns:a16="http://schemas.microsoft.com/office/drawing/2014/main" val="1530391792"/>
                    </a:ext>
                  </a:extLst>
                </a:gridCol>
                <a:gridCol w="1122085">
                  <a:extLst>
                    <a:ext uri="{9D8B030D-6E8A-4147-A177-3AD203B41FA5}">
                      <a16:colId xmlns:a16="http://schemas.microsoft.com/office/drawing/2014/main" val="540713952"/>
                    </a:ext>
                  </a:extLst>
                </a:gridCol>
                <a:gridCol w="1056631">
                  <a:extLst>
                    <a:ext uri="{9D8B030D-6E8A-4147-A177-3AD203B41FA5}">
                      <a16:colId xmlns:a16="http://schemas.microsoft.com/office/drawing/2014/main" val="4076580372"/>
                    </a:ext>
                  </a:extLst>
                </a:gridCol>
                <a:gridCol w="1853547">
                  <a:extLst>
                    <a:ext uri="{9D8B030D-6E8A-4147-A177-3AD203B41FA5}">
                      <a16:colId xmlns:a16="http://schemas.microsoft.com/office/drawing/2014/main" val="2045224405"/>
                    </a:ext>
                  </a:extLst>
                </a:gridCol>
                <a:gridCol w="1853547">
                  <a:extLst>
                    <a:ext uri="{9D8B030D-6E8A-4147-A177-3AD203B41FA5}">
                      <a16:colId xmlns:a16="http://schemas.microsoft.com/office/drawing/2014/main" val="1421876145"/>
                    </a:ext>
                  </a:extLst>
                </a:gridCol>
              </a:tblGrid>
              <a:tr h="428609">
                <a:tc>
                  <a:txBody>
                    <a:bodyPr/>
                    <a:lstStyle/>
                    <a:p>
                      <a:pPr algn="l" rtl="0" fontAlgn="t"/>
                      <a:r>
                        <a:rPr lang="en-US" sz="800" b="1" i="0" u="none" strike="noStrike">
                          <a:solidFill>
                            <a:srgbClr val="000000"/>
                          </a:solidFill>
                          <a:effectLst/>
                          <a:latin typeface="+mj-lt"/>
                        </a:rPr>
                        <a:t>Information available systematically</a:t>
                      </a:r>
                      <a:br>
                        <a:rPr lang="en-US" sz="800" b="1" i="0" u="none" strike="noStrike">
                          <a:solidFill>
                            <a:srgbClr val="000000"/>
                          </a:solidFill>
                          <a:effectLst/>
                          <a:latin typeface="+mj-lt"/>
                        </a:rPr>
                      </a:br>
                      <a:r>
                        <a:rPr lang="en-US" sz="800" b="0" i="0" u="none" strike="noStrike">
                          <a:solidFill>
                            <a:srgbClr val="000000"/>
                          </a:solidFill>
                          <a:effectLst/>
                          <a:latin typeface="+mj-lt"/>
                        </a:rPr>
                        <a:t>(beyond previous step)</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800" b="0" i="0" u="none" strike="noStrike">
                          <a:solidFill>
                            <a:srgbClr val="000000"/>
                          </a:solidFill>
                          <a:effectLst/>
                          <a:latin typeface="+mj-lt"/>
                        </a:rPr>
                        <a:t>Information from MASH triage</a:t>
                      </a:r>
                    </a:p>
                    <a:p>
                      <a:pPr algn="l" rtl="0" fontAlgn="t"/>
                      <a:r>
                        <a:rPr lang="en-US" sz="800" b="0" i="0" u="none" strike="noStrike">
                          <a:solidFill>
                            <a:srgbClr val="000000"/>
                          </a:solidFill>
                          <a:effectLst/>
                          <a:latin typeface="+mj-lt"/>
                        </a:rPr>
                        <a:t>Referrer's knowledge on presenting issue and family risks</a:t>
                      </a:r>
                      <a:r>
                        <a:rPr lang="en-US" sz="800" b="0" i="0" u="none" strike="noStrike" baseline="30000">
                          <a:solidFill>
                            <a:srgbClr val="000000"/>
                          </a:solidFill>
                          <a:effectLst/>
                          <a:latin typeface="+mj-lt"/>
                        </a:rPr>
                        <a:t>3</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800" b="0" i="0" u="none" strike="noStrike">
                          <a:solidFill>
                            <a:srgbClr val="000000"/>
                          </a:solidFill>
                          <a:effectLst/>
                          <a:latin typeface="+mj-lt"/>
                        </a:rPr>
                        <a:t>Information from liaising with other agencies involved</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800" b="0" i="0" u="none" strike="noStrike">
                          <a:solidFill>
                            <a:srgbClr val="000000"/>
                          </a:solidFill>
                          <a:effectLst/>
                          <a:latin typeface="+mj-lt"/>
                        </a:rPr>
                        <a:t>None</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800" b="0" i="0" u="none" strike="noStrike">
                          <a:solidFill>
                            <a:srgbClr val="000000"/>
                          </a:solidFill>
                          <a:effectLst/>
                          <a:latin typeface="+mj-lt"/>
                        </a:rPr>
                        <a:t>None</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800" b="0" i="0" u="none" strike="noStrike">
                        <a:solidFill>
                          <a:srgbClr val="000000"/>
                        </a:solidFill>
                        <a:effectLst/>
                        <a:latin typeface="+mj-lt"/>
                      </a:endParaRP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3103582"/>
                  </a:ext>
                </a:extLst>
              </a:tr>
              <a:tr h="654867">
                <a:tc>
                  <a:txBody>
                    <a:bodyPr/>
                    <a:lstStyle/>
                    <a:p>
                      <a:pPr algn="l" rtl="0" fontAlgn="t"/>
                      <a:r>
                        <a:rPr lang="en-US" sz="800" b="1" i="0" u="none" strike="noStrike">
                          <a:solidFill>
                            <a:srgbClr val="000000"/>
                          </a:solidFill>
                          <a:effectLst/>
                          <a:latin typeface="+mj-lt"/>
                        </a:rPr>
                        <a:t>Information gathered manually</a:t>
                      </a:r>
                      <a:br>
                        <a:rPr lang="en-US" sz="800" b="1" i="0" u="none" strike="noStrike">
                          <a:solidFill>
                            <a:srgbClr val="000000"/>
                          </a:solidFill>
                          <a:effectLst/>
                          <a:latin typeface="+mj-lt"/>
                        </a:rPr>
                      </a:br>
                      <a:r>
                        <a:rPr lang="en-US" sz="800" b="0" i="0" u="none" strike="noStrike">
                          <a:solidFill>
                            <a:srgbClr val="000000"/>
                          </a:solidFill>
                          <a:effectLst/>
                          <a:latin typeface="+mj-lt"/>
                        </a:rPr>
                        <a:t>(beyond previous step)</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800" b="0" i="0" u="none" strike="noStrike">
                          <a:solidFill>
                            <a:srgbClr val="000000"/>
                          </a:solidFill>
                          <a:effectLst/>
                          <a:latin typeface="+mj-lt"/>
                        </a:rPr>
                        <a:t>Family and child background and risks (by phoning referrer and any other known services involved)</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0" i="0" u="none" strike="noStrike">
                          <a:solidFill>
                            <a:srgbClr val="000000"/>
                          </a:solidFill>
                          <a:effectLst/>
                          <a:latin typeface="+mj-lt"/>
                        </a:rPr>
                        <a:t>Views of known services involved</a:t>
                      </a:r>
                    </a:p>
                    <a:p>
                      <a:pPr algn="l" rtl="0" fontAlgn="t"/>
                      <a:r>
                        <a:rPr lang="en-US" sz="800" b="0" i="0" u="none" strike="noStrike">
                          <a:solidFill>
                            <a:srgbClr val="000000"/>
                          </a:solidFill>
                          <a:effectLst/>
                          <a:latin typeface="+mj-lt"/>
                        </a:rPr>
                        <a:t>Family's views, better family background (from conversations with family)</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800" b="0" i="0" u="none" strike="noStrike">
                          <a:solidFill>
                            <a:srgbClr val="000000"/>
                          </a:solidFill>
                          <a:effectLst/>
                          <a:latin typeface="+mj-lt"/>
                        </a:rPr>
                        <a:t>Updates on intervention plan from other services</a:t>
                      </a:r>
                    </a:p>
                    <a:p>
                      <a:pPr algn="l" fontAlgn="t"/>
                      <a:r>
                        <a:rPr lang="en-US" sz="800" b="0" i="0" u="none" strike="noStrike">
                          <a:solidFill>
                            <a:srgbClr val="000000"/>
                          </a:solidFill>
                          <a:effectLst/>
                          <a:latin typeface="+mj-lt"/>
                        </a:rPr>
                        <a:t>Update on family's issues (from family conversations)</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0" i="0" u="none" strike="noStrike">
                          <a:solidFill>
                            <a:srgbClr val="000000"/>
                          </a:solidFill>
                          <a:effectLst/>
                          <a:latin typeface="+mj-lt"/>
                        </a:rPr>
                        <a:t>Updates on risk factors from other services</a:t>
                      </a:r>
                    </a:p>
                    <a:p>
                      <a:pPr algn="l" fontAlgn="t"/>
                      <a:r>
                        <a:rPr lang="en-US" sz="800" b="0" i="0" u="none" strike="noStrike">
                          <a:solidFill>
                            <a:srgbClr val="000000"/>
                          </a:solidFill>
                          <a:effectLst/>
                          <a:latin typeface="+mj-lt"/>
                        </a:rPr>
                        <a:t>Update on family's issues (from family conversations)</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800" b="0" i="0" u="none" strike="noStrike">
                        <a:solidFill>
                          <a:srgbClr val="000000"/>
                        </a:solidFill>
                        <a:effectLst/>
                        <a:latin typeface="+mj-lt"/>
                      </a:endParaRP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8535445"/>
                  </a:ext>
                </a:extLst>
              </a:tr>
              <a:tr h="567678">
                <a:tc>
                  <a:txBody>
                    <a:bodyPr/>
                    <a:lstStyle/>
                    <a:p>
                      <a:pPr algn="l" rtl="0" fontAlgn="t"/>
                      <a:r>
                        <a:rPr lang="en-US" sz="800" b="1" i="0" u="none" strike="noStrike">
                          <a:solidFill>
                            <a:srgbClr val="000000"/>
                          </a:solidFill>
                          <a:effectLst/>
                          <a:latin typeface="+mj-lt"/>
                        </a:rPr>
                        <a:t>Additional information needed but not available</a:t>
                      </a:r>
                      <a:br>
                        <a:rPr lang="en-US" sz="800" b="1" i="0" u="none" strike="noStrike">
                          <a:solidFill>
                            <a:srgbClr val="000000"/>
                          </a:solidFill>
                          <a:effectLst/>
                          <a:latin typeface="+mj-lt"/>
                        </a:rPr>
                      </a:br>
                      <a:r>
                        <a:rPr lang="en-US" sz="800" b="0" i="0" u="none" strike="noStrike">
                          <a:solidFill>
                            <a:srgbClr val="000000"/>
                          </a:solidFill>
                          <a:effectLst/>
                          <a:latin typeface="+mj-lt"/>
                        </a:rPr>
                        <a:t>(beyond previous step)</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GB" sz="800" b="0" i="0" u="none" strike="noStrike">
                          <a:solidFill>
                            <a:srgbClr val="000000"/>
                          </a:solidFill>
                          <a:effectLst/>
                          <a:latin typeface="+mj-lt"/>
                        </a:rPr>
                        <a:t>Which services are engaged with family</a:t>
                      </a:r>
                    </a:p>
                    <a:p>
                      <a:pPr algn="l" rtl="0" fontAlgn="t"/>
                      <a:r>
                        <a:rPr lang="en-US" sz="800" b="0" i="0" u="none" strike="noStrike">
                          <a:solidFill>
                            <a:srgbClr val="000000"/>
                          </a:solidFill>
                          <a:effectLst/>
                          <a:latin typeface="+mj-lt"/>
                        </a:rPr>
                        <a:t>Fuller view of presenting issue and risk factors</a:t>
                      </a:r>
                      <a:r>
                        <a:rPr lang="en-US" sz="800" b="0" i="0" u="none" strike="noStrike" baseline="30000">
                          <a:solidFill>
                            <a:srgbClr val="000000"/>
                          </a:solidFill>
                          <a:effectLst/>
                          <a:latin typeface="+mj-lt"/>
                        </a:rPr>
                        <a:t>4</a:t>
                      </a:r>
                      <a:r>
                        <a:rPr lang="en-US" sz="800" b="0" i="0" u="none" strike="noStrike">
                          <a:solidFill>
                            <a:srgbClr val="000000"/>
                          </a:solidFill>
                          <a:effectLst/>
                          <a:latin typeface="+mj-lt"/>
                        </a:rPr>
                        <a:t> in family</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800" b="0" i="0" u="none" strike="noStrike">
                          <a:solidFill>
                            <a:srgbClr val="000000"/>
                          </a:solidFill>
                          <a:effectLst/>
                          <a:latin typeface="+mj-lt"/>
                        </a:rPr>
                        <a:t>More detail on presenting issue and family risk factors</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800" b="0" i="0" u="none" strike="noStrike">
                          <a:solidFill>
                            <a:srgbClr val="000000"/>
                          </a:solidFill>
                          <a:effectLst/>
                          <a:latin typeface="+mj-lt"/>
                        </a:rPr>
                        <a:t>Updates on risk factors from other services</a:t>
                      </a: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endParaRPr lang="en-US" sz="800" b="0" i="0" u="none" strike="noStrike">
                        <a:solidFill>
                          <a:srgbClr val="000000"/>
                        </a:solidFill>
                        <a:effectLst/>
                        <a:latin typeface="+mj-lt"/>
                      </a:endParaRP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endParaRPr lang="en-US" sz="800" b="0" i="0" u="none" strike="noStrike">
                        <a:solidFill>
                          <a:srgbClr val="000000"/>
                        </a:solidFill>
                        <a:effectLst/>
                        <a:latin typeface="+mj-lt"/>
                      </a:endParaRPr>
                    </a:p>
                  </a:txBody>
                  <a:tcPr marL="5573" marR="5573" marT="568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0570433"/>
                  </a:ext>
                </a:extLst>
              </a:tr>
            </a:tbl>
          </a:graphicData>
        </a:graphic>
      </p:graphicFrame>
      <p:sp>
        <p:nvSpPr>
          <p:cNvPr id="35" name="TextBox 34">
            <a:extLst>
              <a:ext uri="{FF2B5EF4-FFF2-40B4-BE49-F238E27FC236}">
                <a16:creationId xmlns:a16="http://schemas.microsoft.com/office/drawing/2014/main" id="{056105B0-5D4A-40D6-86CB-55D466332645}"/>
              </a:ext>
            </a:extLst>
          </p:cNvPr>
          <p:cNvSpPr txBox="1"/>
          <p:nvPr/>
        </p:nvSpPr>
        <p:spPr>
          <a:xfrm>
            <a:off x="26358" y="1887945"/>
            <a:ext cx="884855" cy="323165"/>
          </a:xfrm>
          <a:prstGeom prst="rect">
            <a:avLst/>
          </a:prstGeom>
          <a:noFill/>
        </p:spPr>
        <p:txBody>
          <a:bodyPr wrap="square" lIns="0" tIns="0" rIns="0" bIns="0" rtlCol="0">
            <a:spAutoFit/>
          </a:bodyPr>
          <a:lstStyle/>
          <a:p>
            <a:pPr algn="ctr"/>
            <a:r>
              <a:rPr lang="en-GB" sz="1050" b="1">
                <a:solidFill>
                  <a:schemeClr val="accent6">
                    <a:lumMod val="25000"/>
                  </a:schemeClr>
                </a:solidFill>
                <a:latin typeface="+mj-lt"/>
              </a:rPr>
              <a:t>Common workflow</a:t>
            </a:r>
          </a:p>
        </p:txBody>
      </p:sp>
      <p:sp>
        <p:nvSpPr>
          <p:cNvPr id="67" name="TextBox 66">
            <a:extLst>
              <a:ext uri="{FF2B5EF4-FFF2-40B4-BE49-F238E27FC236}">
                <a16:creationId xmlns:a16="http://schemas.microsoft.com/office/drawing/2014/main" id="{062240F0-869D-4407-8397-6653643800E9}"/>
              </a:ext>
            </a:extLst>
          </p:cNvPr>
          <p:cNvSpPr txBox="1"/>
          <p:nvPr/>
        </p:nvSpPr>
        <p:spPr>
          <a:xfrm>
            <a:off x="85108" y="4711649"/>
            <a:ext cx="803997" cy="646988"/>
          </a:xfrm>
          <a:prstGeom prst="rect">
            <a:avLst/>
          </a:prstGeom>
          <a:noFill/>
        </p:spPr>
        <p:txBody>
          <a:bodyPr wrap="square" lIns="0" tIns="0" rIns="0" bIns="0" rtlCol="0">
            <a:spAutoFit/>
          </a:bodyPr>
          <a:lstStyle/>
          <a:p>
            <a:pPr algn="ctr"/>
            <a:r>
              <a:rPr lang="en-GB" sz="1050" b="1">
                <a:solidFill>
                  <a:schemeClr val="accent6">
                    <a:lumMod val="25000"/>
                  </a:schemeClr>
                </a:solidFill>
                <a:latin typeface="+mj-lt"/>
              </a:rPr>
              <a:t>Information available, gathered and needed</a:t>
            </a:r>
          </a:p>
        </p:txBody>
      </p:sp>
      <p:grpSp>
        <p:nvGrpSpPr>
          <p:cNvPr id="64" name="Group 63">
            <a:extLst>
              <a:ext uri="{FF2B5EF4-FFF2-40B4-BE49-F238E27FC236}">
                <a16:creationId xmlns:a16="http://schemas.microsoft.com/office/drawing/2014/main" id="{3A8ADD7D-BDFC-499B-A94F-D3C454FF15D6}"/>
              </a:ext>
            </a:extLst>
          </p:cNvPr>
          <p:cNvGrpSpPr/>
          <p:nvPr/>
        </p:nvGrpSpPr>
        <p:grpSpPr>
          <a:xfrm>
            <a:off x="7657701" y="1558009"/>
            <a:ext cx="1243536" cy="897620"/>
            <a:chOff x="7434181" y="2207085"/>
            <a:chExt cx="1243536" cy="897620"/>
          </a:xfrm>
        </p:grpSpPr>
        <p:sp>
          <p:nvSpPr>
            <p:cNvPr id="114" name="Rounded Rectangle 75">
              <a:extLst>
                <a:ext uri="{FF2B5EF4-FFF2-40B4-BE49-F238E27FC236}">
                  <a16:creationId xmlns:a16="http://schemas.microsoft.com/office/drawing/2014/main" id="{F512E700-E155-4C41-B8BE-0CA507379DF5}"/>
                </a:ext>
              </a:extLst>
            </p:cNvPr>
            <p:cNvSpPr/>
            <p:nvPr/>
          </p:nvSpPr>
          <p:spPr>
            <a:xfrm>
              <a:off x="7434182" y="2207085"/>
              <a:ext cx="1243535" cy="24977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latin typeface="+mj-lt"/>
                </a:rPr>
                <a:t>Escalate to CP/LAC</a:t>
              </a:r>
            </a:p>
          </p:txBody>
        </p:sp>
        <p:sp>
          <p:nvSpPr>
            <p:cNvPr id="83" name="Rounded Rectangle 75">
              <a:extLst>
                <a:ext uri="{FF2B5EF4-FFF2-40B4-BE49-F238E27FC236}">
                  <a16:creationId xmlns:a16="http://schemas.microsoft.com/office/drawing/2014/main" id="{F1B57FD9-AD4A-462B-BE87-B75C54BDBB7D}"/>
                </a:ext>
              </a:extLst>
            </p:cNvPr>
            <p:cNvSpPr/>
            <p:nvPr/>
          </p:nvSpPr>
          <p:spPr>
            <a:xfrm>
              <a:off x="7434181" y="2531009"/>
              <a:ext cx="1243535" cy="24977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latin typeface="+mj-lt"/>
                </a:rPr>
                <a:t>Further CIN/TAC support required</a:t>
              </a:r>
            </a:p>
          </p:txBody>
        </p:sp>
        <p:sp>
          <p:nvSpPr>
            <p:cNvPr id="84" name="Rounded Rectangle 75">
              <a:extLst>
                <a:ext uri="{FF2B5EF4-FFF2-40B4-BE49-F238E27FC236}">
                  <a16:creationId xmlns:a16="http://schemas.microsoft.com/office/drawing/2014/main" id="{2EB6566D-BE9B-4725-92B7-E460A6BBD986}"/>
                </a:ext>
              </a:extLst>
            </p:cNvPr>
            <p:cNvSpPr/>
            <p:nvPr/>
          </p:nvSpPr>
          <p:spPr>
            <a:xfrm>
              <a:off x="7434181" y="2854933"/>
              <a:ext cx="1243535" cy="24977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latin typeface="+mj-lt"/>
                </a:rPr>
                <a:t>Closure/step down to EH -outcomes achieved</a:t>
              </a:r>
            </a:p>
          </p:txBody>
        </p:sp>
      </p:grpSp>
      <p:cxnSp>
        <p:nvCxnSpPr>
          <p:cNvPr id="89" name="Straight Arrow Connector 88">
            <a:extLst>
              <a:ext uri="{FF2B5EF4-FFF2-40B4-BE49-F238E27FC236}">
                <a16:creationId xmlns:a16="http://schemas.microsoft.com/office/drawing/2014/main" id="{AB4E8B2B-068A-4F3D-A356-EF9B58DCFB97}"/>
              </a:ext>
            </a:extLst>
          </p:cNvPr>
          <p:cNvCxnSpPr>
            <a:cxnSpLocks/>
            <a:endCxn id="84" idx="1"/>
          </p:cNvCxnSpPr>
          <p:nvPr/>
        </p:nvCxnSpPr>
        <p:spPr>
          <a:xfrm>
            <a:off x="7478482" y="2044619"/>
            <a:ext cx="179219" cy="28612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EE5B6AB-6F44-413D-8757-7719FE4DEFFD}"/>
              </a:ext>
            </a:extLst>
          </p:cNvPr>
          <p:cNvCxnSpPr>
            <a:cxnSpLocks/>
            <a:stCxn id="11" idx="3"/>
            <a:endCxn id="37" idx="1"/>
          </p:cNvCxnSpPr>
          <p:nvPr/>
        </p:nvCxnSpPr>
        <p:spPr>
          <a:xfrm flipV="1">
            <a:off x="2165522" y="1999591"/>
            <a:ext cx="160606" cy="24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EDF79B2-667F-4838-B683-38AFAFE8D47F}"/>
              </a:ext>
            </a:extLst>
          </p:cNvPr>
          <p:cNvSpPr>
            <a:spLocks noGrp="1"/>
          </p:cNvSpPr>
          <p:nvPr>
            <p:ph type="sldNum" sz="quarter" idx="12"/>
          </p:nvPr>
        </p:nvSpPr>
        <p:spPr/>
        <p:txBody>
          <a:bodyPr/>
          <a:lstStyle/>
          <a:p>
            <a:fld id="{C6A4B429-0189-47CD-9DDA-A001F58C55D3}" type="slidenum">
              <a:rPr lang="en-US" smtClean="0"/>
              <a:pPr/>
              <a:t>42</a:t>
            </a:fld>
            <a:endParaRPr lang="en-US"/>
          </a:p>
        </p:txBody>
      </p:sp>
      <p:sp>
        <p:nvSpPr>
          <p:cNvPr id="37" name="Rounded Rectangle 80">
            <a:extLst>
              <a:ext uri="{FF2B5EF4-FFF2-40B4-BE49-F238E27FC236}">
                <a16:creationId xmlns:a16="http://schemas.microsoft.com/office/drawing/2014/main" id="{F4EE5579-39B7-4A60-8BFD-DB7747BE82EE}"/>
              </a:ext>
            </a:extLst>
          </p:cNvPr>
          <p:cNvSpPr/>
          <p:nvPr/>
        </p:nvSpPr>
        <p:spPr>
          <a:xfrm>
            <a:off x="2326128" y="1076943"/>
            <a:ext cx="1145240" cy="1845295"/>
          </a:xfrm>
          <a:prstGeom prst="roundRect">
            <a:avLst>
              <a:gd name="adj" fmla="val 0"/>
            </a:avLst>
          </a:prstGeom>
          <a:solidFill>
            <a:schemeClr val="accent3">
              <a:lumMod val="5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900" b="1">
                <a:latin typeface="+mj-lt"/>
              </a:rPr>
              <a:t>Receive Referral</a:t>
            </a:r>
          </a:p>
          <a:p>
            <a:pPr algn="ctr">
              <a:spcBef>
                <a:spcPts val="600"/>
              </a:spcBef>
            </a:pPr>
            <a:endParaRPr lang="en-GB" sz="900" b="1">
              <a:latin typeface="+mj-lt"/>
            </a:endParaRPr>
          </a:p>
          <a:p>
            <a:pPr marL="171450" indent="-171450">
              <a:spcBef>
                <a:spcPts val="600"/>
              </a:spcBef>
              <a:buFont typeface="Arial" panose="020B0604020202020204" pitchFamily="34" charset="0"/>
              <a:buChar char="•"/>
            </a:pPr>
            <a:r>
              <a:rPr lang="en-GB" sz="900">
                <a:latin typeface="+mj-lt"/>
              </a:rPr>
              <a:t>Check what is on the system</a:t>
            </a:r>
          </a:p>
          <a:p>
            <a:pPr marL="171450" indent="-171450">
              <a:spcBef>
                <a:spcPts val="600"/>
              </a:spcBef>
              <a:buFont typeface="Arial" panose="020B0604020202020204" pitchFamily="34" charset="0"/>
              <a:buChar char="•"/>
            </a:pPr>
            <a:r>
              <a:rPr lang="en-GB" sz="900">
                <a:latin typeface="+mj-lt"/>
              </a:rPr>
              <a:t>Contact referrer</a:t>
            </a:r>
          </a:p>
          <a:p>
            <a:pPr algn="ctr">
              <a:spcBef>
                <a:spcPts val="600"/>
              </a:spcBef>
            </a:pPr>
            <a:endParaRPr lang="en-GB" sz="900" b="1">
              <a:latin typeface="+mj-lt"/>
            </a:endParaRPr>
          </a:p>
        </p:txBody>
      </p:sp>
      <p:sp>
        <p:nvSpPr>
          <p:cNvPr id="38" name="TextBox 37">
            <a:extLst>
              <a:ext uri="{FF2B5EF4-FFF2-40B4-BE49-F238E27FC236}">
                <a16:creationId xmlns:a16="http://schemas.microsoft.com/office/drawing/2014/main" id="{11B7DDEE-7CEA-4C24-B8A1-8BB35623BAB8}"/>
              </a:ext>
            </a:extLst>
          </p:cNvPr>
          <p:cNvSpPr txBox="1"/>
          <p:nvPr/>
        </p:nvSpPr>
        <p:spPr>
          <a:xfrm>
            <a:off x="136815" y="3437102"/>
            <a:ext cx="654928" cy="323165"/>
          </a:xfrm>
          <a:prstGeom prst="rect">
            <a:avLst/>
          </a:prstGeom>
          <a:noFill/>
        </p:spPr>
        <p:txBody>
          <a:bodyPr wrap="square" lIns="0" tIns="0" rIns="0" bIns="0" rtlCol="0">
            <a:spAutoFit/>
          </a:bodyPr>
          <a:lstStyle/>
          <a:p>
            <a:pPr algn="ctr"/>
            <a:r>
              <a:rPr lang="en-GB" sz="1050" b="1">
                <a:solidFill>
                  <a:schemeClr val="accent6">
                    <a:lumMod val="25000"/>
                  </a:schemeClr>
                </a:solidFill>
                <a:latin typeface="+mj-lt"/>
              </a:rPr>
              <a:t>Decision map</a:t>
            </a:r>
          </a:p>
        </p:txBody>
      </p:sp>
      <p:sp>
        <p:nvSpPr>
          <p:cNvPr id="42" name="Rounded Rectangle 80">
            <a:extLst>
              <a:ext uri="{FF2B5EF4-FFF2-40B4-BE49-F238E27FC236}">
                <a16:creationId xmlns:a16="http://schemas.microsoft.com/office/drawing/2014/main" id="{BF330F42-BC32-4896-A43A-79B386585B68}"/>
              </a:ext>
            </a:extLst>
          </p:cNvPr>
          <p:cNvSpPr/>
          <p:nvPr/>
        </p:nvSpPr>
        <p:spPr>
          <a:xfrm>
            <a:off x="3634117" y="1076944"/>
            <a:ext cx="1202350" cy="1847745"/>
          </a:xfrm>
          <a:prstGeom prst="roundRect">
            <a:avLst>
              <a:gd name="adj" fmla="val 0"/>
            </a:avLst>
          </a:prstGeom>
          <a:solidFill>
            <a:schemeClr val="accent3">
              <a:lumMod val="5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900" b="1">
                <a:latin typeface="+mj-lt"/>
              </a:rPr>
              <a:t>SW Assessment</a:t>
            </a:r>
          </a:p>
          <a:p>
            <a:pPr marL="171450" indent="-171450">
              <a:spcBef>
                <a:spcPts val="600"/>
              </a:spcBef>
              <a:buFont typeface="Arial" panose="020B0604020202020204" pitchFamily="34" charset="0"/>
              <a:buChar char="•"/>
            </a:pPr>
            <a:endParaRPr lang="en-GB" sz="900">
              <a:latin typeface="+mj-lt"/>
            </a:endParaRPr>
          </a:p>
          <a:p>
            <a:pPr marL="171450" indent="-171450">
              <a:spcBef>
                <a:spcPts val="600"/>
              </a:spcBef>
              <a:buFont typeface="Arial" panose="020B0604020202020204" pitchFamily="34" charset="0"/>
              <a:buChar char="•"/>
            </a:pPr>
            <a:r>
              <a:rPr lang="en-GB" sz="900">
                <a:latin typeface="+mj-lt"/>
              </a:rPr>
              <a:t>Contact with the family</a:t>
            </a:r>
          </a:p>
          <a:p>
            <a:pPr marL="171450" indent="-171450">
              <a:spcBef>
                <a:spcPts val="600"/>
              </a:spcBef>
              <a:buFont typeface="Arial" panose="020B0604020202020204" pitchFamily="34" charset="0"/>
              <a:buChar char="•"/>
            </a:pPr>
            <a:r>
              <a:rPr lang="en-GB" sz="900">
                <a:latin typeface="+mj-lt"/>
              </a:rPr>
              <a:t>Get info from other professional</a:t>
            </a:r>
          </a:p>
        </p:txBody>
      </p:sp>
      <p:sp>
        <p:nvSpPr>
          <p:cNvPr id="43" name="Rounded Rectangle 80">
            <a:extLst>
              <a:ext uri="{FF2B5EF4-FFF2-40B4-BE49-F238E27FC236}">
                <a16:creationId xmlns:a16="http://schemas.microsoft.com/office/drawing/2014/main" id="{A30B9D21-AF11-417F-94BE-0CA1E1A40897}"/>
              </a:ext>
            </a:extLst>
          </p:cNvPr>
          <p:cNvSpPr/>
          <p:nvPr/>
        </p:nvSpPr>
        <p:spPr>
          <a:xfrm>
            <a:off x="4999216" y="1076943"/>
            <a:ext cx="1159714" cy="1845295"/>
          </a:xfrm>
          <a:prstGeom prst="roundRect">
            <a:avLst>
              <a:gd name="adj" fmla="val 0"/>
            </a:avLst>
          </a:prstGeom>
          <a:solidFill>
            <a:schemeClr val="accent3">
              <a:lumMod val="5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900" b="1">
                <a:latin typeface="+mj-lt"/>
              </a:rPr>
              <a:t>Plan development</a:t>
            </a:r>
          </a:p>
          <a:p>
            <a:pPr algn="ctr">
              <a:spcBef>
                <a:spcPts val="600"/>
              </a:spcBef>
            </a:pPr>
            <a:endParaRPr lang="en-GB" sz="900" b="1">
              <a:latin typeface="+mj-lt"/>
            </a:endParaRPr>
          </a:p>
          <a:p>
            <a:pPr marL="171450" indent="-171450">
              <a:spcBef>
                <a:spcPts val="600"/>
              </a:spcBef>
              <a:buFont typeface="Arial" panose="020B0604020202020204" pitchFamily="34" charset="0"/>
              <a:buChar char="•"/>
            </a:pPr>
            <a:r>
              <a:rPr lang="en-GB" sz="900">
                <a:latin typeface="+mj-lt"/>
              </a:rPr>
              <a:t>Initial TAF/TAC meeting</a:t>
            </a:r>
          </a:p>
          <a:p>
            <a:pPr marL="171450" indent="-171450">
              <a:spcBef>
                <a:spcPts val="600"/>
              </a:spcBef>
              <a:buFont typeface="Arial" panose="020B0604020202020204" pitchFamily="34" charset="0"/>
              <a:buChar char="•"/>
            </a:pPr>
            <a:r>
              <a:rPr lang="en-GB" sz="900">
                <a:latin typeface="+mj-lt"/>
              </a:rPr>
              <a:t>Output could be to deliver 6-8 focussed intervention sessions</a:t>
            </a:r>
          </a:p>
        </p:txBody>
      </p:sp>
      <p:cxnSp>
        <p:nvCxnSpPr>
          <p:cNvPr id="52" name="Straight Arrow Connector 51">
            <a:extLst>
              <a:ext uri="{FF2B5EF4-FFF2-40B4-BE49-F238E27FC236}">
                <a16:creationId xmlns:a16="http://schemas.microsoft.com/office/drawing/2014/main" id="{F3BF0E98-AE76-4F41-9DCA-D6FC2A7E6830}"/>
              </a:ext>
            </a:extLst>
          </p:cNvPr>
          <p:cNvCxnSpPr>
            <a:cxnSpLocks/>
            <a:stCxn id="75" idx="3"/>
            <a:endCxn id="83" idx="1"/>
          </p:cNvCxnSpPr>
          <p:nvPr/>
        </p:nvCxnSpPr>
        <p:spPr>
          <a:xfrm>
            <a:off x="7488978" y="1999590"/>
            <a:ext cx="168723" cy="72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002B28-AE4B-4295-83B3-C7C772BA288B}"/>
              </a:ext>
            </a:extLst>
          </p:cNvPr>
          <p:cNvCxnSpPr>
            <a:cxnSpLocks/>
            <a:stCxn id="42" idx="3"/>
            <a:endCxn id="43" idx="1"/>
          </p:cNvCxnSpPr>
          <p:nvPr/>
        </p:nvCxnSpPr>
        <p:spPr>
          <a:xfrm flipV="1">
            <a:off x="4836467" y="1999591"/>
            <a:ext cx="162749" cy="12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7C04F78-9B97-4A72-AAD5-FABD5E13BA3A}"/>
              </a:ext>
            </a:extLst>
          </p:cNvPr>
          <p:cNvSpPr/>
          <p:nvPr/>
        </p:nvSpPr>
        <p:spPr>
          <a:xfrm>
            <a:off x="902582" y="989618"/>
            <a:ext cx="287863" cy="26946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EA81D60-FB5D-420F-89F9-5609F12A116A}"/>
              </a:ext>
            </a:extLst>
          </p:cNvPr>
          <p:cNvSpPr txBox="1"/>
          <p:nvPr/>
        </p:nvSpPr>
        <p:spPr>
          <a:xfrm>
            <a:off x="993919" y="1000781"/>
            <a:ext cx="460505" cy="215444"/>
          </a:xfrm>
          <a:prstGeom prst="rect">
            <a:avLst/>
          </a:prstGeom>
          <a:noFill/>
        </p:spPr>
        <p:txBody>
          <a:bodyPr wrap="square" lIns="0" tIns="0" rIns="0" bIns="0" rtlCol="0">
            <a:spAutoFit/>
          </a:bodyPr>
          <a:lstStyle/>
          <a:p>
            <a:r>
              <a:rPr lang="en-GB" sz="1400" b="1">
                <a:solidFill>
                  <a:schemeClr val="bg1"/>
                </a:solidFill>
              </a:rPr>
              <a:t>1</a:t>
            </a:r>
          </a:p>
        </p:txBody>
      </p:sp>
      <p:sp>
        <p:nvSpPr>
          <p:cNvPr id="44" name="Oval 43">
            <a:extLst>
              <a:ext uri="{FF2B5EF4-FFF2-40B4-BE49-F238E27FC236}">
                <a16:creationId xmlns:a16="http://schemas.microsoft.com/office/drawing/2014/main" id="{C9197636-7C4E-47AF-A885-1A10D62D51B6}"/>
              </a:ext>
            </a:extLst>
          </p:cNvPr>
          <p:cNvSpPr/>
          <p:nvPr/>
        </p:nvSpPr>
        <p:spPr>
          <a:xfrm>
            <a:off x="2200167" y="1005124"/>
            <a:ext cx="287863" cy="26946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D91CE53-32FD-4AFD-AEB5-BDE49CD0B4A0}"/>
              </a:ext>
            </a:extLst>
          </p:cNvPr>
          <p:cNvSpPr txBox="1"/>
          <p:nvPr/>
        </p:nvSpPr>
        <p:spPr>
          <a:xfrm>
            <a:off x="2303228" y="1016287"/>
            <a:ext cx="460505" cy="215444"/>
          </a:xfrm>
          <a:prstGeom prst="rect">
            <a:avLst/>
          </a:prstGeom>
          <a:noFill/>
        </p:spPr>
        <p:txBody>
          <a:bodyPr wrap="square" lIns="0" tIns="0" rIns="0" bIns="0" rtlCol="0">
            <a:spAutoFit/>
          </a:bodyPr>
          <a:lstStyle/>
          <a:p>
            <a:r>
              <a:rPr lang="en-GB" sz="1400" b="1">
                <a:solidFill>
                  <a:schemeClr val="bg1"/>
                </a:solidFill>
              </a:rPr>
              <a:t>2</a:t>
            </a:r>
          </a:p>
        </p:txBody>
      </p:sp>
      <p:sp>
        <p:nvSpPr>
          <p:cNvPr id="46" name="Oval 45">
            <a:extLst>
              <a:ext uri="{FF2B5EF4-FFF2-40B4-BE49-F238E27FC236}">
                <a16:creationId xmlns:a16="http://schemas.microsoft.com/office/drawing/2014/main" id="{914835B3-4492-4E19-91EE-D0E0C01FBB21}"/>
              </a:ext>
            </a:extLst>
          </p:cNvPr>
          <p:cNvSpPr/>
          <p:nvPr/>
        </p:nvSpPr>
        <p:spPr>
          <a:xfrm>
            <a:off x="3511870" y="1001490"/>
            <a:ext cx="287863" cy="26946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E8D65497-6D4B-492C-963C-2F0728A7A549}"/>
              </a:ext>
            </a:extLst>
          </p:cNvPr>
          <p:cNvSpPr txBox="1"/>
          <p:nvPr/>
        </p:nvSpPr>
        <p:spPr>
          <a:xfrm>
            <a:off x="3603207" y="1012653"/>
            <a:ext cx="460505" cy="215444"/>
          </a:xfrm>
          <a:prstGeom prst="rect">
            <a:avLst/>
          </a:prstGeom>
          <a:noFill/>
        </p:spPr>
        <p:txBody>
          <a:bodyPr wrap="square" lIns="0" tIns="0" rIns="0" bIns="0" rtlCol="0">
            <a:spAutoFit/>
          </a:bodyPr>
          <a:lstStyle/>
          <a:p>
            <a:r>
              <a:rPr lang="en-GB" sz="1400" b="1">
                <a:solidFill>
                  <a:schemeClr val="bg1"/>
                </a:solidFill>
              </a:rPr>
              <a:t>3</a:t>
            </a:r>
          </a:p>
        </p:txBody>
      </p:sp>
      <p:sp>
        <p:nvSpPr>
          <p:cNvPr id="48" name="Oval 47">
            <a:extLst>
              <a:ext uri="{FF2B5EF4-FFF2-40B4-BE49-F238E27FC236}">
                <a16:creationId xmlns:a16="http://schemas.microsoft.com/office/drawing/2014/main" id="{817A401B-F06D-435B-BC78-E655605AFFD4}"/>
              </a:ext>
            </a:extLst>
          </p:cNvPr>
          <p:cNvSpPr/>
          <p:nvPr/>
        </p:nvSpPr>
        <p:spPr>
          <a:xfrm>
            <a:off x="4886746" y="989618"/>
            <a:ext cx="287863" cy="26946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87040279-5430-4ECC-8E59-692202F1137B}"/>
              </a:ext>
            </a:extLst>
          </p:cNvPr>
          <p:cNvSpPr txBox="1"/>
          <p:nvPr/>
        </p:nvSpPr>
        <p:spPr>
          <a:xfrm>
            <a:off x="4978083" y="1000781"/>
            <a:ext cx="460505" cy="215444"/>
          </a:xfrm>
          <a:prstGeom prst="rect">
            <a:avLst/>
          </a:prstGeom>
          <a:noFill/>
        </p:spPr>
        <p:txBody>
          <a:bodyPr wrap="square" lIns="0" tIns="0" rIns="0" bIns="0" rtlCol="0">
            <a:spAutoFit/>
          </a:bodyPr>
          <a:lstStyle/>
          <a:p>
            <a:r>
              <a:rPr lang="en-GB" sz="1400" b="1">
                <a:solidFill>
                  <a:schemeClr val="bg1"/>
                </a:solidFill>
              </a:rPr>
              <a:t>4</a:t>
            </a:r>
          </a:p>
        </p:txBody>
      </p:sp>
      <p:sp>
        <p:nvSpPr>
          <p:cNvPr id="56" name="Rectangle 55">
            <a:extLst>
              <a:ext uri="{FF2B5EF4-FFF2-40B4-BE49-F238E27FC236}">
                <a16:creationId xmlns:a16="http://schemas.microsoft.com/office/drawing/2014/main" id="{607315EC-79A2-41A8-B766-909A9C7E6F1D}"/>
              </a:ext>
            </a:extLst>
          </p:cNvPr>
          <p:cNvSpPr/>
          <p:nvPr/>
        </p:nvSpPr>
        <p:spPr>
          <a:xfrm>
            <a:off x="6329264" y="3160445"/>
            <a:ext cx="1159714" cy="830997"/>
          </a:xfrm>
          <a:prstGeom prst="rect">
            <a:avLst/>
          </a:prstGeom>
        </p:spPr>
        <p:txBody>
          <a:bodyPr wrap="square">
            <a:spAutoFit/>
          </a:bodyPr>
          <a:lstStyle/>
          <a:p>
            <a:pPr lvl="0"/>
            <a:r>
              <a:rPr lang="en-GB" sz="800" i="1"/>
              <a:t>Does the family need further support?</a:t>
            </a:r>
          </a:p>
          <a:p>
            <a:r>
              <a:rPr lang="en-GB" sz="800" i="1"/>
              <a:t>Can the case be closed? Have the family achieved the desired outcomes?</a:t>
            </a:r>
          </a:p>
        </p:txBody>
      </p:sp>
      <p:sp>
        <p:nvSpPr>
          <p:cNvPr id="75" name="Rounded Rectangle 80">
            <a:extLst>
              <a:ext uri="{FF2B5EF4-FFF2-40B4-BE49-F238E27FC236}">
                <a16:creationId xmlns:a16="http://schemas.microsoft.com/office/drawing/2014/main" id="{0A403F47-0408-44CF-9081-CF3DB57809F4}"/>
              </a:ext>
            </a:extLst>
          </p:cNvPr>
          <p:cNvSpPr/>
          <p:nvPr/>
        </p:nvSpPr>
        <p:spPr>
          <a:xfrm>
            <a:off x="6329264" y="1076942"/>
            <a:ext cx="1159714" cy="1845295"/>
          </a:xfrm>
          <a:prstGeom prst="roundRect">
            <a:avLst>
              <a:gd name="adj" fmla="val 0"/>
            </a:avLst>
          </a:prstGeom>
          <a:solidFill>
            <a:schemeClr val="accent3">
              <a:lumMod val="5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900" b="1">
                <a:latin typeface="+mj-lt"/>
              </a:rPr>
              <a:t>Review Plan</a:t>
            </a:r>
          </a:p>
          <a:p>
            <a:pPr marL="171450" indent="-171450">
              <a:spcBef>
                <a:spcPts val="600"/>
              </a:spcBef>
              <a:buFont typeface="Arial" panose="020B0604020202020204" pitchFamily="34" charset="0"/>
              <a:buChar char="•"/>
            </a:pPr>
            <a:r>
              <a:rPr lang="en-GB" sz="900">
                <a:latin typeface="+mj-lt"/>
              </a:rPr>
              <a:t>Review TAF/TAC meeting every 6 weeks</a:t>
            </a:r>
          </a:p>
          <a:p>
            <a:pPr algn="ctr">
              <a:spcBef>
                <a:spcPts val="600"/>
              </a:spcBef>
            </a:pPr>
            <a:endParaRPr lang="en-GB" sz="900" b="1">
              <a:latin typeface="+mj-lt"/>
            </a:endParaRPr>
          </a:p>
        </p:txBody>
      </p:sp>
      <p:cxnSp>
        <p:nvCxnSpPr>
          <p:cNvPr id="80" name="Straight Arrow Connector 79">
            <a:extLst>
              <a:ext uri="{FF2B5EF4-FFF2-40B4-BE49-F238E27FC236}">
                <a16:creationId xmlns:a16="http://schemas.microsoft.com/office/drawing/2014/main" id="{2EFD0A57-3094-420D-B36A-8A3A7C14D08B}"/>
              </a:ext>
            </a:extLst>
          </p:cNvPr>
          <p:cNvCxnSpPr>
            <a:cxnSpLocks/>
            <a:stCxn id="43" idx="3"/>
            <a:endCxn id="75" idx="1"/>
          </p:cNvCxnSpPr>
          <p:nvPr/>
        </p:nvCxnSpPr>
        <p:spPr>
          <a:xfrm flipV="1">
            <a:off x="6158930" y="1999590"/>
            <a:ext cx="17033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BA6F610-803F-4726-B489-C389C8E3E273}"/>
              </a:ext>
            </a:extLst>
          </p:cNvPr>
          <p:cNvSpPr/>
          <p:nvPr/>
        </p:nvSpPr>
        <p:spPr>
          <a:xfrm>
            <a:off x="6237927" y="979550"/>
            <a:ext cx="287863" cy="26946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TextBox 85">
            <a:extLst>
              <a:ext uri="{FF2B5EF4-FFF2-40B4-BE49-F238E27FC236}">
                <a16:creationId xmlns:a16="http://schemas.microsoft.com/office/drawing/2014/main" id="{70633602-080A-4BBA-AE8F-8C9BA12843C7}"/>
              </a:ext>
            </a:extLst>
          </p:cNvPr>
          <p:cNvSpPr txBox="1"/>
          <p:nvPr/>
        </p:nvSpPr>
        <p:spPr>
          <a:xfrm>
            <a:off x="6329264" y="1014915"/>
            <a:ext cx="460505" cy="215444"/>
          </a:xfrm>
          <a:prstGeom prst="rect">
            <a:avLst/>
          </a:prstGeom>
          <a:noFill/>
        </p:spPr>
        <p:txBody>
          <a:bodyPr wrap="square" lIns="0" tIns="0" rIns="0" bIns="0" rtlCol="0">
            <a:spAutoFit/>
          </a:bodyPr>
          <a:lstStyle/>
          <a:p>
            <a:r>
              <a:rPr lang="en-GB" sz="1400" b="1">
                <a:solidFill>
                  <a:schemeClr val="bg1"/>
                </a:solidFill>
              </a:rPr>
              <a:t>5</a:t>
            </a:r>
          </a:p>
        </p:txBody>
      </p:sp>
      <p:sp>
        <p:nvSpPr>
          <p:cNvPr id="87" name="Rectangle 86">
            <a:extLst>
              <a:ext uri="{FF2B5EF4-FFF2-40B4-BE49-F238E27FC236}">
                <a16:creationId xmlns:a16="http://schemas.microsoft.com/office/drawing/2014/main" id="{2F07D81F-B41D-4312-8C21-7DC4374D3239}"/>
              </a:ext>
            </a:extLst>
          </p:cNvPr>
          <p:cNvSpPr/>
          <p:nvPr/>
        </p:nvSpPr>
        <p:spPr>
          <a:xfrm>
            <a:off x="7650367" y="3160445"/>
            <a:ext cx="1159714" cy="830997"/>
          </a:xfrm>
          <a:prstGeom prst="rect">
            <a:avLst/>
          </a:prstGeom>
        </p:spPr>
        <p:txBody>
          <a:bodyPr wrap="square">
            <a:spAutoFit/>
          </a:bodyPr>
          <a:lstStyle/>
          <a:p>
            <a:pPr lvl="0"/>
            <a:r>
              <a:rPr lang="en-GB" sz="800" i="1"/>
              <a:t>Does the family need further support?</a:t>
            </a:r>
          </a:p>
          <a:p>
            <a:r>
              <a:rPr lang="en-GB" sz="800" i="1"/>
              <a:t>Can the case be closed? Have the family achieved the desired outcomes?</a:t>
            </a:r>
          </a:p>
        </p:txBody>
      </p:sp>
    </p:spTree>
    <p:extLst>
      <p:ext uri="{BB962C8B-B14F-4D97-AF65-F5344CB8AC3E}">
        <p14:creationId xmlns:p14="http://schemas.microsoft.com/office/powerpoint/2010/main" val="1980644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Social worker: user needs (1/2)</a:t>
            </a:r>
          </a:p>
        </p:txBody>
      </p:sp>
      <p:grpSp>
        <p:nvGrpSpPr>
          <p:cNvPr id="15" name="Group 14">
            <a:extLst>
              <a:ext uri="{FF2B5EF4-FFF2-40B4-BE49-F238E27FC236}">
                <a16:creationId xmlns:a16="http://schemas.microsoft.com/office/drawing/2014/main" id="{8743DA15-6B52-4821-AC4A-DD40A8293122}"/>
              </a:ext>
            </a:extLst>
          </p:cNvPr>
          <p:cNvGrpSpPr/>
          <p:nvPr/>
        </p:nvGrpSpPr>
        <p:grpSpPr>
          <a:xfrm>
            <a:off x="3033046" y="6556659"/>
            <a:ext cx="5783178" cy="261610"/>
            <a:chOff x="3033045" y="6478571"/>
            <a:chExt cx="5783178" cy="261610"/>
          </a:xfrm>
        </p:grpSpPr>
        <p:sp>
          <p:nvSpPr>
            <p:cNvPr id="16" name="Rectangle 15">
              <a:extLst>
                <a:ext uri="{FF2B5EF4-FFF2-40B4-BE49-F238E27FC236}">
                  <a16:creationId xmlns:a16="http://schemas.microsoft.com/office/drawing/2014/main" id="{434B7FBD-4E90-4AF0-BF00-229C3FC33206}"/>
                </a:ext>
              </a:extLst>
            </p:cNvPr>
            <p:cNvSpPr/>
            <p:nvPr/>
          </p:nvSpPr>
          <p:spPr>
            <a:xfrm>
              <a:off x="3033045" y="6478571"/>
              <a:ext cx="5783178" cy="261610"/>
            </a:xfrm>
            <a:prstGeom prst="rect">
              <a:avLst/>
            </a:prstGeom>
          </p:spPr>
          <p:txBody>
            <a:bodyPr wrap="square">
              <a:spAutoFit/>
            </a:bodyPr>
            <a:lstStyle/>
            <a:p>
              <a:pPr lvl="0" algn="r">
                <a:spcBef>
                  <a:spcPts val="600"/>
                </a:spcBef>
                <a:defRPr/>
              </a:pPr>
              <a:r>
                <a:rPr lang="en-GB" sz="1050"/>
                <a:t>= prioritised by users in Leeds	          = prioritised by users in Stockport</a:t>
              </a:r>
            </a:p>
          </p:txBody>
        </p:sp>
        <p:sp>
          <p:nvSpPr>
            <p:cNvPr id="17" name="Star: 5 Points 16">
              <a:extLst>
                <a:ext uri="{FF2B5EF4-FFF2-40B4-BE49-F238E27FC236}">
                  <a16:creationId xmlns:a16="http://schemas.microsoft.com/office/drawing/2014/main" id="{26328CDC-083F-4F75-86C3-BB089F771693}"/>
                </a:ext>
              </a:extLst>
            </p:cNvPr>
            <p:cNvSpPr/>
            <p:nvPr/>
          </p:nvSpPr>
          <p:spPr>
            <a:xfrm>
              <a:off x="4452245" y="6521357"/>
              <a:ext cx="166546" cy="14509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tar: 5 Points 17">
              <a:extLst>
                <a:ext uri="{FF2B5EF4-FFF2-40B4-BE49-F238E27FC236}">
                  <a16:creationId xmlns:a16="http://schemas.microsoft.com/office/drawing/2014/main" id="{E520C72B-B658-4968-A20E-E81255B9C28F}"/>
                </a:ext>
              </a:extLst>
            </p:cNvPr>
            <p:cNvSpPr/>
            <p:nvPr/>
          </p:nvSpPr>
          <p:spPr>
            <a:xfrm>
              <a:off x="6546003" y="6521357"/>
              <a:ext cx="166546" cy="14509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Slide Number Placeholder 2">
            <a:extLst>
              <a:ext uri="{FF2B5EF4-FFF2-40B4-BE49-F238E27FC236}">
                <a16:creationId xmlns:a16="http://schemas.microsoft.com/office/drawing/2014/main" id="{CDA5C573-DD3F-4B4D-9061-93AEBEB7BE89}"/>
              </a:ext>
            </a:extLst>
          </p:cNvPr>
          <p:cNvSpPr>
            <a:spLocks noGrp="1"/>
          </p:cNvSpPr>
          <p:nvPr>
            <p:ph type="sldNum" sz="quarter" idx="12"/>
          </p:nvPr>
        </p:nvSpPr>
        <p:spPr/>
        <p:txBody>
          <a:bodyPr/>
          <a:lstStyle/>
          <a:p>
            <a:fld id="{C6A4B429-0189-47CD-9DDA-A001F58C55D3}" type="slidenum">
              <a:rPr lang="en-US" smtClean="0"/>
              <a:pPr/>
              <a:t>43</a:t>
            </a:fld>
            <a:endParaRPr lang="en-US"/>
          </a:p>
        </p:txBody>
      </p:sp>
      <p:graphicFrame>
        <p:nvGraphicFramePr>
          <p:cNvPr id="24" name="Table 23">
            <a:extLst>
              <a:ext uri="{FF2B5EF4-FFF2-40B4-BE49-F238E27FC236}">
                <a16:creationId xmlns:a16="http://schemas.microsoft.com/office/drawing/2014/main" id="{05188BA7-D5F7-4489-868A-CB5CAA1485BF}"/>
              </a:ext>
            </a:extLst>
          </p:cNvPr>
          <p:cNvGraphicFramePr>
            <a:graphicFrameLocks noGrp="1"/>
          </p:cNvGraphicFramePr>
          <p:nvPr>
            <p:extLst>
              <p:ext uri="{D42A27DB-BD31-4B8C-83A1-F6EECF244321}">
                <p14:modId xmlns:p14="http://schemas.microsoft.com/office/powerpoint/2010/main" val="2265124709"/>
              </p:ext>
            </p:extLst>
          </p:nvPr>
        </p:nvGraphicFramePr>
        <p:xfrm>
          <a:off x="700558" y="959351"/>
          <a:ext cx="8017993" cy="5312627"/>
        </p:xfrm>
        <a:graphic>
          <a:graphicData uri="http://schemas.openxmlformats.org/drawingml/2006/table">
            <a:tbl>
              <a:tblPr firstRow="1" bandRow="1">
                <a:tableStyleId>{69012ECD-51FC-41F1-AA8D-1B2483CD663E}</a:tableStyleId>
              </a:tblPr>
              <a:tblGrid>
                <a:gridCol w="846888">
                  <a:extLst>
                    <a:ext uri="{9D8B030D-6E8A-4147-A177-3AD203B41FA5}">
                      <a16:colId xmlns:a16="http://schemas.microsoft.com/office/drawing/2014/main" val="2596097963"/>
                    </a:ext>
                  </a:extLst>
                </a:gridCol>
                <a:gridCol w="2063262">
                  <a:extLst>
                    <a:ext uri="{9D8B030D-6E8A-4147-A177-3AD203B41FA5}">
                      <a16:colId xmlns:a16="http://schemas.microsoft.com/office/drawing/2014/main" val="1222859270"/>
                    </a:ext>
                  </a:extLst>
                </a:gridCol>
                <a:gridCol w="2016369">
                  <a:extLst>
                    <a:ext uri="{9D8B030D-6E8A-4147-A177-3AD203B41FA5}">
                      <a16:colId xmlns:a16="http://schemas.microsoft.com/office/drawing/2014/main" val="4271834223"/>
                    </a:ext>
                  </a:extLst>
                </a:gridCol>
                <a:gridCol w="2635263">
                  <a:extLst>
                    <a:ext uri="{9D8B030D-6E8A-4147-A177-3AD203B41FA5}">
                      <a16:colId xmlns:a16="http://schemas.microsoft.com/office/drawing/2014/main" val="266075532"/>
                    </a:ext>
                  </a:extLst>
                </a:gridCol>
                <a:gridCol w="456211">
                  <a:extLst>
                    <a:ext uri="{9D8B030D-6E8A-4147-A177-3AD203B41FA5}">
                      <a16:colId xmlns:a16="http://schemas.microsoft.com/office/drawing/2014/main" val="4032314417"/>
                    </a:ext>
                  </a:extLst>
                </a:gridCol>
              </a:tblGrid>
              <a:tr h="392931">
                <a:tc>
                  <a:txBody>
                    <a:bodyPr/>
                    <a:lstStyle/>
                    <a:p>
                      <a:pPr>
                        <a:buNone/>
                      </a:pPr>
                      <a:r>
                        <a:rPr lang="en-GB" sz="1100" b="1" noProof="0">
                          <a:solidFill>
                            <a:schemeClr val="bg1"/>
                          </a:solidFill>
                          <a:latin typeface="+mj-lt"/>
                        </a:rPr>
                        <a:t>Workflow</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GB" sz="1100" b="1" noProof="0">
                          <a:solidFill>
                            <a:schemeClr val="bg1"/>
                          </a:solidFill>
                          <a:latin typeface="+mj-lt"/>
                        </a:rPr>
                        <a:t>User needs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GB" sz="1100" b="1" noProof="0">
                          <a:solidFill>
                            <a:schemeClr val="bg1"/>
                          </a:solidFill>
                          <a:latin typeface="+mj-lt"/>
                        </a:rPr>
                        <a:t>Detail</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GB" sz="1100" b="1" noProof="0">
                          <a:solidFill>
                            <a:schemeClr val="bg1"/>
                          </a:solidFill>
                          <a:latin typeface="+mj-lt"/>
                        </a:rPr>
                        <a:t>Decision and information needed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GB" sz="1100" b="1" noProof="0">
                          <a:solidFill>
                            <a:schemeClr val="bg1"/>
                          </a:solidFill>
                          <a:latin typeface="+mj-lt"/>
                        </a:rPr>
                        <a:t>P</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745431"/>
                  </a:ext>
                </a:extLst>
              </a:tr>
              <a:tr h="162785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1" kern="1200">
                          <a:solidFill>
                            <a:schemeClr val="tx1"/>
                          </a:solidFill>
                          <a:latin typeface="+mj-lt"/>
                          <a:ea typeface="+mn-ea"/>
                          <a:cs typeface="+mn-cs"/>
                        </a:rPr>
                        <a:t>Phase 2:</a:t>
                      </a:r>
                      <a:r>
                        <a:rPr lang="en-GB" sz="1100" b="0" kern="1200">
                          <a:solidFill>
                            <a:schemeClr val="tx1"/>
                          </a:solidFill>
                          <a:latin typeface="+mj-lt"/>
                          <a:ea typeface="+mn-ea"/>
                          <a:cs typeface="+mn-cs"/>
                        </a:rPr>
                        <a:t> Receive referral</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kern="1200">
                          <a:solidFill>
                            <a:schemeClr val="tx1"/>
                          </a:solidFill>
                          <a:latin typeface="+mj-lt"/>
                          <a:ea typeface="+mn-ea"/>
                          <a:cs typeface="+mn-cs"/>
                        </a:rPr>
                        <a:t>At point of referral, understanding family relationships, including strengths and needs to assess potential risks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kern="1200">
                          <a:solidFill>
                            <a:schemeClr val="tx1"/>
                          </a:solidFill>
                          <a:latin typeface="+mj-lt"/>
                          <a:ea typeface="+mn-ea"/>
                          <a:cs typeface="+mn-cs"/>
                        </a:rPr>
                        <a:t>Knowing what services are involved with family to understand the family and coordinate support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noProof="0">
                          <a:solidFill>
                            <a:schemeClr val="tx1"/>
                          </a:solidFill>
                          <a:latin typeface="+mj-lt"/>
                        </a:rPr>
                        <a:t>Linking family members, depends on manual inputting from SWs and provides limited understanding of relationships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noProof="0">
                          <a:solidFill>
                            <a:schemeClr val="tx1"/>
                          </a:solidFill>
                          <a:latin typeface="+mj-lt"/>
                        </a:rPr>
                        <a:t>Limited access to systems means discovering what services are involved requires "detective work"</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buNone/>
                      </a:pPr>
                      <a:r>
                        <a:rPr lang="en-GB" sz="1100" b="0" i="0" u="none" strike="noStrike" kern="1200">
                          <a:solidFill>
                            <a:schemeClr val="tx1"/>
                          </a:solidFill>
                          <a:latin typeface="+mj-lt"/>
                          <a:ea typeface="+mn-ea"/>
                          <a:cs typeface="+mn-cs"/>
                        </a:rPr>
                        <a:t>How quickly do I need to see the child?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kern="1200">
                          <a:solidFill>
                            <a:schemeClr val="tx1"/>
                          </a:solidFill>
                          <a:latin typeface="+mj-lt"/>
                          <a:ea typeface="+mn-ea"/>
                          <a:cs typeface="+mn-cs"/>
                        </a:rPr>
                        <a:t>Is there safeguarding issue? Should we escalate or de-escalate the case?</a:t>
                      </a:r>
                    </a:p>
                    <a:p>
                      <a:pPr lvl="0" algn="l">
                        <a:buNone/>
                      </a:pPr>
                      <a:r>
                        <a:rPr lang="en-US" sz="1100" b="0" i="0" u="none" strike="noStrike" kern="1200">
                          <a:solidFill>
                            <a:schemeClr val="tx1"/>
                          </a:solidFill>
                          <a:latin typeface="+mj-lt"/>
                          <a:ea typeface="+mn-ea"/>
                          <a:cs typeface="+mn-cs"/>
                        </a:rPr>
                        <a:t>Information required:</a:t>
                      </a:r>
                    </a:p>
                    <a:p>
                      <a:pPr marL="171450" indent="-171450" algn="l" rtl="0" fontAlgn="t">
                        <a:buFont typeface="Arial" panose="020B0604020202020204" pitchFamily="34" charset="0"/>
                        <a:buChar char="•"/>
                      </a:pPr>
                      <a:r>
                        <a:rPr lang="en-GB" sz="1100" b="0" i="0" u="none" strike="noStrike">
                          <a:solidFill>
                            <a:srgbClr val="000000"/>
                          </a:solidFill>
                          <a:effectLst/>
                          <a:latin typeface="+mj-lt"/>
                        </a:rPr>
                        <a:t>Which services are engaged with family</a:t>
                      </a:r>
                    </a:p>
                    <a:p>
                      <a:pPr marL="171450" indent="-171450" algn="l" rtl="0" fontAlgn="t">
                        <a:buFont typeface="Arial" panose="020B0604020202020204" pitchFamily="34" charset="0"/>
                        <a:buChar char="•"/>
                      </a:pPr>
                      <a:r>
                        <a:rPr lang="en-US" sz="1100" b="0" i="0" u="none" strike="noStrike">
                          <a:solidFill>
                            <a:srgbClr val="000000"/>
                          </a:solidFill>
                          <a:effectLst/>
                          <a:latin typeface="+mj-lt"/>
                        </a:rPr>
                        <a:t>Fuller view of presenting issue and risk factors in family</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a:solidFill>
                            <a:srgbClr val="000000"/>
                          </a:solidFill>
                          <a:effectLst/>
                          <a:latin typeface="+mj-lt"/>
                        </a:rPr>
                        <a:t>Views of known services involved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endParaRPr lang="en-US" sz="1100" b="0" i="0" u="none" strike="noStrike">
                        <a:solidFill>
                          <a:srgbClr val="000000"/>
                        </a:solidFill>
                        <a:effectLst/>
                        <a:latin typeface="+mj-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1164759">
                <a:tc>
                  <a:txBody>
                    <a:bodyPr/>
                    <a:lstStyle/>
                    <a:p>
                      <a:pPr marL="0" marR="0" lvl="0" indent="0" algn="l" rtl="0">
                        <a:lnSpc>
                          <a:spcPct val="100000"/>
                        </a:lnSpc>
                        <a:spcBef>
                          <a:spcPts val="0"/>
                        </a:spcBef>
                        <a:spcAft>
                          <a:spcPts val="0"/>
                        </a:spcAft>
                        <a:buFont typeface="Arial" panose="020B0604020202020204" pitchFamily="34" charset="0"/>
                        <a:buNone/>
                      </a:pPr>
                      <a:r>
                        <a:rPr lang="en-GB" sz="1100" b="1" kern="1200">
                          <a:solidFill>
                            <a:schemeClr val="tx1"/>
                          </a:solidFill>
                          <a:latin typeface="+mj-lt"/>
                          <a:ea typeface="+mn-ea"/>
                          <a:cs typeface="+mn-cs"/>
                        </a:rPr>
                        <a:t>Phase 3:</a:t>
                      </a:r>
                      <a:r>
                        <a:rPr lang="en-GB" sz="1100" b="0" kern="1200">
                          <a:solidFill>
                            <a:schemeClr val="tx1"/>
                          </a:solidFill>
                          <a:latin typeface="+mj-lt"/>
                          <a:ea typeface="+mn-ea"/>
                          <a:cs typeface="+mn-cs"/>
                        </a:rPr>
                        <a:t> SW Assessment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rtl="0">
                        <a:lnSpc>
                          <a:spcPct val="100000"/>
                        </a:lnSpc>
                        <a:spcBef>
                          <a:spcPts val="0"/>
                        </a:spcBef>
                        <a:spcAft>
                          <a:spcPts val="0"/>
                        </a:spcAft>
                        <a:buFont typeface="Arial" panose="020B0604020202020204" pitchFamily="34" charset="0"/>
                        <a:buChar char="•"/>
                      </a:pPr>
                      <a:r>
                        <a:rPr lang="en-GB" sz="1100" b="0" kern="1200">
                          <a:solidFill>
                            <a:schemeClr val="tx1"/>
                          </a:solidFill>
                          <a:latin typeface="+mj-lt"/>
                          <a:ea typeface="+mn-ea"/>
                          <a:cs typeface="+mn-cs"/>
                        </a:rPr>
                        <a:t>Knowing about family issues on mental health, drugs, alcohol and  involvement with police can better inform decisions about placement / care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noProof="0">
                          <a:solidFill>
                            <a:schemeClr val="tx1"/>
                          </a:solidFill>
                          <a:latin typeface="+mj-lt"/>
                        </a:rPr>
                        <a:t>Case Management Systems (CMSs) only include information on other service involvement where a Social Worker has been aware of it previously (this information can also be out of date)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buNone/>
                      </a:pPr>
                      <a:r>
                        <a:rPr lang="en-GB" sz="1100" kern="1200">
                          <a:solidFill>
                            <a:schemeClr val="tx1"/>
                          </a:solidFill>
                          <a:latin typeface="+mj-lt"/>
                          <a:ea typeface="+mn-ea"/>
                          <a:cs typeface="+mn-cs"/>
                        </a:rPr>
                        <a:t>Does the family require support from other agencies?</a:t>
                      </a:r>
                    </a:p>
                    <a:p>
                      <a:pPr lvl="0" algn="l">
                        <a:buNone/>
                      </a:pPr>
                      <a:r>
                        <a:rPr lang="en-GB" sz="1100" kern="1200">
                          <a:solidFill>
                            <a:schemeClr val="tx1"/>
                          </a:solidFill>
                          <a:latin typeface="+mj-lt"/>
                          <a:ea typeface="+mn-ea"/>
                          <a:cs typeface="+mn-cs"/>
                        </a:rPr>
                        <a:t>What services are required to best support the family?</a:t>
                      </a:r>
                    </a:p>
                    <a:p>
                      <a:pPr lvl="0" algn="l">
                        <a:buNone/>
                      </a:pPr>
                      <a:r>
                        <a:rPr lang="en-US" sz="1100" kern="1200">
                          <a:solidFill>
                            <a:schemeClr val="tx1"/>
                          </a:solidFill>
                          <a:latin typeface="+mj-lt"/>
                          <a:ea typeface="+mn-ea"/>
                          <a:cs typeface="+mn-cs"/>
                        </a:rPr>
                        <a:t>Information required:</a:t>
                      </a:r>
                    </a:p>
                    <a:p>
                      <a:pPr marL="171450" lvl="0" indent="-171450" algn="l">
                        <a:buFont typeface="Arial" panose="020B0604020202020204" pitchFamily="34" charset="0"/>
                        <a:buChar char="•"/>
                      </a:pPr>
                      <a:r>
                        <a:rPr lang="en-GB" sz="1100" kern="1200">
                          <a:solidFill>
                            <a:schemeClr val="tx1"/>
                          </a:solidFill>
                          <a:latin typeface="+mj-lt"/>
                          <a:ea typeface="+mn-ea"/>
                          <a:cs typeface="+mn-cs"/>
                        </a:rPr>
                        <a:t>Views of known services involved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a:buFont typeface="Arial" panose="020B0604020202020204" pitchFamily="34" charset="0"/>
                        <a:buChar char="•"/>
                      </a:pPr>
                      <a:endParaRPr lang="en-GB" sz="1100" kern="1200">
                        <a:solidFill>
                          <a:schemeClr val="tx1"/>
                        </a:solidFill>
                        <a:latin typeface="+mj-lt"/>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108538"/>
                  </a:ext>
                </a:extLst>
              </a:tr>
              <a:tr h="101039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1" kern="1200">
                          <a:solidFill>
                            <a:schemeClr val="tx1"/>
                          </a:solidFill>
                          <a:latin typeface="+mj-lt"/>
                          <a:ea typeface="+mn-ea"/>
                          <a:cs typeface="+mn-cs"/>
                        </a:rPr>
                        <a:t>Phase 3:</a:t>
                      </a:r>
                      <a:r>
                        <a:rPr lang="en-GB" sz="1100" b="0" kern="1200">
                          <a:solidFill>
                            <a:schemeClr val="tx1"/>
                          </a:solidFill>
                          <a:latin typeface="+mj-lt"/>
                          <a:ea typeface="+mn-ea"/>
                          <a:cs typeface="+mn-cs"/>
                        </a:rPr>
                        <a:t> SW Assessment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kern="1200">
                          <a:solidFill>
                            <a:schemeClr val="tx1"/>
                          </a:solidFill>
                          <a:latin typeface="+mj-lt"/>
                          <a:ea typeface="+mn-ea"/>
                          <a:cs typeface="+mn-cs"/>
                        </a:rPr>
                        <a:t>When families move into LA, knowing their past CSC history to inform current assessment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a:solidFill>
                            <a:schemeClr val="tx1"/>
                          </a:solidFill>
                          <a:latin typeface="+mj-lt"/>
                          <a:ea typeface="+mn-ea"/>
                          <a:cs typeface="+mn-cs"/>
                        </a:rPr>
                        <a:t>SWs waste considerable time having to travel to other Local Authorities to access past data on families – this can be several hundred miles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defTabSz="914400" rtl="0" eaLnBrk="1" latinLnBrk="0" hangingPunct="1"/>
                      <a:r>
                        <a:rPr lang="en-GB" sz="1100" b="0" i="0" u="none" strike="noStrike" kern="1200">
                          <a:solidFill>
                            <a:schemeClr val="tx1"/>
                          </a:solidFill>
                          <a:latin typeface="+mj-lt"/>
                          <a:ea typeface="+mn-ea"/>
                          <a:cs typeface="+mn-cs"/>
                        </a:rPr>
                        <a:t>Is there safeguarding issue? Should we escalate or de-escalate the case?</a:t>
                      </a:r>
                    </a:p>
                    <a:p>
                      <a:pPr lvl="0" algn="l" defTabSz="914400" rtl="0" eaLnBrk="1" latinLnBrk="0" hangingPunct="1"/>
                      <a:r>
                        <a:rPr lang="en-GB" sz="1100" b="0" i="0" u="none" strike="noStrike" kern="1200">
                          <a:solidFill>
                            <a:schemeClr val="tx1"/>
                          </a:solidFill>
                          <a:latin typeface="+mj-lt"/>
                          <a:ea typeface="+mn-ea"/>
                          <a:cs typeface="+mn-cs"/>
                        </a:rPr>
                        <a:t>What services are required to best support the family?</a:t>
                      </a:r>
                    </a:p>
                    <a:p>
                      <a:pPr lvl="0" algn="l">
                        <a:buNone/>
                      </a:pPr>
                      <a:r>
                        <a:rPr lang="en-GB" sz="1100" b="0" i="0" u="none" strike="noStrike" kern="1200">
                          <a:solidFill>
                            <a:schemeClr val="tx1"/>
                          </a:solidFill>
                          <a:latin typeface="+mj-lt"/>
                          <a:ea typeface="+mn-ea"/>
                          <a:cs typeface="+mn-cs"/>
                        </a:rPr>
                        <a:t>Information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a:solidFill>
                            <a:schemeClr val="tx1"/>
                          </a:solidFill>
                          <a:latin typeface="+mj-lt"/>
                          <a:ea typeface="+mn-ea"/>
                          <a:cs typeface="+mn-cs"/>
                        </a:rPr>
                        <a:t>Views of previous services involved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kern="1200">
                        <a:solidFill>
                          <a:schemeClr val="tx1"/>
                        </a:solidFill>
                        <a:latin typeface="+mj-lt"/>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7286955"/>
                  </a:ext>
                </a:extLst>
              </a:tr>
              <a:tr h="92223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1" kern="1200">
                          <a:solidFill>
                            <a:schemeClr val="tx1"/>
                          </a:solidFill>
                          <a:latin typeface="+mj-lt"/>
                          <a:ea typeface="+mn-ea"/>
                          <a:cs typeface="+mn-cs"/>
                        </a:rPr>
                        <a:t>Phase 4: </a:t>
                      </a:r>
                      <a:br>
                        <a:rPr lang="en-GB" sz="1100" b="0" kern="1200">
                          <a:solidFill>
                            <a:schemeClr val="tx1"/>
                          </a:solidFill>
                          <a:latin typeface="+mj-lt"/>
                          <a:ea typeface="+mn-ea"/>
                          <a:cs typeface="+mn-cs"/>
                        </a:rPr>
                      </a:br>
                      <a:r>
                        <a:rPr lang="en-GB" sz="1100" b="0" kern="1200">
                          <a:solidFill>
                            <a:schemeClr val="tx1"/>
                          </a:solidFill>
                          <a:latin typeface="+mj-lt"/>
                          <a:ea typeface="+mn-ea"/>
                          <a:cs typeface="+mn-cs"/>
                        </a:rPr>
                        <a:t>Plan development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kern="1200">
                          <a:solidFill>
                            <a:schemeClr val="tx1"/>
                          </a:solidFill>
                          <a:latin typeface="+mj-lt"/>
                          <a:ea typeface="+mn-ea"/>
                          <a:cs typeface="+mn-cs"/>
                        </a:rPr>
                        <a:t>Understanding the local offer within the area to identify the most appropriate support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kern="1200" noProof="0">
                          <a:solidFill>
                            <a:schemeClr val="tx1"/>
                          </a:solidFill>
                          <a:latin typeface="+mj-lt"/>
                          <a:ea typeface="+mn-ea"/>
                          <a:cs typeface="+mn-cs"/>
                        </a:rPr>
                        <a:t>Lack of up-to-date information on what is available within the area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defTabSz="914400" rtl="0" eaLnBrk="1" latinLnBrk="0" hangingPunct="1"/>
                      <a:r>
                        <a:rPr lang="en-GB" sz="1100" b="0" i="0" u="none" strike="noStrike" kern="1200">
                          <a:solidFill>
                            <a:schemeClr val="tx1"/>
                          </a:solidFill>
                          <a:latin typeface="+mj-lt"/>
                          <a:ea typeface="+mn-ea"/>
                          <a:cs typeface="+mn-cs"/>
                        </a:rPr>
                        <a:t>What services are required to best support the family? Information required:</a:t>
                      </a:r>
                    </a:p>
                    <a:p>
                      <a:pPr marL="171450" lvl="0" indent="-171450" algn="l" defTabSz="914400" rtl="0" eaLnBrk="1" latinLnBrk="0" hangingPunct="1">
                        <a:buFont typeface="Arial" panose="020B0604020202020204" pitchFamily="34" charset="0"/>
                        <a:buChar char="•"/>
                      </a:pPr>
                      <a:r>
                        <a:rPr lang="en-GB" sz="1100" b="0" i="0" u="none" strike="noStrike" kern="1200">
                          <a:solidFill>
                            <a:schemeClr val="tx1"/>
                          </a:solidFill>
                          <a:latin typeface="+mj-lt"/>
                          <a:ea typeface="+mn-ea"/>
                          <a:cs typeface="+mn-cs"/>
                        </a:rPr>
                        <a:t>Family’s view</a:t>
                      </a:r>
                    </a:p>
                    <a:p>
                      <a:pPr marL="171450" lvl="0" indent="-171450" algn="l" defTabSz="914400" rtl="0" eaLnBrk="1" latinLnBrk="0" hangingPunct="1">
                        <a:buFont typeface="Arial" panose="020B0604020202020204" pitchFamily="34" charset="0"/>
                        <a:buChar char="•"/>
                      </a:pPr>
                      <a:r>
                        <a:rPr lang="en-GB" sz="1100" b="0" i="0" u="none" strike="noStrike" kern="1200">
                          <a:solidFill>
                            <a:schemeClr val="tx1"/>
                          </a:solidFill>
                          <a:latin typeface="+mj-lt"/>
                          <a:ea typeface="+mn-ea"/>
                          <a:cs typeface="+mn-cs"/>
                        </a:rPr>
                        <a:t>Real-time information on services available in the area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defTabSz="914400" rtl="0" eaLnBrk="1" latinLnBrk="0" hangingPunct="1">
                        <a:buFont typeface="Arial" panose="020B0604020202020204" pitchFamily="34" charset="0"/>
                        <a:buChar char="•"/>
                      </a:pPr>
                      <a:endParaRPr lang="en-GB" sz="1100" b="0" i="0" u="none" strike="noStrike" kern="1200">
                        <a:solidFill>
                          <a:schemeClr val="tx1"/>
                        </a:solidFill>
                        <a:latin typeface="+mj-lt"/>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2125743"/>
                  </a:ext>
                </a:extLst>
              </a:tr>
            </a:tbl>
          </a:graphicData>
        </a:graphic>
      </p:graphicFrame>
      <p:sp>
        <p:nvSpPr>
          <p:cNvPr id="11" name="Star: 5 Points 10">
            <a:extLst>
              <a:ext uri="{FF2B5EF4-FFF2-40B4-BE49-F238E27FC236}">
                <a16:creationId xmlns:a16="http://schemas.microsoft.com/office/drawing/2014/main" id="{A4E7AED9-66A4-49F5-A934-02C6DDE118ED}"/>
              </a:ext>
            </a:extLst>
          </p:cNvPr>
          <p:cNvSpPr/>
          <p:nvPr/>
        </p:nvSpPr>
        <p:spPr>
          <a:xfrm>
            <a:off x="8372333" y="3641433"/>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5 Points 11">
            <a:extLst>
              <a:ext uri="{FF2B5EF4-FFF2-40B4-BE49-F238E27FC236}">
                <a16:creationId xmlns:a16="http://schemas.microsoft.com/office/drawing/2014/main" id="{28EC6F10-3D9B-4F38-A0C2-1155CE081598}"/>
              </a:ext>
            </a:extLst>
          </p:cNvPr>
          <p:cNvSpPr/>
          <p:nvPr/>
        </p:nvSpPr>
        <p:spPr>
          <a:xfrm>
            <a:off x="8372332" y="3303800"/>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tar: 5 Points 13">
            <a:extLst>
              <a:ext uri="{FF2B5EF4-FFF2-40B4-BE49-F238E27FC236}">
                <a16:creationId xmlns:a16="http://schemas.microsoft.com/office/drawing/2014/main" id="{CE074EC0-C611-4E2C-B857-176F8D37AB73}"/>
              </a:ext>
            </a:extLst>
          </p:cNvPr>
          <p:cNvSpPr/>
          <p:nvPr/>
        </p:nvSpPr>
        <p:spPr>
          <a:xfrm>
            <a:off x="8368464" y="4545550"/>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Star: 5 Points 18">
            <a:extLst>
              <a:ext uri="{FF2B5EF4-FFF2-40B4-BE49-F238E27FC236}">
                <a16:creationId xmlns:a16="http://schemas.microsoft.com/office/drawing/2014/main" id="{47C76D2C-227A-40A6-A1D4-A961605B2D6E}"/>
              </a:ext>
            </a:extLst>
          </p:cNvPr>
          <p:cNvSpPr/>
          <p:nvPr/>
        </p:nvSpPr>
        <p:spPr>
          <a:xfrm>
            <a:off x="8369641" y="1486399"/>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tar: 5 Points 19">
            <a:extLst>
              <a:ext uri="{FF2B5EF4-FFF2-40B4-BE49-F238E27FC236}">
                <a16:creationId xmlns:a16="http://schemas.microsoft.com/office/drawing/2014/main" id="{037F7A91-EAA1-4636-A021-BA164167CC48}"/>
              </a:ext>
            </a:extLst>
          </p:cNvPr>
          <p:cNvSpPr/>
          <p:nvPr/>
        </p:nvSpPr>
        <p:spPr>
          <a:xfrm>
            <a:off x="8369639" y="1791901"/>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tar: 5 Points 20">
            <a:extLst>
              <a:ext uri="{FF2B5EF4-FFF2-40B4-BE49-F238E27FC236}">
                <a16:creationId xmlns:a16="http://schemas.microsoft.com/office/drawing/2014/main" id="{D88F2E06-0E5E-4B5F-987C-0189129B7469}"/>
              </a:ext>
            </a:extLst>
          </p:cNvPr>
          <p:cNvSpPr/>
          <p:nvPr/>
        </p:nvSpPr>
        <p:spPr>
          <a:xfrm>
            <a:off x="8368464" y="2249005"/>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tar: 5 Points 21">
            <a:extLst>
              <a:ext uri="{FF2B5EF4-FFF2-40B4-BE49-F238E27FC236}">
                <a16:creationId xmlns:a16="http://schemas.microsoft.com/office/drawing/2014/main" id="{BCF98219-67B6-4783-A374-BCA0487CFF69}"/>
              </a:ext>
            </a:extLst>
          </p:cNvPr>
          <p:cNvSpPr/>
          <p:nvPr/>
        </p:nvSpPr>
        <p:spPr>
          <a:xfrm>
            <a:off x="8368462" y="2554507"/>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1249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Social worker: user needs (2/2)</a:t>
            </a:r>
          </a:p>
        </p:txBody>
      </p:sp>
      <p:graphicFrame>
        <p:nvGraphicFramePr>
          <p:cNvPr id="4" name="Table 3">
            <a:extLst>
              <a:ext uri="{FF2B5EF4-FFF2-40B4-BE49-F238E27FC236}">
                <a16:creationId xmlns:a16="http://schemas.microsoft.com/office/drawing/2014/main" id="{2F433B74-2A23-48D6-A2A7-27766FA858FD}"/>
              </a:ext>
            </a:extLst>
          </p:cNvPr>
          <p:cNvGraphicFramePr>
            <a:graphicFrameLocks noGrp="1"/>
          </p:cNvGraphicFramePr>
          <p:nvPr>
            <p:extLst>
              <p:ext uri="{D42A27DB-BD31-4B8C-83A1-F6EECF244321}">
                <p14:modId xmlns:p14="http://schemas.microsoft.com/office/powerpoint/2010/main" val="222142294"/>
              </p:ext>
            </p:extLst>
          </p:nvPr>
        </p:nvGraphicFramePr>
        <p:xfrm>
          <a:off x="969964" y="991685"/>
          <a:ext cx="7638326" cy="4428675"/>
        </p:xfrm>
        <a:graphic>
          <a:graphicData uri="http://schemas.openxmlformats.org/drawingml/2006/table">
            <a:tbl>
              <a:tblPr firstRow="1" bandRow="1">
                <a:tableStyleId>{69012ECD-51FC-41F1-AA8D-1B2483CD663E}</a:tableStyleId>
              </a:tblPr>
              <a:tblGrid>
                <a:gridCol w="997381">
                  <a:extLst>
                    <a:ext uri="{9D8B030D-6E8A-4147-A177-3AD203B41FA5}">
                      <a16:colId xmlns:a16="http://schemas.microsoft.com/office/drawing/2014/main" val="4166066414"/>
                    </a:ext>
                  </a:extLst>
                </a:gridCol>
                <a:gridCol w="3389746">
                  <a:extLst>
                    <a:ext uri="{9D8B030D-6E8A-4147-A177-3AD203B41FA5}">
                      <a16:colId xmlns:a16="http://schemas.microsoft.com/office/drawing/2014/main" val="1222859270"/>
                    </a:ext>
                  </a:extLst>
                </a:gridCol>
                <a:gridCol w="2724727">
                  <a:extLst>
                    <a:ext uri="{9D8B030D-6E8A-4147-A177-3AD203B41FA5}">
                      <a16:colId xmlns:a16="http://schemas.microsoft.com/office/drawing/2014/main" val="4271834223"/>
                    </a:ext>
                  </a:extLst>
                </a:gridCol>
                <a:gridCol w="526472">
                  <a:extLst>
                    <a:ext uri="{9D8B030D-6E8A-4147-A177-3AD203B41FA5}">
                      <a16:colId xmlns:a16="http://schemas.microsoft.com/office/drawing/2014/main" val="3067279545"/>
                    </a:ext>
                  </a:extLst>
                </a:gridCol>
              </a:tblGrid>
              <a:tr h="439951">
                <a:tc>
                  <a:txBody>
                    <a:bodyPr/>
                    <a:lstStyle/>
                    <a:p>
                      <a:r>
                        <a:rPr lang="en-GB" sz="1100" b="1" noProof="0">
                          <a:solidFill>
                            <a:schemeClr val="bg1"/>
                          </a:solidFill>
                          <a:latin typeface="+mj-lt"/>
                        </a:rPr>
                        <a:t>Workflow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1" noProof="0">
                          <a:solidFill>
                            <a:schemeClr val="bg1"/>
                          </a:solidFill>
                          <a:latin typeface="+mj-lt"/>
                        </a:rPr>
                        <a:t>User needs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1" noProof="0">
                          <a:solidFill>
                            <a:schemeClr val="bg1"/>
                          </a:solidFill>
                          <a:latin typeface="+mj-lt"/>
                        </a:rPr>
                        <a:t>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b="1" noProof="0">
                          <a:solidFill>
                            <a:schemeClr val="bg1"/>
                          </a:solidFill>
                          <a:latin typeface="+mj-lt"/>
                        </a:rPr>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745431"/>
                  </a:ext>
                </a:extLst>
              </a:tr>
              <a:tr h="854364">
                <a:tc>
                  <a:txBody>
                    <a:bodyPr/>
                    <a:lstStyle/>
                    <a:p>
                      <a:pPr marL="0" algn="l" defTabSz="914400" rtl="0" eaLnBrk="1" latinLnBrk="0" hangingPunct="1"/>
                      <a:r>
                        <a:rPr lang="en-GB" sz="1100" b="1" kern="1200" noProof="0">
                          <a:solidFill>
                            <a:schemeClr val="tx1"/>
                          </a:solidFill>
                          <a:latin typeface="+mj-lt"/>
                          <a:ea typeface="+mn-ea"/>
                          <a:cs typeface="+mn-cs"/>
                        </a:rPr>
                        <a:t>Phase 4 &amp; Phase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buFont typeface="Arial" panose="020B0604020202020204" pitchFamily="34" charset="0"/>
                        <a:buNone/>
                      </a:pPr>
                      <a:r>
                        <a:rPr lang="en-GB" sz="1100" kern="1200">
                          <a:solidFill>
                            <a:schemeClr val="tx1"/>
                          </a:solidFill>
                          <a:latin typeface="+mj-lt"/>
                          <a:ea typeface="+mn-ea"/>
                          <a:cs typeface="+mn-cs"/>
                        </a:rPr>
                        <a:t>I need: to save time entering data (e.g. writing up case notes)</a:t>
                      </a:r>
                    </a:p>
                    <a:p>
                      <a:pPr marL="0" indent="0" algn="l" defTabSz="914400" rtl="0" eaLnBrk="1" latinLnBrk="0" hangingPunct="1">
                        <a:buFont typeface="Arial" panose="020B0604020202020204" pitchFamily="34" charset="0"/>
                        <a:buNone/>
                      </a:pPr>
                      <a:r>
                        <a:rPr lang="en-GB" sz="1100" kern="1200">
                          <a:solidFill>
                            <a:schemeClr val="tx1"/>
                          </a:solidFill>
                          <a:latin typeface="+mj-lt"/>
                          <a:ea typeface="+mn-ea"/>
                          <a:cs typeface="+mn-cs"/>
                        </a:rPr>
                        <a:t>So I can: focus on family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100">
                          <a:latin typeface="+mj-lt"/>
                        </a:rPr>
                        <a:t>SWs spend a lot of time recording cases notes (e.g. uploading text messages from families into Mosaic)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1005840">
                <a:tc>
                  <a:txBody>
                    <a:bodyPr/>
                    <a:lstStyle/>
                    <a:p>
                      <a:r>
                        <a:rPr lang="en-GB" sz="1100" b="1" noProof="0">
                          <a:latin typeface="+mj-lt"/>
                        </a:rPr>
                        <a:t>Phase 2 </a:t>
                      </a:r>
                      <a:r>
                        <a:rPr lang="en-GB" sz="1100" b="0" noProof="0">
                          <a:latin typeface="+mj-lt"/>
                        </a:rPr>
                        <a:t>&amp;</a:t>
                      </a:r>
                      <a:r>
                        <a:rPr lang="en-GB" sz="1100" b="1" noProof="0">
                          <a:latin typeface="+mj-lt"/>
                        </a:rPr>
                        <a:t> Phase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solidFill>
                            <a:schemeClr val="tx1"/>
                          </a:solidFill>
                          <a:latin typeface="+mj-lt"/>
                        </a:rPr>
                        <a:t>I need: to be able to pin point key information from case files</a:t>
                      </a:r>
                    </a:p>
                    <a:p>
                      <a:r>
                        <a:rPr lang="en-GB" sz="1100">
                          <a:solidFill>
                            <a:schemeClr val="tx1"/>
                          </a:solidFill>
                          <a:latin typeface="+mj-lt"/>
                        </a:rPr>
                        <a:t>So I can: build up a picture of a situation quickly to summarise previous interventions, risk and protective factors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latin typeface="+mj-lt"/>
                        </a:rPr>
                        <a:t>Case files consist of very long and detailed notes making it difficult to identify key information to compile chronologies, assessments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4914831"/>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kern="1200" noProof="0">
                          <a:solidFill>
                            <a:schemeClr val="tx1"/>
                          </a:solidFill>
                          <a:latin typeface="+mj-lt"/>
                          <a:ea typeface="+mn-ea"/>
                          <a:cs typeface="+mn-cs"/>
                        </a:rPr>
                        <a:t>Phase 3: </a:t>
                      </a:r>
                      <a:r>
                        <a:rPr lang="en-GB" sz="1100" b="0" kern="1200" noProof="0">
                          <a:solidFill>
                            <a:schemeClr val="tx1"/>
                          </a:solidFill>
                          <a:latin typeface="+mj-lt"/>
                          <a:ea typeface="+mn-ea"/>
                          <a:cs typeface="+mn-cs"/>
                        </a:rPr>
                        <a:t>SW Assessment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solidFill>
                            <a:schemeClr val="tx1"/>
                          </a:solidFill>
                          <a:latin typeface="+mj-lt"/>
                        </a:rPr>
                        <a:t>I need to: understand what works for the family</a:t>
                      </a:r>
                    </a:p>
                    <a:p>
                      <a:r>
                        <a:rPr lang="en-GB" sz="1100">
                          <a:solidFill>
                            <a:schemeClr val="tx1"/>
                          </a:solidFill>
                          <a:latin typeface="+mj-lt"/>
                        </a:rPr>
                        <a:t>So I can: avoid repeating any mistakes made in previous plans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solidFill>
                            <a:schemeClr val="tx1"/>
                          </a:solidFill>
                          <a:latin typeface="+mj-lt"/>
                        </a:rPr>
                        <a:t>Data presented on systems often doesn’t fully translate the experience of the family. SWs want to improve their engagement with families, especially those who may have previously been in CSC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842860"/>
                  </a:ext>
                </a:extLst>
              </a:tr>
              <a:tr h="1122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kern="1200" noProof="0">
                          <a:solidFill>
                            <a:schemeClr val="tx1"/>
                          </a:solidFill>
                          <a:latin typeface="+mj-lt"/>
                          <a:ea typeface="+mn-ea"/>
                          <a:cs typeface="+mn-cs"/>
                        </a:rPr>
                        <a:t>Phase 5</a:t>
                      </a:r>
                      <a:r>
                        <a:rPr lang="en-GB" sz="1100" b="0" kern="1200" noProof="0">
                          <a:solidFill>
                            <a:schemeClr val="tx1"/>
                          </a:solidFill>
                          <a:latin typeface="+mj-lt"/>
                          <a:ea typeface="+mn-ea"/>
                          <a:cs typeface="+mn-cs"/>
                        </a:rPr>
                        <a:t>: Review Plan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solidFill>
                            <a:schemeClr val="tx1"/>
                          </a:solidFill>
                          <a:latin typeface="+mj-lt"/>
                        </a:rPr>
                        <a:t>I need: to understand how my decisions link to children and family outcomes</a:t>
                      </a:r>
                    </a:p>
                    <a:p>
                      <a:r>
                        <a:rPr lang="en-GB" sz="1100">
                          <a:solidFill>
                            <a:schemeClr val="tx1"/>
                          </a:solidFill>
                          <a:latin typeface="+mj-lt"/>
                        </a:rPr>
                        <a:t>So I can: know more about what went well and what works for families achieving positive outcomes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solidFill>
                            <a:schemeClr val="tx1"/>
                          </a:solidFill>
                          <a:latin typeface="+mj-lt"/>
                        </a:rPr>
                        <a:t>SWs have low levels of understanding of how decisions and support link to children and family outcomes. E.g. don’t know what happens on de-escalation, some assessments such as parenting capacity have no standard approach and are quite subjective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8547842"/>
                  </a:ext>
                </a:extLst>
              </a:tr>
            </a:tbl>
          </a:graphicData>
        </a:graphic>
      </p:graphicFrame>
      <p:sp>
        <p:nvSpPr>
          <p:cNvPr id="3" name="Slide Number Placeholder 2">
            <a:extLst>
              <a:ext uri="{FF2B5EF4-FFF2-40B4-BE49-F238E27FC236}">
                <a16:creationId xmlns:a16="http://schemas.microsoft.com/office/drawing/2014/main" id="{5CE1528A-5D79-4B9C-B1F2-962EC16CAD53}"/>
              </a:ext>
            </a:extLst>
          </p:cNvPr>
          <p:cNvSpPr>
            <a:spLocks noGrp="1"/>
          </p:cNvSpPr>
          <p:nvPr>
            <p:ph type="sldNum" sz="quarter" idx="12"/>
          </p:nvPr>
        </p:nvSpPr>
        <p:spPr/>
        <p:txBody>
          <a:bodyPr/>
          <a:lstStyle/>
          <a:p>
            <a:fld id="{C6A4B429-0189-47CD-9DDA-A001F58C55D3}" type="slidenum">
              <a:rPr lang="en-US" smtClean="0"/>
              <a:pPr/>
              <a:t>44</a:t>
            </a:fld>
            <a:endParaRPr lang="en-US"/>
          </a:p>
        </p:txBody>
      </p:sp>
    </p:spTree>
    <p:extLst>
      <p:ext uri="{BB962C8B-B14F-4D97-AF65-F5344CB8AC3E}">
        <p14:creationId xmlns:p14="http://schemas.microsoft.com/office/powerpoint/2010/main" val="3893701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EFBD4F02-14B7-48E0-87A6-62664535382C}"/>
              </a:ext>
            </a:extLst>
          </p:cNvPr>
          <p:cNvSpPr/>
          <p:nvPr/>
        </p:nvSpPr>
        <p:spPr>
          <a:xfrm rot="5400000">
            <a:off x="1017918" y="1884871"/>
            <a:ext cx="3433313" cy="30882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CB8D16C-6147-4BC4-A468-D52583DABE97}"/>
              </a:ext>
            </a:extLst>
          </p:cNvPr>
          <p:cNvSpPr txBox="1"/>
          <p:nvPr/>
        </p:nvSpPr>
        <p:spPr>
          <a:xfrm>
            <a:off x="1388853" y="3305888"/>
            <a:ext cx="2078966" cy="246221"/>
          </a:xfrm>
          <a:prstGeom prst="rect">
            <a:avLst/>
          </a:prstGeom>
          <a:noFill/>
        </p:spPr>
        <p:txBody>
          <a:bodyPr wrap="square" lIns="0" tIns="0" rIns="0" bIns="0" rtlCol="0">
            <a:spAutoFit/>
          </a:bodyPr>
          <a:lstStyle/>
          <a:p>
            <a:r>
              <a:rPr lang="en-GB" sz="1600" b="1">
                <a:solidFill>
                  <a:schemeClr val="bg1"/>
                </a:solidFill>
                <a:latin typeface="+mj-lt"/>
              </a:rPr>
              <a:t>Early Help workers</a:t>
            </a:r>
          </a:p>
        </p:txBody>
      </p:sp>
      <p:sp>
        <p:nvSpPr>
          <p:cNvPr id="2" name="Slide Number Placeholder 1">
            <a:extLst>
              <a:ext uri="{FF2B5EF4-FFF2-40B4-BE49-F238E27FC236}">
                <a16:creationId xmlns:a16="http://schemas.microsoft.com/office/drawing/2014/main" id="{F989A5AE-3C1B-4D1C-A987-2FE9B70DDC77}"/>
              </a:ext>
            </a:extLst>
          </p:cNvPr>
          <p:cNvSpPr>
            <a:spLocks noGrp="1"/>
          </p:cNvSpPr>
          <p:nvPr>
            <p:ph type="sldNum" sz="quarter" idx="12"/>
          </p:nvPr>
        </p:nvSpPr>
        <p:spPr/>
        <p:txBody>
          <a:bodyPr/>
          <a:lstStyle/>
          <a:p>
            <a:fld id="{C6A4B429-0189-47CD-9DDA-A001F58C55D3}" type="slidenum">
              <a:rPr lang="en-US" smtClean="0"/>
              <a:pPr/>
              <a:t>45</a:t>
            </a:fld>
            <a:endParaRPr lang="en-US"/>
          </a:p>
        </p:txBody>
      </p:sp>
    </p:spTree>
    <p:extLst>
      <p:ext uri="{BB962C8B-B14F-4D97-AF65-F5344CB8AC3E}">
        <p14:creationId xmlns:p14="http://schemas.microsoft.com/office/powerpoint/2010/main" val="1533283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Early Help worker: profile</a:t>
            </a:r>
          </a:p>
        </p:txBody>
      </p:sp>
      <p:graphicFrame>
        <p:nvGraphicFramePr>
          <p:cNvPr id="4" name="Table 3">
            <a:extLst>
              <a:ext uri="{FF2B5EF4-FFF2-40B4-BE49-F238E27FC236}">
                <a16:creationId xmlns:a16="http://schemas.microsoft.com/office/drawing/2014/main" id="{913C3E07-4741-48BE-BBE8-EBA0F3C2CF20}"/>
              </a:ext>
            </a:extLst>
          </p:cNvPr>
          <p:cNvGraphicFramePr>
            <a:graphicFrameLocks noGrp="1"/>
          </p:cNvGraphicFramePr>
          <p:nvPr>
            <p:extLst>
              <p:ext uri="{D42A27DB-BD31-4B8C-83A1-F6EECF244321}">
                <p14:modId xmlns:p14="http://schemas.microsoft.com/office/powerpoint/2010/main" val="1862387714"/>
              </p:ext>
            </p:extLst>
          </p:nvPr>
        </p:nvGraphicFramePr>
        <p:xfrm>
          <a:off x="969963" y="991685"/>
          <a:ext cx="7766050" cy="5318811"/>
        </p:xfrm>
        <a:graphic>
          <a:graphicData uri="http://schemas.openxmlformats.org/drawingml/2006/table">
            <a:tbl>
              <a:tblPr firstRow="1" bandRow="1">
                <a:tableStyleId>{2D5ABB26-0587-4C30-8999-92F81FD0307C}</a:tableStyleId>
              </a:tblPr>
              <a:tblGrid>
                <a:gridCol w="1035300">
                  <a:extLst>
                    <a:ext uri="{9D8B030D-6E8A-4147-A177-3AD203B41FA5}">
                      <a16:colId xmlns:a16="http://schemas.microsoft.com/office/drawing/2014/main" val="4166066414"/>
                    </a:ext>
                  </a:extLst>
                </a:gridCol>
                <a:gridCol w="6730750">
                  <a:extLst>
                    <a:ext uri="{9D8B030D-6E8A-4147-A177-3AD203B41FA5}">
                      <a16:colId xmlns:a16="http://schemas.microsoft.com/office/drawing/2014/main" val="4271834223"/>
                    </a:ext>
                  </a:extLst>
                </a:gridCol>
              </a:tblGrid>
              <a:tr h="1432611">
                <a:tc>
                  <a:txBody>
                    <a:bodyPr/>
                    <a:lstStyle/>
                    <a:p>
                      <a:pPr marL="0" algn="l" defTabSz="914400" rtl="0" eaLnBrk="1" latinLnBrk="0" hangingPunct="1"/>
                      <a:r>
                        <a:rPr lang="en-GB" sz="1100" b="0" kern="1200" noProof="0">
                          <a:solidFill>
                            <a:schemeClr val="bg1"/>
                          </a:solidFill>
                          <a:latin typeface="+mj-lt"/>
                          <a:ea typeface="+mn-ea"/>
                          <a:cs typeface="+mn-cs"/>
                        </a:rPr>
                        <a:t>User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43510" lvl="0" indent="-143510" algn="l">
                        <a:buFont typeface="Arial" panose="020B0604020202020204" pitchFamily="34" charset="0"/>
                        <a:buChar char="•"/>
                      </a:pPr>
                      <a:r>
                        <a:rPr lang="en-GB" sz="1100" b="0" i="0" u="none" strike="noStrike" kern="1200" noProof="0">
                          <a:solidFill>
                            <a:srgbClr val="000000"/>
                          </a:solidFill>
                          <a:latin typeface="Gill Sans MT"/>
                        </a:rPr>
                        <a:t>Early Help services work with children, young people and families where there are indicators of emerging difficulties or additional needs. They aim to address these needs at an early stage, before they progress to being more serious concerns (e.g. before children’s services is required)</a:t>
                      </a:r>
                    </a:p>
                    <a:p>
                      <a:pPr marL="143510" lvl="0" indent="-143510" algn="l">
                        <a:buFont typeface="Arial" panose="020B0604020202020204" pitchFamily="34" charset="0"/>
                        <a:buChar char="•"/>
                      </a:pPr>
                      <a:r>
                        <a:rPr lang="en-GB" sz="1100" b="0" i="0" u="none" strike="noStrike" kern="1200" noProof="0">
                          <a:solidFill>
                            <a:srgbClr val="000000"/>
                          </a:solidFill>
                          <a:latin typeface="Gill Sans MT"/>
                        </a:rPr>
                        <a:t>Needs can include anything affecting health, development, wellbeing and safety of children and young people</a:t>
                      </a:r>
                    </a:p>
                    <a:p>
                      <a:pPr marL="143510" lvl="0" indent="-143510" algn="l">
                        <a:buFont typeface="Arial" panose="020B0604020202020204" pitchFamily="34" charset="0"/>
                        <a:buChar char="•"/>
                      </a:pPr>
                      <a:r>
                        <a:rPr lang="en-GB" sz="1100" b="0" i="0" u="none" strike="noStrike" kern="1200" noProof="0">
                          <a:solidFill>
                            <a:srgbClr val="000000"/>
                          </a:solidFill>
                          <a:latin typeface="Gill Sans MT"/>
                        </a:rPr>
                        <a:t>EH is typically delivered collaboratively between services. However it can also be delivered by a single agency (e.g. schools, children centres, health visitors, third sector agencies etc). </a:t>
                      </a:r>
                    </a:p>
                    <a:p>
                      <a:pPr marL="143510" lvl="0" indent="-143510" algn="l">
                        <a:buFont typeface="Arial" panose="020B0604020202020204" pitchFamily="34" charset="0"/>
                        <a:buChar char="•"/>
                      </a:pPr>
                      <a:r>
                        <a:rPr lang="en-GB" sz="1100" b="0" i="0" u="none" strike="noStrike" kern="1200" noProof="0">
                          <a:solidFill>
                            <a:srgbClr val="000000"/>
                          </a:solidFill>
                          <a:latin typeface="Gill Sans MT"/>
                        </a:rPr>
                        <a:t>EH is typically coordinated by a specialist, who may also deliver some support. In Leeds these are “Targeted Service Leads” (TSLs) and their teams. In Stockport it is “School Age+ workers” &amp; SWs linked to schools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90171"/>
                  </a:ext>
                </a:extLst>
              </a:tr>
              <a:tr h="532113">
                <a:tc>
                  <a:txBody>
                    <a:bodyPr/>
                    <a:lstStyle/>
                    <a:p>
                      <a:pPr lvl="0" algn="l" defTabSz="914400" eaLnBrk="1" latinLnBrk="0" hangingPunct="1">
                        <a:buNone/>
                      </a:pPr>
                      <a:r>
                        <a:rPr lang="en-GB" sz="1100" b="0" i="0" u="none" strike="noStrike" kern="1200" noProof="0">
                          <a:solidFill>
                            <a:schemeClr val="bg1"/>
                          </a:solidFill>
                          <a:latin typeface="Gill Sans MT"/>
                        </a:rPr>
                        <a:t>Number of people interiewed</a:t>
                      </a:r>
                      <a:endParaRPr lang="en-GB" sz="1100" b="0" kern="1200" noProof="0" err="1">
                        <a:solidFill>
                          <a:schemeClr val="bg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GB" sz="1100" noProof="0">
                          <a:latin typeface="+mj-lt"/>
                        </a:rPr>
                        <a:t>We interviewed 9 people from EH:1 School Age+ (EH) worker and 1 School Age+ (EH) Team Leader in Stockport and 7 TSLs in Leeds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382030">
                <a:tc>
                  <a:txBody>
                    <a:bodyPr/>
                    <a:lstStyle/>
                    <a:p>
                      <a:pPr marL="0" algn="l" defTabSz="914400" rtl="0" eaLnBrk="1" latinLnBrk="0" hangingPunct="1"/>
                      <a:r>
                        <a:rPr lang="en-GB" sz="1100" b="0" kern="1200" noProof="0">
                          <a:solidFill>
                            <a:schemeClr val="bg1"/>
                          </a:solidFill>
                          <a:latin typeface="+mj-lt"/>
                          <a:ea typeface="+mn-ea"/>
                          <a:cs typeface="+mn-cs"/>
                        </a:rPr>
                        <a:t>Systems used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pt-PT" sz="1100">
                          <a:latin typeface="+mj-lt"/>
                        </a:rPr>
                        <a:t>I</a:t>
                      </a:r>
                      <a:r>
                        <a:rPr lang="en-GB" sz="1100">
                          <a:latin typeface="+mj-lt"/>
                        </a:rPr>
                        <a:t>n Leeds TSLs’ teams mainly use Mosaic and Cluster spreadsheets as their CMS. EH practitioners in Children Centres and schools have access to their systems. Stockport EH Teams use EIS (Children’s Services CMS)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087600"/>
                  </a:ext>
                </a:extLst>
              </a:tr>
              <a:tr h="1732777">
                <a:tc>
                  <a:txBody>
                    <a:bodyPr/>
                    <a:lstStyle/>
                    <a:p>
                      <a:pPr marL="0" algn="l" defTabSz="914400" rtl="0" eaLnBrk="1" latinLnBrk="0" hangingPunct="1"/>
                      <a:r>
                        <a:rPr lang="en-GB" sz="1100" b="0" kern="1200" noProof="0">
                          <a:solidFill>
                            <a:schemeClr val="bg1"/>
                          </a:solidFill>
                          <a:latin typeface="+mj-lt"/>
                          <a:ea typeface="+mn-ea"/>
                          <a:cs typeface="+mn-cs"/>
                        </a:rPr>
                        <a:t>General quotes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07950" indent="-107950">
                        <a:buFont typeface="Arial" panose="020B0604020202020204" pitchFamily="34" charset="0"/>
                        <a:buChar char="•"/>
                      </a:pPr>
                      <a:r>
                        <a:rPr lang="en-GB" sz="1100">
                          <a:latin typeface="Gill Sans MT"/>
                        </a:rPr>
                        <a:t>“I have created a chronology of the child to build the case. When doing that I rang Croydon to complete the picture but they said no so I had to drive there to actually understand what happened to the child before she moved to Leeds” (Leeds)</a:t>
                      </a:r>
                    </a:p>
                    <a:p>
                      <a:pPr marL="107950" marR="0" lvl="0" indent="-107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a:solidFill>
                            <a:schemeClr val="tx1"/>
                          </a:solidFill>
                          <a:latin typeface="Gill Sans MT"/>
                          <a:ea typeface="+mn-ea"/>
                          <a:cs typeface="+mn-cs"/>
                        </a:rPr>
                        <a:t>"I didn't know the parent was seeing a counsellor". "You don't know if the parents are working well with the job centre unless they tell you" (Stockport)</a:t>
                      </a:r>
                      <a:endParaRPr lang="en-GB" sz="1100">
                        <a:latin typeface="Gill Sans MT"/>
                      </a:endParaRPr>
                    </a:p>
                    <a:p>
                      <a:pPr marL="107950" indent="-107950">
                        <a:buFont typeface="Arial" panose="020B0604020202020204" pitchFamily="34" charset="0"/>
                        <a:buChar char="•"/>
                      </a:pPr>
                      <a:r>
                        <a:rPr lang="en-GB" sz="1100">
                          <a:latin typeface="Gill Sans MT"/>
                        </a:rPr>
                        <a:t>"Often referrals don’t have family context information included, despite the fact that there is space on the form to do that." (Leeds)</a:t>
                      </a:r>
                    </a:p>
                    <a:p>
                      <a:pPr marL="107950" lvl="0" indent="-107950">
                        <a:buFont typeface="Arial" panose="020B0604020202020204" pitchFamily="34" charset="0"/>
                        <a:buChar char="•"/>
                      </a:pPr>
                      <a:r>
                        <a:rPr lang="en-GB" sz="1100">
                          <a:latin typeface="Gill Sans MT"/>
                        </a:rPr>
                        <a:t>"We get police data on crimes involving children the previous day but it's too hard to stay on top of this“ (Leeds)</a:t>
                      </a:r>
                    </a:p>
                    <a:p>
                      <a:pPr marL="107950" lvl="0" indent="-107950">
                        <a:buFont typeface="Arial" panose="020B0604020202020204" pitchFamily="34" charset="0"/>
                        <a:buChar char="•"/>
                      </a:pPr>
                      <a:r>
                        <a:rPr lang="en-GB" sz="1100">
                          <a:latin typeface="Gill Sans MT"/>
                        </a:rPr>
                        <a:t>"One extra piece of information sometimes enabled life-saving intervention" (Leeds)</a:t>
                      </a:r>
                    </a:p>
                    <a:p>
                      <a:pPr marL="107950" lvl="0" indent="-107950">
                        <a:buFont typeface="Arial" panose="020B0604020202020204" pitchFamily="34" charset="0"/>
                        <a:buChar char="•"/>
                      </a:pPr>
                      <a:r>
                        <a:rPr lang="en-GB" sz="1100" b="0" i="0" u="none" strike="noStrike" noProof="0">
                          <a:solidFill>
                            <a:srgbClr val="000000"/>
                          </a:solidFill>
                          <a:latin typeface="Gill Sans MT"/>
                        </a:rPr>
                        <a:t>"One piece of information I would like is who’s living in the household. I don’t always know who the housing officer is, and if I do then they don’t always know either” (Stockport)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683990"/>
                  </a:ext>
                </a:extLst>
              </a:tr>
              <a:tr h="832279">
                <a:tc>
                  <a:txBody>
                    <a:bodyPr/>
                    <a:lstStyle/>
                    <a:p>
                      <a:pPr marL="0" algn="l" defTabSz="914400" rtl="0" eaLnBrk="1" latinLnBrk="0" hangingPunct="1"/>
                      <a:r>
                        <a:rPr lang="en-GB" sz="1100" b="0" kern="1200" noProof="0">
                          <a:solidFill>
                            <a:schemeClr val="bg1"/>
                          </a:solidFill>
                          <a:latin typeface="+mj-lt"/>
                          <a:ea typeface="+mn-ea"/>
                          <a:cs typeface="+mn-cs"/>
                        </a:rPr>
                        <a:t>Other insights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lvl="0" indent="-171450" algn="l">
                        <a:buFont typeface="Arial"/>
                        <a:buChar char="•"/>
                      </a:pPr>
                      <a:r>
                        <a:rPr lang="en-GB" sz="1100" b="0" i="0" u="none" strike="noStrike" noProof="0">
                          <a:solidFill>
                            <a:srgbClr val="000000"/>
                          </a:solidFill>
                          <a:latin typeface="Gill Sans MT"/>
                        </a:rPr>
                        <a:t>Some workers view was that EH decisions aren’t always robust enough. Development or challenging behaviour concerns at age 2-3 can be picked up, with an EH assessment needed at this point</a:t>
                      </a:r>
                      <a:endParaRPr lang="en-GB" sz="1100" b="0" i="0" u="none" strike="noStrike" noProof="0">
                        <a:latin typeface="Gill Sans MT"/>
                      </a:endParaRPr>
                    </a:p>
                    <a:p>
                      <a:pPr marL="171450" lvl="0" indent="-171450" algn="l">
                        <a:buFont typeface="Arial"/>
                        <a:buChar char="•"/>
                      </a:pPr>
                      <a:r>
                        <a:rPr lang="en-GB" sz="1100" b="0" i="0" u="none" strike="noStrike" noProof="0">
                          <a:solidFill>
                            <a:srgbClr val="000000"/>
                          </a:solidFill>
                          <a:latin typeface="Gill Sans MT"/>
                        </a:rPr>
                        <a:t>Leeds used to identify top100 children at risk, but the workload involved was too major to sustain</a:t>
                      </a:r>
                    </a:p>
                    <a:p>
                      <a:pPr marL="171450" lvl="0" indent="-171450" algn="l">
                        <a:buFont typeface="Arial"/>
                        <a:buChar char="•"/>
                      </a:pPr>
                      <a:r>
                        <a:rPr lang="en-GB" sz="1100" b="0" i="0" u="none" strike="noStrike" noProof="0">
                          <a:solidFill>
                            <a:srgbClr val="000000"/>
                          </a:solidFill>
                          <a:latin typeface="Gill Sans MT"/>
                        </a:rPr>
                        <a:t>EH workers rely on parents, schools etc. to inform them of changes in the family's situation. This means they can miss changes in the family’s situation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841965"/>
                  </a:ext>
                </a:extLst>
              </a:tr>
            </a:tbl>
          </a:graphicData>
        </a:graphic>
      </p:graphicFrame>
      <p:sp>
        <p:nvSpPr>
          <p:cNvPr id="3" name="Slide Number Placeholder 2">
            <a:extLst>
              <a:ext uri="{FF2B5EF4-FFF2-40B4-BE49-F238E27FC236}">
                <a16:creationId xmlns:a16="http://schemas.microsoft.com/office/drawing/2014/main" id="{3D72CE25-FF10-469F-9EFE-AADC8AF113F3}"/>
              </a:ext>
            </a:extLst>
          </p:cNvPr>
          <p:cNvSpPr>
            <a:spLocks noGrp="1"/>
          </p:cNvSpPr>
          <p:nvPr>
            <p:ph type="sldNum" sz="quarter" idx="12"/>
          </p:nvPr>
        </p:nvSpPr>
        <p:spPr/>
        <p:txBody>
          <a:bodyPr/>
          <a:lstStyle/>
          <a:p>
            <a:fld id="{C6A4B429-0189-47CD-9DDA-A001F58C55D3}" type="slidenum">
              <a:rPr lang="en-US" smtClean="0"/>
              <a:pPr/>
              <a:t>46</a:t>
            </a:fld>
            <a:endParaRPr lang="en-US"/>
          </a:p>
        </p:txBody>
      </p:sp>
    </p:spTree>
    <p:extLst>
      <p:ext uri="{BB962C8B-B14F-4D97-AF65-F5344CB8AC3E}">
        <p14:creationId xmlns:p14="http://schemas.microsoft.com/office/powerpoint/2010/main" val="2002839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Early help common  workflow, decisions &amp; information</a:t>
            </a:r>
            <a:r>
              <a:rPr lang="en-GB" baseline="30000"/>
              <a:t>1</a:t>
            </a:r>
          </a:p>
        </p:txBody>
      </p:sp>
      <p:sp>
        <p:nvSpPr>
          <p:cNvPr id="46" name="Rounded Rectangle 124">
            <a:extLst>
              <a:ext uri="{FF2B5EF4-FFF2-40B4-BE49-F238E27FC236}">
                <a16:creationId xmlns:a16="http://schemas.microsoft.com/office/drawing/2014/main" id="{2DF53C00-E40D-4B49-B8B9-74B1A8C1CBCA}"/>
              </a:ext>
            </a:extLst>
          </p:cNvPr>
          <p:cNvSpPr/>
          <p:nvPr/>
        </p:nvSpPr>
        <p:spPr>
          <a:xfrm>
            <a:off x="2588891" y="2195207"/>
            <a:ext cx="1408508" cy="87934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900" b="1">
                <a:latin typeface="+mj-lt"/>
              </a:rPr>
              <a:t>2. Initial EH Assessment</a:t>
            </a:r>
          </a:p>
          <a:p>
            <a:pPr marL="72000" indent="-72000" algn="ctr">
              <a:spcBef>
                <a:spcPts val="600"/>
              </a:spcBef>
              <a:buFont typeface="Arial" panose="020B0604020202020204" pitchFamily="34" charset="0"/>
              <a:buChar char="•"/>
            </a:pPr>
            <a:r>
              <a:rPr lang="en-GB" sz="800">
                <a:latin typeface="+mj-lt"/>
              </a:rPr>
              <a:t>Contact with the family</a:t>
            </a:r>
          </a:p>
          <a:p>
            <a:pPr marL="72000" indent="-72000" algn="ctr">
              <a:spcBef>
                <a:spcPts val="600"/>
              </a:spcBef>
              <a:buFont typeface="Arial" panose="020B0604020202020204" pitchFamily="34" charset="0"/>
              <a:buChar char="•"/>
            </a:pPr>
            <a:r>
              <a:rPr lang="en-GB" sz="800">
                <a:latin typeface="+mj-lt"/>
              </a:rPr>
              <a:t>Get info from other professional</a:t>
            </a:r>
          </a:p>
        </p:txBody>
      </p:sp>
      <p:sp>
        <p:nvSpPr>
          <p:cNvPr id="93" name="Rounded Rectangle 75">
            <a:extLst>
              <a:ext uri="{FF2B5EF4-FFF2-40B4-BE49-F238E27FC236}">
                <a16:creationId xmlns:a16="http://schemas.microsoft.com/office/drawing/2014/main" id="{EF032DCD-1A0B-4FD3-9DE9-13EAC6F7C5CC}"/>
              </a:ext>
            </a:extLst>
          </p:cNvPr>
          <p:cNvSpPr/>
          <p:nvPr/>
        </p:nvSpPr>
        <p:spPr>
          <a:xfrm>
            <a:off x="2772879" y="1563015"/>
            <a:ext cx="2253668" cy="2701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100">
                <a:latin typeface="+mj-lt"/>
              </a:rPr>
              <a:t>Multi-agency work</a:t>
            </a:r>
            <a:endParaRPr lang="en-GB" sz="1200">
              <a:latin typeface="+mj-lt"/>
            </a:endParaRPr>
          </a:p>
        </p:txBody>
      </p:sp>
      <p:sp>
        <p:nvSpPr>
          <p:cNvPr id="94" name="Rounded Rectangle 75">
            <a:extLst>
              <a:ext uri="{FF2B5EF4-FFF2-40B4-BE49-F238E27FC236}">
                <a16:creationId xmlns:a16="http://schemas.microsoft.com/office/drawing/2014/main" id="{AA6CEE43-A932-4742-A9D7-B90D8AF06431}"/>
              </a:ext>
            </a:extLst>
          </p:cNvPr>
          <p:cNvSpPr/>
          <p:nvPr/>
        </p:nvSpPr>
        <p:spPr>
          <a:xfrm>
            <a:off x="5502895" y="1544104"/>
            <a:ext cx="3174822" cy="289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100">
                <a:latin typeface="+mj-lt"/>
              </a:rPr>
              <a:t>Social Care</a:t>
            </a:r>
            <a:endParaRPr lang="en-GB" sz="1200">
              <a:latin typeface="+mj-lt"/>
            </a:endParaRPr>
          </a:p>
        </p:txBody>
      </p:sp>
      <p:sp>
        <p:nvSpPr>
          <p:cNvPr id="95" name="Rounded Rectangle 75">
            <a:extLst>
              <a:ext uri="{FF2B5EF4-FFF2-40B4-BE49-F238E27FC236}">
                <a16:creationId xmlns:a16="http://schemas.microsoft.com/office/drawing/2014/main" id="{CDC01E2F-A898-49A5-B147-AB13DF26BDF4}"/>
              </a:ext>
            </a:extLst>
          </p:cNvPr>
          <p:cNvSpPr/>
          <p:nvPr/>
        </p:nvSpPr>
        <p:spPr>
          <a:xfrm>
            <a:off x="5781710" y="2230353"/>
            <a:ext cx="1410727" cy="88048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2000" indent="-72000" algn="ctr">
              <a:spcBef>
                <a:spcPts val="600"/>
              </a:spcBef>
            </a:pPr>
            <a:r>
              <a:rPr lang="en-GB" sz="900" b="1">
                <a:latin typeface="+mj-lt"/>
              </a:rPr>
              <a:t>4. Review plan</a:t>
            </a:r>
          </a:p>
          <a:p>
            <a:pPr marL="72000" indent="-72000" algn="ctr">
              <a:spcBef>
                <a:spcPts val="600"/>
              </a:spcBef>
              <a:buFont typeface="Arial" panose="020B0604020202020204" pitchFamily="34" charset="0"/>
              <a:buChar char="•"/>
            </a:pPr>
            <a:r>
              <a:rPr lang="en-GB" sz="800">
                <a:latin typeface="+mj-lt"/>
              </a:rPr>
              <a:t>Review TAF/TAC meeting every 6 weeks</a:t>
            </a:r>
          </a:p>
        </p:txBody>
      </p:sp>
      <p:sp>
        <p:nvSpPr>
          <p:cNvPr id="105" name="Rounded Rectangle 124">
            <a:extLst>
              <a:ext uri="{FF2B5EF4-FFF2-40B4-BE49-F238E27FC236}">
                <a16:creationId xmlns:a16="http://schemas.microsoft.com/office/drawing/2014/main" id="{EE13BC0E-C530-4AAA-9F87-C282C1254CDA}"/>
              </a:ext>
            </a:extLst>
          </p:cNvPr>
          <p:cNvSpPr/>
          <p:nvPr/>
        </p:nvSpPr>
        <p:spPr>
          <a:xfrm>
            <a:off x="4185343" y="2201780"/>
            <a:ext cx="1408508" cy="880481"/>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2000" indent="-72000" algn="ctr">
              <a:spcBef>
                <a:spcPts val="600"/>
              </a:spcBef>
            </a:pPr>
            <a:r>
              <a:rPr lang="en-GB" sz="900" b="1">
                <a:latin typeface="+mj-lt"/>
              </a:rPr>
              <a:t>3. Plan development</a:t>
            </a:r>
          </a:p>
          <a:p>
            <a:pPr marL="72000" indent="-72000" algn="ctr">
              <a:spcBef>
                <a:spcPts val="600"/>
              </a:spcBef>
              <a:buFont typeface="Arial" panose="020B0604020202020204" pitchFamily="34" charset="0"/>
              <a:buChar char="•"/>
            </a:pPr>
            <a:r>
              <a:rPr lang="en-GB" sz="800">
                <a:latin typeface="+mj-lt"/>
              </a:rPr>
              <a:t>Initial TAF/TAC meeting</a:t>
            </a:r>
          </a:p>
          <a:p>
            <a:pPr marL="72000" indent="-72000" algn="ctr">
              <a:spcBef>
                <a:spcPts val="600"/>
              </a:spcBef>
              <a:buFont typeface="Arial" panose="020B0604020202020204" pitchFamily="34" charset="0"/>
              <a:buChar char="•"/>
            </a:pPr>
            <a:r>
              <a:rPr lang="en-GB" sz="800">
                <a:latin typeface="+mj-lt"/>
              </a:rPr>
              <a:t>Output could be to deliver 6-8 focussed intervention sessions</a:t>
            </a:r>
          </a:p>
        </p:txBody>
      </p:sp>
      <p:sp>
        <p:nvSpPr>
          <p:cNvPr id="110" name="Rectangle 109">
            <a:extLst>
              <a:ext uri="{FF2B5EF4-FFF2-40B4-BE49-F238E27FC236}">
                <a16:creationId xmlns:a16="http://schemas.microsoft.com/office/drawing/2014/main" id="{42DB6D41-D262-459E-A626-E35B748A3264}"/>
              </a:ext>
            </a:extLst>
          </p:cNvPr>
          <p:cNvSpPr/>
          <p:nvPr/>
        </p:nvSpPr>
        <p:spPr>
          <a:xfrm>
            <a:off x="2642778" y="1824248"/>
            <a:ext cx="2949641" cy="230832"/>
          </a:xfrm>
          <a:prstGeom prst="rect">
            <a:avLst/>
          </a:prstGeom>
        </p:spPr>
        <p:txBody>
          <a:bodyPr wrap="square">
            <a:spAutoFit/>
          </a:bodyPr>
          <a:lstStyle/>
          <a:p>
            <a:pPr lvl="0"/>
            <a:r>
              <a:rPr lang="en-GB" sz="900" i="1"/>
              <a:t>Does the family require     support from other agencies?</a:t>
            </a:r>
          </a:p>
        </p:txBody>
      </p:sp>
      <p:sp>
        <p:nvSpPr>
          <p:cNvPr id="111" name="Rectangle 110">
            <a:extLst>
              <a:ext uri="{FF2B5EF4-FFF2-40B4-BE49-F238E27FC236}">
                <a16:creationId xmlns:a16="http://schemas.microsoft.com/office/drawing/2014/main" id="{0A219F74-E6DA-4FE1-9471-18BD2A6F6DF1}"/>
              </a:ext>
            </a:extLst>
          </p:cNvPr>
          <p:cNvSpPr/>
          <p:nvPr/>
        </p:nvSpPr>
        <p:spPr>
          <a:xfrm>
            <a:off x="5568493" y="1814723"/>
            <a:ext cx="4128402" cy="230832"/>
          </a:xfrm>
          <a:prstGeom prst="rect">
            <a:avLst/>
          </a:prstGeom>
        </p:spPr>
        <p:txBody>
          <a:bodyPr wrap="square">
            <a:spAutoFit/>
          </a:bodyPr>
          <a:lstStyle/>
          <a:p>
            <a:pPr lvl="0"/>
            <a:r>
              <a:rPr lang="en-GB" sz="900" i="1"/>
              <a:t>Should the case be escalated      on safeguarding grounds?</a:t>
            </a:r>
          </a:p>
        </p:txBody>
      </p:sp>
      <p:sp>
        <p:nvSpPr>
          <p:cNvPr id="11" name="Rounded Rectangle 80">
            <a:extLst>
              <a:ext uri="{FF2B5EF4-FFF2-40B4-BE49-F238E27FC236}">
                <a16:creationId xmlns:a16="http://schemas.microsoft.com/office/drawing/2014/main" id="{E4363852-20D5-4388-9AA8-A5B717792244}"/>
              </a:ext>
            </a:extLst>
          </p:cNvPr>
          <p:cNvSpPr/>
          <p:nvPr/>
        </p:nvSpPr>
        <p:spPr>
          <a:xfrm>
            <a:off x="963172" y="1507829"/>
            <a:ext cx="1462718" cy="1914010"/>
          </a:xfrm>
          <a:prstGeom prst="roundRect">
            <a:avLst>
              <a:gd name="adj" fmla="val 0"/>
            </a:avLst>
          </a:prstGeom>
          <a:solidFill>
            <a:schemeClr val="bg1">
              <a:lumMod val="95000"/>
            </a:schemeClr>
          </a:solidFill>
          <a:ln w="19050">
            <a:no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sz="900" b="1">
                <a:latin typeface="+mj-lt"/>
              </a:rPr>
              <a:t>1. Early Help Referral</a:t>
            </a:r>
          </a:p>
        </p:txBody>
      </p:sp>
      <p:sp>
        <p:nvSpPr>
          <p:cNvPr id="69" name="Rectangle 68">
            <a:extLst>
              <a:ext uri="{FF2B5EF4-FFF2-40B4-BE49-F238E27FC236}">
                <a16:creationId xmlns:a16="http://schemas.microsoft.com/office/drawing/2014/main" id="{1372E355-3865-4225-B720-E7EEDACB9582}"/>
              </a:ext>
            </a:extLst>
          </p:cNvPr>
          <p:cNvSpPr/>
          <p:nvPr/>
        </p:nvSpPr>
        <p:spPr>
          <a:xfrm>
            <a:off x="1036966" y="2242059"/>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Police</a:t>
            </a:r>
          </a:p>
        </p:txBody>
      </p:sp>
      <p:sp>
        <p:nvSpPr>
          <p:cNvPr id="71" name="Rectangle 70">
            <a:extLst>
              <a:ext uri="{FF2B5EF4-FFF2-40B4-BE49-F238E27FC236}">
                <a16:creationId xmlns:a16="http://schemas.microsoft.com/office/drawing/2014/main" id="{CE506B07-10AF-4D76-AA55-DD5B2C558A8C}"/>
              </a:ext>
            </a:extLst>
          </p:cNvPr>
          <p:cNvSpPr/>
          <p:nvPr/>
        </p:nvSpPr>
        <p:spPr>
          <a:xfrm>
            <a:off x="1036966" y="2477015"/>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Health</a:t>
            </a:r>
          </a:p>
        </p:txBody>
      </p:sp>
      <p:sp>
        <p:nvSpPr>
          <p:cNvPr id="72" name="Rectangle 71">
            <a:extLst>
              <a:ext uri="{FF2B5EF4-FFF2-40B4-BE49-F238E27FC236}">
                <a16:creationId xmlns:a16="http://schemas.microsoft.com/office/drawing/2014/main" id="{801B8FE1-F34E-4ADB-ABE6-7102BB29D81D}"/>
              </a:ext>
            </a:extLst>
          </p:cNvPr>
          <p:cNvSpPr/>
          <p:nvPr/>
        </p:nvSpPr>
        <p:spPr>
          <a:xfrm>
            <a:off x="1036966" y="2711971"/>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Education</a:t>
            </a:r>
          </a:p>
        </p:txBody>
      </p:sp>
      <p:sp>
        <p:nvSpPr>
          <p:cNvPr id="73" name="Rectangle 72">
            <a:extLst>
              <a:ext uri="{FF2B5EF4-FFF2-40B4-BE49-F238E27FC236}">
                <a16:creationId xmlns:a16="http://schemas.microsoft.com/office/drawing/2014/main" id="{541685D8-1CA6-4B11-B13B-5CC2F5A9800C}"/>
              </a:ext>
            </a:extLst>
          </p:cNvPr>
          <p:cNvSpPr/>
          <p:nvPr/>
        </p:nvSpPr>
        <p:spPr>
          <a:xfrm>
            <a:off x="1036966" y="2946927"/>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Other LA service</a:t>
            </a:r>
          </a:p>
        </p:txBody>
      </p:sp>
      <p:sp>
        <p:nvSpPr>
          <p:cNvPr id="77" name="Rectangle 76">
            <a:extLst>
              <a:ext uri="{FF2B5EF4-FFF2-40B4-BE49-F238E27FC236}">
                <a16:creationId xmlns:a16="http://schemas.microsoft.com/office/drawing/2014/main" id="{DCBAC804-97E4-4B73-9123-9C56E31295CB}"/>
              </a:ext>
            </a:extLst>
          </p:cNvPr>
          <p:cNvSpPr/>
          <p:nvPr/>
        </p:nvSpPr>
        <p:spPr>
          <a:xfrm>
            <a:off x="1036966" y="1721704"/>
            <a:ext cx="1333067" cy="230832"/>
          </a:xfrm>
          <a:prstGeom prst="rect">
            <a:avLst/>
          </a:prstGeom>
          <a:noFill/>
          <a:ln>
            <a:noFill/>
          </a:ln>
        </p:spPr>
        <p:txBody>
          <a:bodyPr wrap="square" anchor="ctr">
            <a:spAutoFit/>
          </a:bodyPr>
          <a:lstStyle/>
          <a:p>
            <a:pPr>
              <a:spcAft>
                <a:spcPts val="1800"/>
              </a:spcAft>
            </a:pPr>
            <a:r>
              <a:rPr lang="en-GB" sz="900" i="1">
                <a:latin typeface="+mj-lt"/>
              </a:rPr>
              <a:t>By telephone / email:</a:t>
            </a:r>
          </a:p>
        </p:txBody>
      </p:sp>
      <p:sp>
        <p:nvSpPr>
          <p:cNvPr id="79" name="Rectangle 78">
            <a:extLst>
              <a:ext uri="{FF2B5EF4-FFF2-40B4-BE49-F238E27FC236}">
                <a16:creationId xmlns:a16="http://schemas.microsoft.com/office/drawing/2014/main" id="{54A55A13-4E65-4B21-9B00-C372C6C50970}"/>
              </a:ext>
            </a:extLst>
          </p:cNvPr>
          <p:cNvSpPr/>
          <p:nvPr/>
        </p:nvSpPr>
        <p:spPr>
          <a:xfrm>
            <a:off x="1036966" y="3181884"/>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Other</a:t>
            </a:r>
          </a:p>
        </p:txBody>
      </p:sp>
      <p:sp>
        <p:nvSpPr>
          <p:cNvPr id="116" name="Rectangle 115">
            <a:extLst>
              <a:ext uri="{FF2B5EF4-FFF2-40B4-BE49-F238E27FC236}">
                <a16:creationId xmlns:a16="http://schemas.microsoft.com/office/drawing/2014/main" id="{86AB3EB9-96B4-48E1-A6C5-D7B678C212D5}"/>
              </a:ext>
            </a:extLst>
          </p:cNvPr>
          <p:cNvSpPr/>
          <p:nvPr/>
        </p:nvSpPr>
        <p:spPr>
          <a:xfrm>
            <a:off x="1036966" y="1992149"/>
            <a:ext cx="1333067" cy="177936"/>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De-escalation from CSC</a:t>
            </a:r>
          </a:p>
        </p:txBody>
      </p:sp>
      <p:cxnSp>
        <p:nvCxnSpPr>
          <p:cNvPr id="119" name="Straight Arrow Connector 118">
            <a:extLst>
              <a:ext uri="{FF2B5EF4-FFF2-40B4-BE49-F238E27FC236}">
                <a16:creationId xmlns:a16="http://schemas.microsoft.com/office/drawing/2014/main" id="{402B08D5-2CB0-4FD6-88B2-D1477D550C94}"/>
              </a:ext>
            </a:extLst>
          </p:cNvPr>
          <p:cNvCxnSpPr>
            <a:cxnSpLocks/>
            <a:stCxn id="46" idx="3"/>
            <a:endCxn id="105" idx="1"/>
          </p:cNvCxnSpPr>
          <p:nvPr/>
        </p:nvCxnSpPr>
        <p:spPr>
          <a:xfrm>
            <a:off x="3997399" y="2634878"/>
            <a:ext cx="187944" cy="71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CE0C86C8-3180-46D0-8E79-F5CF19DCB6BB}"/>
              </a:ext>
            </a:extLst>
          </p:cNvPr>
          <p:cNvSpPr/>
          <p:nvPr/>
        </p:nvSpPr>
        <p:spPr>
          <a:xfrm>
            <a:off x="2605240" y="3144852"/>
            <a:ext cx="1393344" cy="507831"/>
          </a:xfrm>
          <a:prstGeom prst="rect">
            <a:avLst/>
          </a:prstGeom>
        </p:spPr>
        <p:txBody>
          <a:bodyPr wrap="square">
            <a:spAutoFit/>
          </a:bodyPr>
          <a:lstStyle/>
          <a:p>
            <a:pPr lvl="0"/>
            <a:r>
              <a:rPr lang="en-GB" sz="900" i="1"/>
              <a:t>At referral point, is the case suitable for EH work?</a:t>
            </a:r>
          </a:p>
        </p:txBody>
      </p:sp>
      <p:sp>
        <p:nvSpPr>
          <p:cNvPr id="108" name="Rectangle 107">
            <a:extLst>
              <a:ext uri="{FF2B5EF4-FFF2-40B4-BE49-F238E27FC236}">
                <a16:creationId xmlns:a16="http://schemas.microsoft.com/office/drawing/2014/main" id="{DFC99DF1-392B-4452-8C5B-4F0794F5415E}"/>
              </a:ext>
            </a:extLst>
          </p:cNvPr>
          <p:cNvSpPr/>
          <p:nvPr/>
        </p:nvSpPr>
        <p:spPr>
          <a:xfrm>
            <a:off x="4185665" y="3144833"/>
            <a:ext cx="1393344" cy="369332"/>
          </a:xfrm>
          <a:prstGeom prst="rect">
            <a:avLst/>
          </a:prstGeom>
        </p:spPr>
        <p:txBody>
          <a:bodyPr wrap="square">
            <a:spAutoFit/>
          </a:bodyPr>
          <a:lstStyle/>
          <a:p>
            <a:pPr lvl="0"/>
            <a:r>
              <a:rPr lang="en-GB" sz="900" i="1"/>
              <a:t>Who should be the lead practitioner?</a:t>
            </a:r>
          </a:p>
        </p:txBody>
      </p:sp>
      <p:sp>
        <p:nvSpPr>
          <p:cNvPr id="112" name="Rectangle 111">
            <a:extLst>
              <a:ext uri="{FF2B5EF4-FFF2-40B4-BE49-F238E27FC236}">
                <a16:creationId xmlns:a16="http://schemas.microsoft.com/office/drawing/2014/main" id="{51EA68F6-EAEE-4B2E-B18C-102829CFFE8B}"/>
              </a:ext>
            </a:extLst>
          </p:cNvPr>
          <p:cNvSpPr/>
          <p:nvPr/>
        </p:nvSpPr>
        <p:spPr>
          <a:xfrm>
            <a:off x="5758359" y="3153929"/>
            <a:ext cx="1393344" cy="507831"/>
          </a:xfrm>
          <a:prstGeom prst="rect">
            <a:avLst/>
          </a:prstGeom>
        </p:spPr>
        <p:txBody>
          <a:bodyPr wrap="square">
            <a:spAutoFit/>
          </a:bodyPr>
          <a:lstStyle/>
          <a:p>
            <a:pPr lvl="0"/>
            <a:r>
              <a:rPr lang="en-GB" sz="900" i="1"/>
              <a:t>Is the support the family are getting meeting their needs?</a:t>
            </a:r>
          </a:p>
        </p:txBody>
      </p:sp>
      <p:sp>
        <p:nvSpPr>
          <p:cNvPr id="113" name="Rectangle 112">
            <a:extLst>
              <a:ext uri="{FF2B5EF4-FFF2-40B4-BE49-F238E27FC236}">
                <a16:creationId xmlns:a16="http://schemas.microsoft.com/office/drawing/2014/main" id="{E22BA9C3-3E07-41CD-AA48-D5045A4339F8}"/>
              </a:ext>
            </a:extLst>
          </p:cNvPr>
          <p:cNvSpPr/>
          <p:nvPr/>
        </p:nvSpPr>
        <p:spPr>
          <a:xfrm>
            <a:off x="7415572" y="3354705"/>
            <a:ext cx="1393344" cy="507831"/>
          </a:xfrm>
          <a:prstGeom prst="rect">
            <a:avLst/>
          </a:prstGeom>
        </p:spPr>
        <p:txBody>
          <a:bodyPr wrap="square">
            <a:spAutoFit/>
          </a:bodyPr>
          <a:lstStyle/>
          <a:p>
            <a:pPr lvl="0"/>
            <a:r>
              <a:rPr lang="en-GB" sz="900" i="1"/>
              <a:t>Can the case be closed? Have the family achieved the desired outcomes?</a:t>
            </a:r>
          </a:p>
        </p:txBody>
      </p:sp>
      <p:sp>
        <p:nvSpPr>
          <p:cNvPr id="120" name="Rectangle 119">
            <a:extLst>
              <a:ext uri="{FF2B5EF4-FFF2-40B4-BE49-F238E27FC236}">
                <a16:creationId xmlns:a16="http://schemas.microsoft.com/office/drawing/2014/main" id="{1C1462BB-8988-4DA6-9809-B237B073DF46}"/>
              </a:ext>
            </a:extLst>
          </p:cNvPr>
          <p:cNvSpPr/>
          <p:nvPr/>
        </p:nvSpPr>
        <p:spPr>
          <a:xfrm>
            <a:off x="4161649" y="3488715"/>
            <a:ext cx="1393344" cy="507831"/>
          </a:xfrm>
          <a:prstGeom prst="rect">
            <a:avLst/>
          </a:prstGeom>
        </p:spPr>
        <p:txBody>
          <a:bodyPr wrap="square">
            <a:spAutoFit/>
          </a:bodyPr>
          <a:lstStyle/>
          <a:p>
            <a:pPr lvl="0"/>
            <a:r>
              <a:rPr lang="en-GB" sz="900" i="1"/>
              <a:t>What should support be to best meet the needs?</a:t>
            </a:r>
          </a:p>
        </p:txBody>
      </p:sp>
      <p:cxnSp>
        <p:nvCxnSpPr>
          <p:cNvPr id="123" name="Straight Arrow Connector 122">
            <a:extLst>
              <a:ext uri="{FF2B5EF4-FFF2-40B4-BE49-F238E27FC236}">
                <a16:creationId xmlns:a16="http://schemas.microsoft.com/office/drawing/2014/main" id="{5111B4B5-8DFC-4224-9963-B4E5E21E837E}"/>
              </a:ext>
            </a:extLst>
          </p:cNvPr>
          <p:cNvCxnSpPr>
            <a:cxnSpLocks/>
            <a:stCxn id="105" idx="3"/>
            <a:endCxn id="95" idx="1"/>
          </p:cNvCxnSpPr>
          <p:nvPr/>
        </p:nvCxnSpPr>
        <p:spPr>
          <a:xfrm>
            <a:off x="5593851" y="2642021"/>
            <a:ext cx="187859" cy="285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DCAAD6E4-02F9-405B-8BDA-4C6DBB61F583}"/>
              </a:ext>
            </a:extLst>
          </p:cNvPr>
          <p:cNvCxnSpPr>
            <a:cxnSpLocks/>
            <a:stCxn id="46" idx="0"/>
            <a:endCxn id="94" idx="2"/>
          </p:cNvCxnSpPr>
          <p:nvPr/>
        </p:nvCxnSpPr>
        <p:spPr>
          <a:xfrm rot="5400000" flipH="1" flipV="1">
            <a:off x="5010714" y="115616"/>
            <a:ext cx="362023" cy="379716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0A147F5-4963-48D2-BBAA-A7BFB4E6ADFE}"/>
              </a:ext>
            </a:extLst>
          </p:cNvPr>
          <p:cNvCxnSpPr>
            <a:cxnSpLocks/>
            <a:stCxn id="95" idx="0"/>
            <a:endCxn id="94" idx="2"/>
          </p:cNvCxnSpPr>
          <p:nvPr/>
        </p:nvCxnSpPr>
        <p:spPr>
          <a:xfrm rot="5400000" flipH="1" flipV="1">
            <a:off x="6590106" y="1730153"/>
            <a:ext cx="397169" cy="60323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848F3EDA-B86D-4344-93E1-7F88E1B6D11C}"/>
              </a:ext>
            </a:extLst>
          </p:cNvPr>
          <p:cNvCxnSpPr>
            <a:cxnSpLocks/>
            <a:stCxn id="114" idx="0"/>
            <a:endCxn id="94" idx="2"/>
          </p:cNvCxnSpPr>
          <p:nvPr/>
        </p:nvCxnSpPr>
        <p:spPr>
          <a:xfrm rot="16200000" flipV="1">
            <a:off x="7379354" y="1544137"/>
            <a:ext cx="387549" cy="96564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77E846A-CA5F-4D90-BBF1-CB24910534AD}"/>
              </a:ext>
            </a:extLst>
          </p:cNvPr>
          <p:cNvSpPr txBox="1"/>
          <p:nvPr/>
        </p:nvSpPr>
        <p:spPr>
          <a:xfrm>
            <a:off x="963172" y="5846951"/>
            <a:ext cx="7582864" cy="738664"/>
          </a:xfrm>
          <a:prstGeom prst="rect">
            <a:avLst/>
          </a:prstGeom>
          <a:noFill/>
        </p:spPr>
        <p:txBody>
          <a:bodyPr wrap="square" lIns="0" tIns="0" rIns="0" bIns="0" rtlCol="0">
            <a:spAutoFit/>
          </a:bodyPr>
          <a:lstStyle/>
          <a:p>
            <a:pPr marL="180000" indent="-180000">
              <a:buAutoNum type="arabicPeriod"/>
            </a:pPr>
            <a:r>
              <a:rPr lang="en-GB" sz="800">
                <a:solidFill>
                  <a:schemeClr val="accent4"/>
                </a:solidFill>
              </a:rPr>
              <a:t>Early Help work flows differ between councils and between which services are the lead professional. In Leeds, the TSL has an additional coordination role which, for example, a school as lead professional would not have. This diagram represents the major common steps across EH services</a:t>
            </a:r>
          </a:p>
          <a:p>
            <a:pPr marL="180000" indent="-180000">
              <a:buAutoNum type="arabicPeriod"/>
            </a:pPr>
            <a:r>
              <a:rPr lang="en-GB" sz="800">
                <a:solidFill>
                  <a:schemeClr val="accent4"/>
                </a:solidFill>
              </a:rPr>
              <a:t>Referral information quality varies dependent on time commitment and on referrer’s knowledge of the family (schools typically better than e.g. police), but no service will be able to provide full view of family risks and services involved</a:t>
            </a:r>
          </a:p>
          <a:p>
            <a:pPr marL="180000" indent="-180000">
              <a:buAutoNum type="arabicPeriod"/>
            </a:pPr>
            <a:r>
              <a:rPr lang="en-GB" sz="800">
                <a:solidFill>
                  <a:schemeClr val="accent4"/>
                </a:solidFill>
              </a:rPr>
              <a:t>Key risk indicators for families are mental/physical health, substance abuse, domestic abuse, offending, probation, financial stability (e.g. benefits, housing), behaviour, school attendance, child development</a:t>
            </a:r>
          </a:p>
        </p:txBody>
      </p:sp>
      <p:graphicFrame>
        <p:nvGraphicFramePr>
          <p:cNvPr id="7" name="Table 6">
            <a:extLst>
              <a:ext uri="{FF2B5EF4-FFF2-40B4-BE49-F238E27FC236}">
                <a16:creationId xmlns:a16="http://schemas.microsoft.com/office/drawing/2014/main" id="{D11A4596-C44E-4257-AEAF-9A289FECE075}"/>
              </a:ext>
            </a:extLst>
          </p:cNvPr>
          <p:cNvGraphicFramePr>
            <a:graphicFrameLocks noGrp="1"/>
          </p:cNvGraphicFramePr>
          <p:nvPr>
            <p:extLst/>
          </p:nvPr>
        </p:nvGraphicFramePr>
        <p:xfrm>
          <a:off x="969964" y="3959546"/>
          <a:ext cx="7707752" cy="1838239"/>
        </p:xfrm>
        <a:graphic>
          <a:graphicData uri="http://schemas.openxmlformats.org/drawingml/2006/table">
            <a:tbl>
              <a:tblPr/>
              <a:tblGrid>
                <a:gridCol w="1741132">
                  <a:extLst>
                    <a:ext uri="{9D8B030D-6E8A-4147-A177-3AD203B41FA5}">
                      <a16:colId xmlns:a16="http://schemas.microsoft.com/office/drawing/2014/main" val="1992632347"/>
                    </a:ext>
                  </a:extLst>
                </a:gridCol>
                <a:gridCol w="1484544">
                  <a:extLst>
                    <a:ext uri="{9D8B030D-6E8A-4147-A177-3AD203B41FA5}">
                      <a16:colId xmlns:a16="http://schemas.microsoft.com/office/drawing/2014/main" val="1530391792"/>
                    </a:ext>
                  </a:extLst>
                </a:gridCol>
                <a:gridCol w="1605085">
                  <a:extLst>
                    <a:ext uri="{9D8B030D-6E8A-4147-A177-3AD203B41FA5}">
                      <a16:colId xmlns:a16="http://schemas.microsoft.com/office/drawing/2014/main" val="540713952"/>
                    </a:ext>
                  </a:extLst>
                </a:gridCol>
                <a:gridCol w="1648026">
                  <a:extLst>
                    <a:ext uri="{9D8B030D-6E8A-4147-A177-3AD203B41FA5}">
                      <a16:colId xmlns:a16="http://schemas.microsoft.com/office/drawing/2014/main" val="4076580372"/>
                    </a:ext>
                  </a:extLst>
                </a:gridCol>
                <a:gridCol w="1228965">
                  <a:extLst>
                    <a:ext uri="{9D8B030D-6E8A-4147-A177-3AD203B41FA5}">
                      <a16:colId xmlns:a16="http://schemas.microsoft.com/office/drawing/2014/main" val="2045224405"/>
                    </a:ext>
                  </a:extLst>
                </a:gridCol>
              </a:tblGrid>
              <a:tr h="444415">
                <a:tc>
                  <a:txBody>
                    <a:bodyPr/>
                    <a:lstStyle/>
                    <a:p>
                      <a:pPr algn="l" rtl="0" fontAlgn="t"/>
                      <a:r>
                        <a:rPr lang="en-US" sz="900" b="1" i="0" u="none" strike="noStrike">
                          <a:solidFill>
                            <a:srgbClr val="000000"/>
                          </a:solidFill>
                          <a:effectLst/>
                          <a:latin typeface="+mn-lt"/>
                        </a:rPr>
                        <a:t>Information available systematically</a:t>
                      </a:r>
                      <a:br>
                        <a:rPr lang="en-US" sz="900" b="1" i="0" u="none" strike="noStrike">
                          <a:solidFill>
                            <a:srgbClr val="000000"/>
                          </a:solidFill>
                          <a:effectLst/>
                          <a:latin typeface="+mn-lt"/>
                        </a:rPr>
                      </a:br>
                      <a:r>
                        <a:rPr lang="en-US" sz="900" b="0" i="0" u="none" strike="noStrike">
                          <a:solidFill>
                            <a:srgbClr val="000000"/>
                          </a:solidFill>
                          <a:effectLst/>
                          <a:latin typeface="+mn-lt"/>
                        </a:rPr>
                        <a:t>(beyond previous step)</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900" b="0" i="0" u="none" strike="noStrike">
                          <a:solidFill>
                            <a:srgbClr val="000000"/>
                          </a:solidFill>
                          <a:effectLst/>
                          <a:latin typeface="+mn-lt"/>
                        </a:rPr>
                        <a:t>Referrer's knowledge on presenting issue &amp; family risks</a:t>
                      </a:r>
                      <a:r>
                        <a:rPr lang="en-US" sz="900" b="0" i="0" u="none" strike="noStrike" baseline="30000">
                          <a:solidFill>
                            <a:srgbClr val="000000"/>
                          </a:solidFill>
                          <a:effectLst/>
                          <a:latin typeface="+mn-lt"/>
                        </a:rPr>
                        <a:t>2</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None</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None</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None</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3103582"/>
                  </a:ext>
                </a:extLst>
              </a:tr>
              <a:tr h="696912">
                <a:tc>
                  <a:txBody>
                    <a:bodyPr/>
                    <a:lstStyle/>
                    <a:p>
                      <a:pPr algn="l" rtl="0" fontAlgn="t"/>
                      <a:r>
                        <a:rPr lang="en-US" sz="900" b="1" i="0" u="none" strike="noStrike">
                          <a:solidFill>
                            <a:srgbClr val="000000"/>
                          </a:solidFill>
                          <a:effectLst/>
                          <a:latin typeface="+mn-lt"/>
                        </a:rPr>
                        <a:t>Information gathered manually</a:t>
                      </a:r>
                      <a:br>
                        <a:rPr lang="en-US" sz="900" b="1" i="0" u="none" strike="noStrike">
                          <a:solidFill>
                            <a:srgbClr val="000000"/>
                          </a:solidFill>
                          <a:effectLst/>
                          <a:latin typeface="+mn-lt"/>
                        </a:rPr>
                      </a:br>
                      <a:r>
                        <a:rPr lang="en-US" sz="900" b="0" i="0" u="none" strike="noStrike">
                          <a:solidFill>
                            <a:srgbClr val="000000"/>
                          </a:solidFill>
                          <a:effectLst/>
                          <a:latin typeface="+mn-lt"/>
                        </a:rPr>
                        <a:t>(beyond previous step)</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900" b="0" i="0" u="none" strike="noStrike">
                          <a:solidFill>
                            <a:srgbClr val="000000"/>
                          </a:solidFill>
                          <a:effectLst/>
                          <a:latin typeface="+mn-lt"/>
                        </a:rPr>
                        <a:t>Family &amp; child background &amp; risks (by phoning referrer &amp; any other known services involved)</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Views of known services involved</a:t>
                      </a:r>
                    </a:p>
                    <a:p>
                      <a:pPr algn="l" rtl="0" fontAlgn="t"/>
                      <a:r>
                        <a:rPr lang="en-US" sz="900" b="0" i="0" u="none" strike="noStrike">
                          <a:solidFill>
                            <a:srgbClr val="000000"/>
                          </a:solidFill>
                          <a:effectLst/>
                          <a:latin typeface="+mn-lt"/>
                        </a:rPr>
                        <a:t>Family's views, better family background (from conversations with family)</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900" b="0" i="0" u="none" strike="noStrike">
                          <a:solidFill>
                            <a:srgbClr val="000000"/>
                          </a:solidFill>
                          <a:effectLst/>
                          <a:latin typeface="+mn-lt"/>
                        </a:rPr>
                        <a:t>Update on family's issues (from family conversations)</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900" b="0" i="0" u="none" strike="noStrike">
                          <a:solidFill>
                            <a:srgbClr val="000000"/>
                          </a:solidFill>
                          <a:effectLst/>
                          <a:latin typeface="+mn-lt"/>
                        </a:rPr>
                        <a:t>Update on family's issues (from family conversations)</a:t>
                      </a:r>
                    </a:p>
                  </a:txBody>
                  <a:tcPr marL="5573" marR="5573" marT="5685" marB="0">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8535445"/>
                  </a:ext>
                </a:extLst>
              </a:tr>
              <a:tr h="696912">
                <a:tc>
                  <a:txBody>
                    <a:bodyPr/>
                    <a:lstStyle/>
                    <a:p>
                      <a:pPr algn="l" rtl="0" fontAlgn="t"/>
                      <a:r>
                        <a:rPr lang="en-US" sz="900" b="1" i="0" u="none" strike="noStrike">
                          <a:solidFill>
                            <a:srgbClr val="000000"/>
                          </a:solidFill>
                          <a:effectLst/>
                          <a:latin typeface="+mn-lt"/>
                        </a:rPr>
                        <a:t>Additional information needed but not available</a:t>
                      </a:r>
                      <a:br>
                        <a:rPr lang="en-US" sz="900" b="1" i="0" u="none" strike="noStrike">
                          <a:solidFill>
                            <a:srgbClr val="000000"/>
                          </a:solidFill>
                          <a:effectLst/>
                          <a:latin typeface="+mn-lt"/>
                        </a:rPr>
                      </a:br>
                      <a:r>
                        <a:rPr lang="en-US" sz="900" b="0" i="0" u="none" strike="noStrike">
                          <a:solidFill>
                            <a:srgbClr val="000000"/>
                          </a:solidFill>
                          <a:effectLst/>
                          <a:latin typeface="+mn-lt"/>
                        </a:rPr>
                        <a:t>(beyond previous step)</a:t>
                      </a:r>
                    </a:p>
                  </a:txBody>
                  <a:tcPr marL="5573" marR="5573" marT="5685" marB="0">
                    <a:lnL>
                      <a:noFill/>
                    </a:lnL>
                    <a:lnR>
                      <a:noFill/>
                    </a:lnR>
                    <a:lnT w="12700" cap="flat" cmpd="sng" algn="ctr">
                      <a:solidFill>
                        <a:schemeClr val="accent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t"/>
                      <a:r>
                        <a:rPr lang="en-GB" sz="900" b="0" i="0" u="none" strike="noStrike">
                          <a:solidFill>
                            <a:srgbClr val="000000"/>
                          </a:solidFill>
                          <a:effectLst/>
                          <a:latin typeface="+mn-lt"/>
                        </a:rPr>
                        <a:t>Which services are engaged with family</a:t>
                      </a:r>
                    </a:p>
                    <a:p>
                      <a:pPr algn="l" rtl="0" fontAlgn="t"/>
                      <a:r>
                        <a:rPr lang="en-US" sz="900" b="0" i="0" u="none" strike="noStrike">
                          <a:solidFill>
                            <a:srgbClr val="000000"/>
                          </a:solidFill>
                          <a:effectLst/>
                          <a:latin typeface="+mn-lt"/>
                        </a:rPr>
                        <a:t>Fuller view of presenting issue and risk factors</a:t>
                      </a:r>
                      <a:r>
                        <a:rPr lang="en-US" sz="900" b="0" i="0" u="none" strike="noStrike" baseline="30000">
                          <a:solidFill>
                            <a:srgbClr val="000000"/>
                          </a:solidFill>
                          <a:effectLst/>
                          <a:latin typeface="+mn-lt"/>
                        </a:rPr>
                        <a:t>3</a:t>
                      </a:r>
                      <a:r>
                        <a:rPr lang="en-US" sz="900" b="0" i="0" u="none" strike="noStrike">
                          <a:solidFill>
                            <a:srgbClr val="000000"/>
                          </a:solidFill>
                          <a:effectLst/>
                          <a:latin typeface="+mn-lt"/>
                        </a:rPr>
                        <a:t> in family</a:t>
                      </a:r>
                    </a:p>
                  </a:txBody>
                  <a:tcPr marL="5573" marR="5573" marT="5685" marB="0">
                    <a:lnL>
                      <a:noFill/>
                    </a:lnL>
                    <a:lnR>
                      <a:noFill/>
                    </a:lnR>
                    <a:lnT w="12700" cap="flat" cmpd="sng" algn="ctr">
                      <a:solidFill>
                        <a:schemeClr val="accent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t"/>
                      <a:r>
                        <a:rPr lang="en-US" sz="900" b="0" i="0" u="none" strike="noStrike">
                          <a:solidFill>
                            <a:srgbClr val="000000"/>
                          </a:solidFill>
                          <a:effectLst/>
                          <a:latin typeface="+mn-lt"/>
                        </a:rPr>
                        <a:t>More detail on presenting issue and family risk factors</a:t>
                      </a:r>
                    </a:p>
                  </a:txBody>
                  <a:tcPr marL="5573" marR="5573" marT="5685" marB="0">
                    <a:lnL>
                      <a:noFill/>
                    </a:lnL>
                    <a:lnR>
                      <a:noFill/>
                    </a:lnR>
                    <a:lnT w="12700" cap="flat" cmpd="sng" algn="ctr">
                      <a:solidFill>
                        <a:schemeClr val="accent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t"/>
                      <a:r>
                        <a:rPr lang="en-US" sz="900" b="0" i="0" u="none" strike="noStrike">
                          <a:solidFill>
                            <a:srgbClr val="000000"/>
                          </a:solidFill>
                          <a:effectLst/>
                          <a:latin typeface="+mn-lt"/>
                        </a:rPr>
                        <a:t>Updates on risk factors from other services</a:t>
                      </a:r>
                    </a:p>
                  </a:txBody>
                  <a:tcPr marL="5573" marR="5573" marT="5685" marB="0">
                    <a:lnL>
                      <a:noFill/>
                    </a:lnL>
                    <a:lnR>
                      <a:noFill/>
                    </a:lnR>
                    <a:lnT w="12700" cap="flat" cmpd="sng" algn="ctr">
                      <a:solidFill>
                        <a:schemeClr val="accent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t"/>
                      <a:r>
                        <a:rPr lang="en-US" sz="900" b="0" i="0" u="none" strike="noStrike">
                          <a:solidFill>
                            <a:srgbClr val="000000"/>
                          </a:solidFill>
                          <a:effectLst/>
                          <a:latin typeface="+mn-lt"/>
                        </a:rPr>
                        <a:t>Updates on risk factors from other services</a:t>
                      </a:r>
                    </a:p>
                  </a:txBody>
                  <a:tcPr marL="5573" marR="5573" marT="5685" marB="0">
                    <a:lnL>
                      <a:noFill/>
                    </a:lnL>
                    <a:lnR>
                      <a:noFill/>
                    </a:lnR>
                    <a:lnT w="12700" cap="flat" cmpd="sng" algn="ctr">
                      <a:solidFill>
                        <a:schemeClr val="accent5"/>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610570433"/>
                  </a:ext>
                </a:extLst>
              </a:tr>
            </a:tbl>
          </a:graphicData>
        </a:graphic>
      </p:graphicFrame>
      <p:cxnSp>
        <p:nvCxnSpPr>
          <p:cNvPr id="49" name="Connector: Elbow 48">
            <a:extLst>
              <a:ext uri="{FF2B5EF4-FFF2-40B4-BE49-F238E27FC236}">
                <a16:creationId xmlns:a16="http://schemas.microsoft.com/office/drawing/2014/main" id="{FCD03C68-9AB7-4216-B70E-241E5D8C7D9E}"/>
              </a:ext>
            </a:extLst>
          </p:cNvPr>
          <p:cNvCxnSpPr>
            <a:cxnSpLocks/>
            <a:stCxn id="105" idx="0"/>
            <a:endCxn id="93" idx="2"/>
          </p:cNvCxnSpPr>
          <p:nvPr/>
        </p:nvCxnSpPr>
        <p:spPr>
          <a:xfrm rot="16200000" flipV="1">
            <a:off x="4210357" y="1522540"/>
            <a:ext cx="368596" cy="98988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56105B0-5D4A-40D6-86CB-55D466332645}"/>
              </a:ext>
            </a:extLst>
          </p:cNvPr>
          <p:cNvSpPr txBox="1"/>
          <p:nvPr/>
        </p:nvSpPr>
        <p:spPr>
          <a:xfrm>
            <a:off x="969963" y="1257640"/>
            <a:ext cx="2700735" cy="161583"/>
          </a:xfrm>
          <a:prstGeom prst="rect">
            <a:avLst/>
          </a:prstGeom>
          <a:noFill/>
        </p:spPr>
        <p:txBody>
          <a:bodyPr wrap="square" lIns="0" tIns="0" rIns="0" bIns="0" rtlCol="0">
            <a:spAutoFit/>
          </a:bodyPr>
          <a:lstStyle/>
          <a:p>
            <a:r>
              <a:rPr lang="en-GB" sz="1050" b="1">
                <a:solidFill>
                  <a:schemeClr val="tx2"/>
                </a:solidFill>
                <a:latin typeface="+mj-lt"/>
              </a:rPr>
              <a:t>Common workflow and decisions map</a:t>
            </a:r>
          </a:p>
        </p:txBody>
      </p:sp>
      <p:sp>
        <p:nvSpPr>
          <p:cNvPr id="67" name="TextBox 66">
            <a:extLst>
              <a:ext uri="{FF2B5EF4-FFF2-40B4-BE49-F238E27FC236}">
                <a16:creationId xmlns:a16="http://schemas.microsoft.com/office/drawing/2014/main" id="{062240F0-869D-4407-8397-6653643800E9}"/>
              </a:ext>
            </a:extLst>
          </p:cNvPr>
          <p:cNvSpPr txBox="1"/>
          <p:nvPr/>
        </p:nvSpPr>
        <p:spPr>
          <a:xfrm>
            <a:off x="969963" y="3772793"/>
            <a:ext cx="3551733" cy="161583"/>
          </a:xfrm>
          <a:prstGeom prst="rect">
            <a:avLst/>
          </a:prstGeom>
          <a:noFill/>
        </p:spPr>
        <p:txBody>
          <a:bodyPr wrap="square" lIns="0" tIns="0" rIns="0" bIns="0" rtlCol="0">
            <a:spAutoFit/>
          </a:bodyPr>
          <a:lstStyle/>
          <a:p>
            <a:r>
              <a:rPr lang="en-GB" sz="1050" b="1">
                <a:solidFill>
                  <a:schemeClr val="tx2"/>
                </a:solidFill>
                <a:latin typeface="+mj-lt"/>
              </a:rPr>
              <a:t>Information available, gathered and needed</a:t>
            </a:r>
          </a:p>
        </p:txBody>
      </p:sp>
      <p:grpSp>
        <p:nvGrpSpPr>
          <p:cNvPr id="64" name="Group 63">
            <a:extLst>
              <a:ext uri="{FF2B5EF4-FFF2-40B4-BE49-F238E27FC236}">
                <a16:creationId xmlns:a16="http://schemas.microsoft.com/office/drawing/2014/main" id="{3A8ADD7D-BDFC-499B-A94F-D3C454FF15D6}"/>
              </a:ext>
            </a:extLst>
          </p:cNvPr>
          <p:cNvGrpSpPr/>
          <p:nvPr/>
        </p:nvGrpSpPr>
        <p:grpSpPr>
          <a:xfrm>
            <a:off x="7434181" y="2220733"/>
            <a:ext cx="1243536" cy="897620"/>
            <a:chOff x="7434181" y="2207085"/>
            <a:chExt cx="1243536" cy="897620"/>
          </a:xfrm>
        </p:grpSpPr>
        <p:sp>
          <p:nvSpPr>
            <p:cNvPr id="114" name="Rounded Rectangle 75">
              <a:extLst>
                <a:ext uri="{FF2B5EF4-FFF2-40B4-BE49-F238E27FC236}">
                  <a16:creationId xmlns:a16="http://schemas.microsoft.com/office/drawing/2014/main" id="{F512E700-E155-4C41-B8BE-0CA507379DF5}"/>
                </a:ext>
              </a:extLst>
            </p:cNvPr>
            <p:cNvSpPr/>
            <p:nvPr/>
          </p:nvSpPr>
          <p:spPr>
            <a:xfrm>
              <a:off x="7434182" y="2207085"/>
              <a:ext cx="1243535" cy="24977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latin typeface="+mj-lt"/>
                </a:rPr>
                <a:t>Escalate to CSC</a:t>
              </a:r>
            </a:p>
          </p:txBody>
        </p:sp>
        <p:sp>
          <p:nvSpPr>
            <p:cNvPr id="83" name="Rounded Rectangle 75">
              <a:extLst>
                <a:ext uri="{FF2B5EF4-FFF2-40B4-BE49-F238E27FC236}">
                  <a16:creationId xmlns:a16="http://schemas.microsoft.com/office/drawing/2014/main" id="{F1B57FD9-AD4A-462B-BE87-B75C54BDBB7D}"/>
                </a:ext>
              </a:extLst>
            </p:cNvPr>
            <p:cNvSpPr/>
            <p:nvPr/>
          </p:nvSpPr>
          <p:spPr>
            <a:xfrm>
              <a:off x="7434181" y="2531009"/>
              <a:ext cx="1243535" cy="24977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latin typeface="+mj-lt"/>
                </a:rPr>
                <a:t>Further TAC support required</a:t>
              </a:r>
            </a:p>
          </p:txBody>
        </p:sp>
        <p:sp>
          <p:nvSpPr>
            <p:cNvPr id="84" name="Rounded Rectangle 75">
              <a:extLst>
                <a:ext uri="{FF2B5EF4-FFF2-40B4-BE49-F238E27FC236}">
                  <a16:creationId xmlns:a16="http://schemas.microsoft.com/office/drawing/2014/main" id="{2EB6566D-BE9B-4725-92B7-E460A6BBD986}"/>
                </a:ext>
              </a:extLst>
            </p:cNvPr>
            <p:cNvSpPr/>
            <p:nvPr/>
          </p:nvSpPr>
          <p:spPr>
            <a:xfrm>
              <a:off x="7434181" y="2854933"/>
              <a:ext cx="1243535" cy="249772"/>
            </a:xfrm>
            <a:prstGeom prst="roundRect">
              <a:avLst/>
            </a:prstGeom>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latin typeface="+mj-lt"/>
                </a:rPr>
                <a:t>Closure - Outcomes achieved</a:t>
              </a:r>
            </a:p>
          </p:txBody>
        </p:sp>
      </p:grpSp>
      <p:sp>
        <p:nvSpPr>
          <p:cNvPr id="85" name="Rectangle 84">
            <a:extLst>
              <a:ext uri="{FF2B5EF4-FFF2-40B4-BE49-F238E27FC236}">
                <a16:creationId xmlns:a16="http://schemas.microsoft.com/office/drawing/2014/main" id="{2FCB181A-E550-413A-AECB-C7524D7AC8A2}"/>
              </a:ext>
            </a:extLst>
          </p:cNvPr>
          <p:cNvSpPr/>
          <p:nvPr/>
        </p:nvSpPr>
        <p:spPr>
          <a:xfrm>
            <a:off x="7411642" y="3085991"/>
            <a:ext cx="1393344" cy="369332"/>
          </a:xfrm>
          <a:prstGeom prst="rect">
            <a:avLst/>
          </a:prstGeom>
        </p:spPr>
        <p:txBody>
          <a:bodyPr wrap="square">
            <a:spAutoFit/>
          </a:bodyPr>
          <a:lstStyle/>
          <a:p>
            <a:pPr lvl="0"/>
            <a:r>
              <a:rPr lang="en-GB" sz="900" i="1"/>
              <a:t>Does the family need further support?</a:t>
            </a:r>
          </a:p>
        </p:txBody>
      </p:sp>
      <p:cxnSp>
        <p:nvCxnSpPr>
          <p:cNvPr id="86" name="Straight Arrow Connector 85">
            <a:extLst>
              <a:ext uri="{FF2B5EF4-FFF2-40B4-BE49-F238E27FC236}">
                <a16:creationId xmlns:a16="http://schemas.microsoft.com/office/drawing/2014/main" id="{4EDA7F84-88A4-4D3B-85A0-65462E854EE2}"/>
              </a:ext>
            </a:extLst>
          </p:cNvPr>
          <p:cNvCxnSpPr>
            <a:cxnSpLocks/>
            <a:stCxn id="95" idx="3"/>
            <a:endCxn id="83" idx="1"/>
          </p:cNvCxnSpPr>
          <p:nvPr/>
        </p:nvCxnSpPr>
        <p:spPr>
          <a:xfrm flipV="1">
            <a:off x="7192437" y="2669543"/>
            <a:ext cx="241744" cy="1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EE5B6AB-6F44-413D-8757-7719FE4DEFFD}"/>
              </a:ext>
            </a:extLst>
          </p:cNvPr>
          <p:cNvCxnSpPr>
            <a:cxnSpLocks/>
            <a:endCxn id="46" idx="1"/>
          </p:cNvCxnSpPr>
          <p:nvPr/>
        </p:nvCxnSpPr>
        <p:spPr>
          <a:xfrm flipV="1">
            <a:off x="2370033" y="2634878"/>
            <a:ext cx="2188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3559661-B2AA-4E8A-9E2A-56B08132B239}"/>
              </a:ext>
            </a:extLst>
          </p:cNvPr>
          <p:cNvSpPr>
            <a:spLocks noGrp="1"/>
          </p:cNvSpPr>
          <p:nvPr>
            <p:ph type="sldNum" sz="quarter" idx="12"/>
          </p:nvPr>
        </p:nvSpPr>
        <p:spPr/>
        <p:txBody>
          <a:bodyPr/>
          <a:lstStyle/>
          <a:p>
            <a:fld id="{C6A4B429-0189-47CD-9DDA-A001F58C55D3}" type="slidenum">
              <a:rPr lang="en-US" smtClean="0"/>
              <a:pPr/>
              <a:t>47</a:t>
            </a:fld>
            <a:endParaRPr lang="en-US"/>
          </a:p>
        </p:txBody>
      </p:sp>
      <p:cxnSp>
        <p:nvCxnSpPr>
          <p:cNvPr id="48" name="Connector: Elbow 47">
            <a:extLst>
              <a:ext uri="{FF2B5EF4-FFF2-40B4-BE49-F238E27FC236}">
                <a16:creationId xmlns:a16="http://schemas.microsoft.com/office/drawing/2014/main" id="{267868C5-4DEA-4F78-9F6A-B41B2AC6A982}"/>
              </a:ext>
            </a:extLst>
          </p:cNvPr>
          <p:cNvCxnSpPr>
            <a:cxnSpLocks/>
            <a:stCxn id="95" idx="3"/>
            <a:endCxn id="114" idx="1"/>
          </p:cNvCxnSpPr>
          <p:nvPr/>
        </p:nvCxnSpPr>
        <p:spPr>
          <a:xfrm flipV="1">
            <a:off x="7192437" y="2345619"/>
            <a:ext cx="241745" cy="32497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3878AD8A-78D2-43C9-A1D1-E180AD96DA81}"/>
              </a:ext>
            </a:extLst>
          </p:cNvPr>
          <p:cNvCxnSpPr>
            <a:cxnSpLocks/>
            <a:stCxn id="95" idx="3"/>
            <a:endCxn id="84" idx="1"/>
          </p:cNvCxnSpPr>
          <p:nvPr/>
        </p:nvCxnSpPr>
        <p:spPr>
          <a:xfrm>
            <a:off x="7192437" y="2670594"/>
            <a:ext cx="241744" cy="32287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177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Early help worker: user needs (1/2)</a:t>
            </a:r>
          </a:p>
        </p:txBody>
      </p:sp>
      <p:graphicFrame>
        <p:nvGraphicFramePr>
          <p:cNvPr id="6" name="Table 5">
            <a:extLst>
              <a:ext uri="{FF2B5EF4-FFF2-40B4-BE49-F238E27FC236}">
                <a16:creationId xmlns:a16="http://schemas.microsoft.com/office/drawing/2014/main" id="{8C2F4725-2CF2-4B07-B789-00FC8B9800D6}"/>
              </a:ext>
            </a:extLst>
          </p:cNvPr>
          <p:cNvGraphicFramePr>
            <a:graphicFrameLocks noGrp="1"/>
          </p:cNvGraphicFramePr>
          <p:nvPr>
            <p:extLst>
              <p:ext uri="{D42A27DB-BD31-4B8C-83A1-F6EECF244321}">
                <p14:modId xmlns:p14="http://schemas.microsoft.com/office/powerpoint/2010/main" val="174528839"/>
              </p:ext>
            </p:extLst>
          </p:nvPr>
        </p:nvGraphicFramePr>
        <p:xfrm>
          <a:off x="969964" y="983554"/>
          <a:ext cx="7748587" cy="5394960"/>
        </p:xfrm>
        <a:graphic>
          <a:graphicData uri="http://schemas.openxmlformats.org/drawingml/2006/table">
            <a:tbl>
              <a:tblPr firstRow="1" bandRow="1">
                <a:tableStyleId>{69012ECD-51FC-41F1-AA8D-1B2483CD663E}</a:tableStyleId>
              </a:tblPr>
              <a:tblGrid>
                <a:gridCol w="1020323">
                  <a:extLst>
                    <a:ext uri="{9D8B030D-6E8A-4147-A177-3AD203B41FA5}">
                      <a16:colId xmlns:a16="http://schemas.microsoft.com/office/drawing/2014/main" val="1805991205"/>
                    </a:ext>
                  </a:extLst>
                </a:gridCol>
                <a:gridCol w="2333498">
                  <a:extLst>
                    <a:ext uri="{9D8B030D-6E8A-4147-A177-3AD203B41FA5}">
                      <a16:colId xmlns:a16="http://schemas.microsoft.com/office/drawing/2014/main" val="1222859270"/>
                    </a:ext>
                  </a:extLst>
                </a:gridCol>
                <a:gridCol w="1999221">
                  <a:extLst>
                    <a:ext uri="{9D8B030D-6E8A-4147-A177-3AD203B41FA5}">
                      <a16:colId xmlns:a16="http://schemas.microsoft.com/office/drawing/2014/main" val="4271834223"/>
                    </a:ext>
                  </a:extLst>
                </a:gridCol>
                <a:gridCol w="1926019">
                  <a:extLst>
                    <a:ext uri="{9D8B030D-6E8A-4147-A177-3AD203B41FA5}">
                      <a16:colId xmlns:a16="http://schemas.microsoft.com/office/drawing/2014/main" val="3281934092"/>
                    </a:ext>
                  </a:extLst>
                </a:gridCol>
                <a:gridCol w="469526">
                  <a:extLst>
                    <a:ext uri="{9D8B030D-6E8A-4147-A177-3AD203B41FA5}">
                      <a16:colId xmlns:a16="http://schemas.microsoft.com/office/drawing/2014/main" val="3067279545"/>
                    </a:ext>
                  </a:extLst>
                </a:gridCol>
              </a:tblGrid>
              <a:tr h="387936">
                <a:tc>
                  <a:txBody>
                    <a:bodyPr/>
                    <a:lstStyle/>
                    <a:p>
                      <a:r>
                        <a:rPr lang="en-GB" sz="1100" b="0" noProof="0">
                          <a:solidFill>
                            <a:schemeClr val="bg1"/>
                          </a:solidFill>
                          <a:latin typeface="+mj-lt"/>
                        </a:rPr>
                        <a:t>Workflow phase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solidFill>
                            <a:schemeClr val="bg1"/>
                          </a:solidFill>
                          <a:latin typeface="+mj-lt"/>
                        </a:rPr>
                        <a:t>User needs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solidFill>
                            <a:schemeClr val="bg1"/>
                          </a:solidFill>
                          <a:latin typeface="+mj-lt"/>
                        </a:rPr>
                        <a:t>Detail behind user need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solidFill>
                            <a:schemeClr val="bg1"/>
                          </a:solidFill>
                          <a:latin typeface="+mj-lt"/>
                        </a:rPr>
                        <a:t>Decision and information needed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b="0" noProof="0">
                          <a:solidFill>
                            <a:schemeClr val="bg1"/>
                          </a:solidFill>
                          <a:latin typeface="+mj-lt"/>
                        </a:rPr>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745431"/>
                  </a:ext>
                </a:extLst>
              </a:tr>
              <a:tr h="2826394">
                <a:tc>
                  <a:txBody>
                    <a:bodyPr/>
                    <a:lstStyle/>
                    <a:p>
                      <a:pPr marL="0" marR="0" lvl="0" indent="0" algn="l" rtl="0">
                        <a:lnSpc>
                          <a:spcPct val="100000"/>
                        </a:lnSpc>
                        <a:spcBef>
                          <a:spcPts val="0"/>
                        </a:spcBef>
                        <a:spcAft>
                          <a:spcPts val="0"/>
                        </a:spcAft>
                        <a:buFont typeface="Arial" panose="020B0604020202020204" pitchFamily="34" charset="0"/>
                        <a:buNone/>
                      </a:pPr>
                      <a:r>
                        <a:rPr kumimoji="0" lang="en-GB" sz="1100" b="1" i="0" u="none" strike="noStrike" kern="1200" cap="none" spc="0" normalizeH="0" baseline="0" noProof="0">
                          <a:ln>
                            <a:noFill/>
                          </a:ln>
                          <a:solidFill>
                            <a:srgbClr val="000000"/>
                          </a:solidFill>
                          <a:effectLst/>
                          <a:uLnTx/>
                          <a:uFillTx/>
                          <a:latin typeface="+mj-lt"/>
                          <a:ea typeface="+mn-ea"/>
                          <a:cs typeface="+mn-cs"/>
                        </a:rPr>
                        <a:t>Phase 3: </a:t>
                      </a:r>
                      <a:r>
                        <a:rPr kumimoji="0" lang="en-GB" sz="1100" b="0" i="0" u="none" strike="noStrike" kern="1200" cap="none" spc="0" normalizeH="0" baseline="0" noProof="0">
                          <a:ln>
                            <a:noFill/>
                          </a:ln>
                          <a:solidFill>
                            <a:srgbClr val="000000"/>
                          </a:solidFill>
                          <a:effectLst/>
                          <a:uLnTx/>
                          <a:uFillTx/>
                          <a:latin typeface="+mj-lt"/>
                          <a:ea typeface="+mn-ea"/>
                          <a:cs typeface="+mn-cs"/>
                        </a:rPr>
                        <a:t>Plan 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kern="1200">
                          <a:solidFill>
                            <a:schemeClr val="tx1"/>
                          </a:solidFill>
                          <a:latin typeface="+mj-lt"/>
                          <a:ea typeface="+mn-ea"/>
                          <a:cs typeface="+mn-cs"/>
                        </a:rPr>
                        <a:t>Knowing about family issues regarding mental health, drugs, alcohol and  involvement with police can better inform me as to the level of support the family needs</a:t>
                      </a:r>
                    </a:p>
                    <a:p>
                      <a:pPr marL="171450" marR="0" lvl="0" indent="-171450" algn="l" rtl="0">
                        <a:lnSpc>
                          <a:spcPct val="100000"/>
                        </a:lnSpc>
                        <a:spcBef>
                          <a:spcPts val="0"/>
                        </a:spcBef>
                        <a:spcAft>
                          <a:spcPts val="0"/>
                        </a:spcAft>
                        <a:buFont typeface="Arial" panose="020B0604020202020204" pitchFamily="34" charset="0"/>
                        <a:buChar char="•"/>
                      </a:pPr>
                      <a:r>
                        <a:rPr kumimoji="0" lang="en-GB" sz="1100" b="0" i="0" u="none" strike="noStrike" kern="1200" cap="none" spc="0" normalizeH="0" baseline="0" noProof="0">
                          <a:ln>
                            <a:noFill/>
                          </a:ln>
                          <a:solidFill>
                            <a:srgbClr val="000000"/>
                          </a:solidFill>
                          <a:effectLst/>
                          <a:uLnTx/>
                          <a:uFillTx/>
                          <a:latin typeface="+mj-lt"/>
                          <a:ea typeface="+mn-ea"/>
                          <a:cs typeface="+mn-cs"/>
                        </a:rPr>
                        <a:t>Knowing what services are involved with </a:t>
                      </a:r>
                      <a:r>
                        <a:rPr lang="en-GB" sz="1100" b="0" i="0" u="none" strike="noStrike" kern="1200" cap="none" spc="0" baseline="0" noProof="0">
                          <a:solidFill>
                            <a:srgbClr val="000000"/>
                          </a:solidFill>
                          <a:latin typeface="+mj-lt"/>
                          <a:ea typeface="+mn-ea"/>
                          <a:cs typeface="+mn-cs"/>
                        </a:rPr>
                        <a:t>the family</a:t>
                      </a:r>
                      <a:r>
                        <a:rPr kumimoji="0" lang="en-GB" sz="1100" b="0" i="0" u="none" strike="noStrike" kern="1200" cap="none" spc="0" normalizeH="0" baseline="0" noProof="0">
                          <a:ln>
                            <a:noFill/>
                          </a:ln>
                          <a:solidFill>
                            <a:srgbClr val="000000"/>
                          </a:solidFill>
                          <a:effectLst/>
                          <a:uLnTx/>
                          <a:uFillTx/>
                          <a:latin typeface="+mj-lt"/>
                          <a:ea typeface="+mn-ea"/>
                          <a:cs typeface="+mn-cs"/>
                        </a:rPr>
                        <a:t> to understand the family and coordinate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kern="1200">
                          <a:solidFill>
                            <a:schemeClr val="tx1"/>
                          </a:solidFill>
                          <a:latin typeface="+mj-lt"/>
                          <a:ea typeface="+mn-ea"/>
                          <a:cs typeface="+mn-cs"/>
                        </a:rPr>
                        <a:t>There is no way EH workers can guarantee they know about all services engaged with the family and the interventions received</a:t>
                      </a:r>
                      <a:endParaRPr lang="en-GB" sz="1100">
                        <a:latin typeface="+mj-lt"/>
                      </a:endParaRPr>
                    </a:p>
                    <a:p>
                      <a:pPr marL="171450" indent="-171450">
                        <a:buFont typeface="Arial" panose="020B0604020202020204" pitchFamily="34" charset="0"/>
                        <a:buChar char="•"/>
                      </a:pPr>
                      <a:r>
                        <a:rPr lang="en-GB" sz="1100">
                          <a:latin typeface="+mj-lt"/>
                        </a:rPr>
                        <a:t>Most EH workers lack access to information from other services in any systematic way. </a:t>
                      </a:r>
                      <a:r>
                        <a:rPr lang="en-GB" sz="1100">
                          <a:solidFill>
                            <a:schemeClr val="tx1"/>
                          </a:solidFill>
                          <a:latin typeface="+mj-lt"/>
                        </a:rPr>
                        <a:t>They have to investigate to find out what services are involved with the family and then collect information from these services</a:t>
                      </a:r>
                    </a:p>
                    <a:p>
                      <a:endParaRPr lang="en-GB" sz="11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latin typeface="+mj-lt"/>
                        </a:rPr>
                        <a:t>At referral point, is the case suitable for EH work?</a:t>
                      </a:r>
                    </a:p>
                    <a:p>
                      <a:r>
                        <a:rPr lang="en-GB" sz="1100">
                          <a:latin typeface="+mj-lt"/>
                        </a:rPr>
                        <a:t>Does the family require support from other agencies?</a:t>
                      </a:r>
                    </a:p>
                    <a:p>
                      <a:r>
                        <a:rPr lang="en-GB" sz="1100">
                          <a:latin typeface="+mj-lt"/>
                        </a:rPr>
                        <a:t>Information required:</a:t>
                      </a:r>
                    </a:p>
                    <a:p>
                      <a:pPr marL="171450" indent="-171450">
                        <a:buFont typeface="Arial" panose="020B0604020202020204" pitchFamily="34" charset="0"/>
                        <a:buChar char="•"/>
                      </a:pPr>
                      <a:r>
                        <a:rPr lang="en-GB" sz="1100">
                          <a:latin typeface="+mj-lt"/>
                        </a:rPr>
                        <a:t>Family &amp; child background &amp; risks </a:t>
                      </a:r>
                    </a:p>
                    <a:p>
                      <a:pPr marL="171450" indent="-171450">
                        <a:buFont typeface="Arial" panose="020B0604020202020204" pitchFamily="34" charset="0"/>
                        <a:buChar char="•"/>
                      </a:pPr>
                      <a:r>
                        <a:rPr lang="en-GB" sz="1100">
                          <a:latin typeface="+mj-lt"/>
                        </a:rPr>
                        <a:t>Which services are engaged with family</a:t>
                      </a:r>
                    </a:p>
                    <a:p>
                      <a:pPr marL="0" indent="0">
                        <a:buFont typeface="Arial" panose="020B0604020202020204" pitchFamily="34" charset="0"/>
                        <a:buNone/>
                      </a:pPr>
                      <a:r>
                        <a:rPr lang="en-GB" sz="1100">
                          <a:latin typeface="+mj-lt"/>
                        </a:rPr>
                        <a:t>At plan development stage,  who should be the lead professional?</a:t>
                      </a:r>
                    </a:p>
                    <a:p>
                      <a:pPr marL="0" indent="0">
                        <a:buFont typeface="Arial" panose="020B0604020202020204" pitchFamily="34" charset="0"/>
                        <a:buNone/>
                      </a:pPr>
                      <a:r>
                        <a:rPr lang="en-GB" sz="1100">
                          <a:latin typeface="+mj-lt"/>
                        </a:rPr>
                        <a:t>What should support be to best meet the needs?</a:t>
                      </a:r>
                    </a:p>
                    <a:p>
                      <a:pPr marL="0" indent="0">
                        <a:buFont typeface="Arial" panose="020B0604020202020204" pitchFamily="34" charset="0"/>
                        <a:buNone/>
                      </a:pPr>
                      <a:r>
                        <a:rPr lang="en-GB" sz="1100">
                          <a:latin typeface="+mj-lt"/>
                        </a:rPr>
                        <a:t>Information required:</a:t>
                      </a:r>
                    </a:p>
                    <a:p>
                      <a:pPr marL="171450" indent="-171450">
                        <a:buFont typeface="Arial" panose="020B0604020202020204" pitchFamily="34" charset="0"/>
                        <a:buChar char="•"/>
                      </a:pPr>
                      <a:r>
                        <a:rPr lang="en-GB" sz="1100">
                          <a:latin typeface="+mj-lt"/>
                        </a:rPr>
                        <a:t>Views of known services involved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842860"/>
                  </a:ext>
                </a:extLst>
              </a:tr>
              <a:tr h="997551">
                <a:tc>
                  <a:txBody>
                    <a:bodyPr/>
                    <a:lstStyle/>
                    <a:p>
                      <a:pPr marL="0" indent="0">
                        <a:buFont typeface="Arial" panose="020B0604020202020204" pitchFamily="34" charset="0"/>
                        <a:buNone/>
                      </a:pPr>
                      <a:r>
                        <a:rPr lang="en-GB" sz="1100" b="1">
                          <a:latin typeface="+mj-lt"/>
                        </a:rPr>
                        <a:t>Phase 3: </a:t>
                      </a:r>
                      <a:r>
                        <a:rPr lang="en-GB" sz="1100">
                          <a:latin typeface="+mj-lt"/>
                        </a:rPr>
                        <a:t>Plan 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a:latin typeface="+mj-lt"/>
                        </a:rPr>
                        <a:t>Knowing when a child and family’s situation changes (e.g. move house, parents divorce etc.) to assess changes in risk level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a:latin typeface="+mj-lt"/>
                        </a:rPr>
                        <a:t>EH workers rely on parents or schools (if they know) to update them on changes in family situation, meaning they can miss important changes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latin typeface="+mj-lt"/>
                        </a:rPr>
                        <a:t>Is support that the family is getting meeting their needs?</a:t>
                      </a:r>
                    </a:p>
                    <a:p>
                      <a:r>
                        <a:rPr lang="en-GB" sz="1100">
                          <a:latin typeface="+mj-lt"/>
                        </a:rPr>
                        <a:t>Information required:</a:t>
                      </a:r>
                    </a:p>
                    <a:p>
                      <a:pPr marL="171450" indent="-171450">
                        <a:buFont typeface="Arial" panose="020B0604020202020204" pitchFamily="34" charset="0"/>
                        <a:buChar char="•"/>
                      </a:pPr>
                      <a:r>
                        <a:rPr lang="en-GB" sz="1100">
                          <a:latin typeface="+mj-lt"/>
                        </a:rPr>
                        <a:t>Update on family's issues (from family conversations)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8547842"/>
                  </a:ext>
                </a:extLst>
              </a:tr>
              <a:tr h="845147">
                <a:tc>
                  <a:txBody>
                    <a:bodyPr/>
                    <a:lstStyle/>
                    <a:p>
                      <a:pPr marL="0" indent="0">
                        <a:buFont typeface="Arial" panose="020B0604020202020204" pitchFamily="34" charset="0"/>
                        <a:buNone/>
                      </a:pPr>
                      <a:r>
                        <a:rPr lang="en-GB" sz="1100" b="1">
                          <a:latin typeface="+mj-lt"/>
                        </a:rPr>
                        <a:t>Phase 3: </a:t>
                      </a:r>
                      <a:r>
                        <a:rPr lang="en-GB" sz="1100">
                          <a:latin typeface="+mj-lt"/>
                        </a:rPr>
                        <a:t>Plan 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a:latin typeface="+mj-lt"/>
                        </a:rPr>
                        <a:t>When families move into LA, knowing their past CSC history to inform current assessment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100">
                          <a:latin typeface="+mj-lt"/>
                        </a:rPr>
                        <a:t>EH workers sometimes have to physically drive to other Local Authorities to access information on families that move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latin typeface="+mj-lt"/>
                        </a:rPr>
                        <a:t>Is support that the family is getting meeting their needs?</a:t>
                      </a:r>
                    </a:p>
                    <a:p>
                      <a:r>
                        <a:rPr lang="en-GB" sz="1100">
                          <a:latin typeface="+mj-lt"/>
                        </a:rPr>
                        <a:t>Information required:</a:t>
                      </a:r>
                    </a:p>
                    <a:p>
                      <a:r>
                        <a:rPr lang="en-GB" sz="1100">
                          <a:latin typeface="+mj-lt"/>
                        </a:rPr>
                        <a:t>Updates on risk factors from other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914150"/>
                  </a:ext>
                </a:extLst>
              </a:tr>
            </a:tbl>
          </a:graphicData>
        </a:graphic>
      </p:graphicFrame>
      <p:grpSp>
        <p:nvGrpSpPr>
          <p:cNvPr id="5" name="Group 4">
            <a:extLst>
              <a:ext uri="{FF2B5EF4-FFF2-40B4-BE49-F238E27FC236}">
                <a16:creationId xmlns:a16="http://schemas.microsoft.com/office/drawing/2014/main" id="{EC2CB6F0-116B-4B86-A8FA-B448FD3D0FE0}"/>
              </a:ext>
            </a:extLst>
          </p:cNvPr>
          <p:cNvGrpSpPr/>
          <p:nvPr/>
        </p:nvGrpSpPr>
        <p:grpSpPr>
          <a:xfrm>
            <a:off x="3033045" y="6478571"/>
            <a:ext cx="5783178" cy="261610"/>
            <a:chOff x="3033045" y="6478571"/>
            <a:chExt cx="5783178" cy="261610"/>
          </a:xfrm>
        </p:grpSpPr>
        <p:sp>
          <p:nvSpPr>
            <p:cNvPr id="4" name="Rectangle 3">
              <a:extLst>
                <a:ext uri="{FF2B5EF4-FFF2-40B4-BE49-F238E27FC236}">
                  <a16:creationId xmlns:a16="http://schemas.microsoft.com/office/drawing/2014/main" id="{DA42F355-256A-47F8-A99A-C7913FBAC8F5}"/>
                </a:ext>
              </a:extLst>
            </p:cNvPr>
            <p:cNvSpPr/>
            <p:nvPr/>
          </p:nvSpPr>
          <p:spPr>
            <a:xfrm>
              <a:off x="3033045" y="6478571"/>
              <a:ext cx="5783178" cy="261610"/>
            </a:xfrm>
            <a:prstGeom prst="rect">
              <a:avLst/>
            </a:prstGeom>
          </p:spPr>
          <p:txBody>
            <a:bodyPr wrap="square">
              <a:spAutoFit/>
            </a:bodyPr>
            <a:lstStyle/>
            <a:p>
              <a:pPr lvl="0" algn="r">
                <a:spcBef>
                  <a:spcPts val="600"/>
                </a:spcBef>
                <a:defRPr/>
              </a:pPr>
              <a:r>
                <a:rPr lang="en-GB" sz="1050"/>
                <a:t>= prioritised by users in Leeds	          = prioritised by users in Stockport</a:t>
              </a:r>
            </a:p>
          </p:txBody>
        </p:sp>
        <p:sp>
          <p:nvSpPr>
            <p:cNvPr id="14" name="Star: 5 Points 13">
              <a:extLst>
                <a:ext uri="{FF2B5EF4-FFF2-40B4-BE49-F238E27FC236}">
                  <a16:creationId xmlns:a16="http://schemas.microsoft.com/office/drawing/2014/main" id="{E3DA4285-61F5-4714-9BEB-5300837176C6}"/>
                </a:ext>
              </a:extLst>
            </p:cNvPr>
            <p:cNvSpPr/>
            <p:nvPr/>
          </p:nvSpPr>
          <p:spPr>
            <a:xfrm>
              <a:off x="4452245" y="6521357"/>
              <a:ext cx="166546" cy="14509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tar: 5 Points 14">
              <a:extLst>
                <a:ext uri="{FF2B5EF4-FFF2-40B4-BE49-F238E27FC236}">
                  <a16:creationId xmlns:a16="http://schemas.microsoft.com/office/drawing/2014/main" id="{20F65503-8FAD-4A1E-A5BC-FFD6E48B4A0F}"/>
                </a:ext>
              </a:extLst>
            </p:cNvPr>
            <p:cNvSpPr/>
            <p:nvPr/>
          </p:nvSpPr>
          <p:spPr>
            <a:xfrm>
              <a:off x="6546003" y="6521357"/>
              <a:ext cx="166546" cy="14509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Slide Number Placeholder 2">
            <a:extLst>
              <a:ext uri="{FF2B5EF4-FFF2-40B4-BE49-F238E27FC236}">
                <a16:creationId xmlns:a16="http://schemas.microsoft.com/office/drawing/2014/main" id="{BCBF9A11-6D95-4E3C-BE75-861EA852746B}"/>
              </a:ext>
            </a:extLst>
          </p:cNvPr>
          <p:cNvSpPr>
            <a:spLocks noGrp="1"/>
          </p:cNvSpPr>
          <p:nvPr>
            <p:ph type="sldNum" sz="quarter" idx="12"/>
          </p:nvPr>
        </p:nvSpPr>
        <p:spPr/>
        <p:txBody>
          <a:bodyPr/>
          <a:lstStyle/>
          <a:p>
            <a:fld id="{C6A4B429-0189-47CD-9DDA-A001F58C55D3}" type="slidenum">
              <a:rPr lang="en-US" smtClean="0"/>
              <a:pPr/>
              <a:t>48</a:t>
            </a:fld>
            <a:endParaRPr lang="en-US"/>
          </a:p>
        </p:txBody>
      </p:sp>
      <p:sp>
        <p:nvSpPr>
          <p:cNvPr id="12" name="Star: 5 Points 11">
            <a:extLst>
              <a:ext uri="{FF2B5EF4-FFF2-40B4-BE49-F238E27FC236}">
                <a16:creationId xmlns:a16="http://schemas.microsoft.com/office/drawing/2014/main" id="{998C5B1B-FF8B-4F1A-83E2-D1EEF04275AF}"/>
              </a:ext>
            </a:extLst>
          </p:cNvPr>
          <p:cNvSpPr/>
          <p:nvPr/>
        </p:nvSpPr>
        <p:spPr>
          <a:xfrm>
            <a:off x="8377435" y="1764306"/>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ar: 5 Points 12">
            <a:extLst>
              <a:ext uri="{FF2B5EF4-FFF2-40B4-BE49-F238E27FC236}">
                <a16:creationId xmlns:a16="http://schemas.microsoft.com/office/drawing/2014/main" id="{46067ECF-5212-40AB-9BFC-7F5C06006931}"/>
              </a:ext>
            </a:extLst>
          </p:cNvPr>
          <p:cNvSpPr/>
          <p:nvPr/>
        </p:nvSpPr>
        <p:spPr>
          <a:xfrm>
            <a:off x="8377433" y="2069808"/>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3171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Early help worker: user needs (2/2)</a:t>
            </a:r>
          </a:p>
        </p:txBody>
      </p:sp>
      <p:graphicFrame>
        <p:nvGraphicFramePr>
          <p:cNvPr id="6" name="Table 5">
            <a:extLst>
              <a:ext uri="{FF2B5EF4-FFF2-40B4-BE49-F238E27FC236}">
                <a16:creationId xmlns:a16="http://schemas.microsoft.com/office/drawing/2014/main" id="{8C2F4725-2CF2-4B07-B789-00FC8B9800D6}"/>
              </a:ext>
            </a:extLst>
          </p:cNvPr>
          <p:cNvGraphicFramePr>
            <a:graphicFrameLocks noGrp="1"/>
          </p:cNvGraphicFramePr>
          <p:nvPr>
            <p:extLst>
              <p:ext uri="{D42A27DB-BD31-4B8C-83A1-F6EECF244321}">
                <p14:modId xmlns:p14="http://schemas.microsoft.com/office/powerpoint/2010/main" val="3476025974"/>
              </p:ext>
            </p:extLst>
          </p:nvPr>
        </p:nvGraphicFramePr>
        <p:xfrm>
          <a:off x="969963" y="991685"/>
          <a:ext cx="7766049" cy="2438400"/>
        </p:xfrm>
        <a:graphic>
          <a:graphicData uri="http://schemas.openxmlformats.org/drawingml/2006/table">
            <a:tbl>
              <a:tblPr firstRow="1" bandRow="1">
                <a:tableStyleId>{69012ECD-51FC-41F1-AA8D-1B2483CD663E}</a:tableStyleId>
              </a:tblPr>
              <a:tblGrid>
                <a:gridCol w="1014059">
                  <a:extLst>
                    <a:ext uri="{9D8B030D-6E8A-4147-A177-3AD203B41FA5}">
                      <a16:colId xmlns:a16="http://schemas.microsoft.com/office/drawing/2014/main" val="4166066414"/>
                    </a:ext>
                  </a:extLst>
                </a:gridCol>
                <a:gridCol w="3446427">
                  <a:extLst>
                    <a:ext uri="{9D8B030D-6E8A-4147-A177-3AD203B41FA5}">
                      <a16:colId xmlns:a16="http://schemas.microsoft.com/office/drawing/2014/main" val="1222859270"/>
                    </a:ext>
                  </a:extLst>
                </a:gridCol>
                <a:gridCol w="2770288">
                  <a:extLst>
                    <a:ext uri="{9D8B030D-6E8A-4147-A177-3AD203B41FA5}">
                      <a16:colId xmlns:a16="http://schemas.microsoft.com/office/drawing/2014/main" val="4271834223"/>
                    </a:ext>
                  </a:extLst>
                </a:gridCol>
                <a:gridCol w="535275">
                  <a:extLst>
                    <a:ext uri="{9D8B030D-6E8A-4147-A177-3AD203B41FA5}">
                      <a16:colId xmlns:a16="http://schemas.microsoft.com/office/drawing/2014/main" val="3067279545"/>
                    </a:ext>
                  </a:extLst>
                </a:gridCol>
              </a:tblGrid>
              <a:tr h="198940">
                <a:tc>
                  <a:txBody>
                    <a:bodyPr/>
                    <a:lstStyle/>
                    <a:p>
                      <a:r>
                        <a:rPr lang="en-GB" sz="1100" b="0" noProof="0">
                          <a:solidFill>
                            <a:schemeClr val="bg1"/>
                          </a:solidFill>
                          <a:latin typeface="+mj-lt"/>
                        </a:rPr>
                        <a:t>Workflow phase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solidFill>
                            <a:schemeClr val="bg1"/>
                          </a:solidFill>
                          <a:latin typeface="+mj-lt"/>
                        </a:rPr>
                        <a:t>User needs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solidFill>
                            <a:schemeClr val="bg1"/>
                          </a:solidFill>
                          <a:latin typeface="+mj-lt"/>
                        </a:rPr>
                        <a:t>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b="0" noProof="0">
                          <a:solidFill>
                            <a:schemeClr val="bg1"/>
                          </a:solidFill>
                          <a:latin typeface="+mj-lt"/>
                        </a:rPr>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745431"/>
                  </a:ext>
                </a:extLst>
              </a:tr>
              <a:tr h="1005840">
                <a:tc>
                  <a:txBody>
                    <a:bodyPr/>
                    <a:lstStyle/>
                    <a:p>
                      <a:pPr marL="0" algn="l" defTabSz="914400" rtl="0" eaLnBrk="1" latinLnBrk="0" hangingPunct="1"/>
                      <a:r>
                        <a:rPr lang="en-GB" sz="1100" b="1" kern="1200" noProof="0">
                          <a:solidFill>
                            <a:schemeClr val="tx1"/>
                          </a:solidFill>
                          <a:latin typeface="+mj-lt"/>
                          <a:ea typeface="+mn-ea"/>
                          <a:cs typeface="+mn-cs"/>
                        </a:rPr>
                        <a:t>Phase 2</a:t>
                      </a:r>
                      <a:r>
                        <a:rPr lang="en-GB" sz="1100" b="0" kern="1200" noProof="0">
                          <a:solidFill>
                            <a:schemeClr val="tx1"/>
                          </a:solidFill>
                          <a:latin typeface="+mj-lt"/>
                          <a:ea typeface="+mn-ea"/>
                          <a:cs typeface="+mn-cs"/>
                        </a:rPr>
                        <a:t>: </a:t>
                      </a:r>
                      <a:br>
                        <a:rPr lang="en-GB" sz="1100" b="0" kern="1200" noProof="0">
                          <a:solidFill>
                            <a:schemeClr val="tx1"/>
                          </a:solidFill>
                          <a:latin typeface="+mj-lt"/>
                          <a:ea typeface="+mn-ea"/>
                          <a:cs typeface="+mn-cs"/>
                        </a:rPr>
                      </a:br>
                      <a:r>
                        <a:rPr lang="en-GB" sz="1100" b="0" kern="1200" noProof="0">
                          <a:solidFill>
                            <a:schemeClr val="tx1"/>
                          </a:solidFill>
                          <a:latin typeface="+mj-lt"/>
                          <a:ea typeface="+mn-ea"/>
                          <a:cs typeface="+mn-cs"/>
                        </a:rPr>
                        <a:t>Initial EH Assessment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100" b="0" kern="1200">
                          <a:solidFill>
                            <a:schemeClr val="tx1"/>
                          </a:solidFill>
                          <a:latin typeface="+mj-lt"/>
                          <a:ea typeface="+mn-ea"/>
                          <a:cs typeface="+mn-cs"/>
                        </a:rPr>
                        <a:t>I need: to understand what EH is defined as and understood by other agencies</a:t>
                      </a:r>
                    </a:p>
                    <a:p>
                      <a:pPr marL="0" algn="l" defTabSz="914400" rtl="0" eaLnBrk="1" latinLnBrk="0" hangingPunct="1"/>
                      <a:r>
                        <a:rPr lang="en-GB" sz="1100" b="0" kern="1200">
                          <a:solidFill>
                            <a:schemeClr val="tx1"/>
                          </a:solidFill>
                          <a:latin typeface="+mj-lt"/>
                          <a:ea typeface="+mn-ea"/>
                          <a:cs typeface="+mn-cs"/>
                        </a:rPr>
                        <a:t>So I can:  be clear with other agencies on when I need to be involved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100" b="0">
                          <a:latin typeface="+mj-lt"/>
                        </a:rPr>
                        <a:t>There is cno consistent definition of EH currently, leading to misunderstanding and inappropriate referrals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1005840">
                <a:tc>
                  <a:txBody>
                    <a:bodyPr/>
                    <a:lstStyle/>
                    <a:p>
                      <a:r>
                        <a:rPr lang="en-GB" sz="1100" b="1" noProof="0">
                          <a:latin typeface="+mj-lt"/>
                        </a:rPr>
                        <a:t>Phase 1</a:t>
                      </a:r>
                      <a:r>
                        <a:rPr lang="en-GB" sz="1100" b="0" noProof="0">
                          <a:latin typeface="+mj-lt"/>
                        </a:rPr>
                        <a:t>: Early Help Referral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a:latin typeface="+mj-lt"/>
                        </a:rPr>
                        <a:t>I need: good quality information on referral</a:t>
                      </a:r>
                    </a:p>
                    <a:p>
                      <a:r>
                        <a:rPr lang="en-GB" sz="1100" b="0">
                          <a:latin typeface="+mj-lt"/>
                        </a:rPr>
                        <a:t>So I can: spend less time chasing info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a:solidFill>
                            <a:schemeClr val="tx1"/>
                          </a:solidFill>
                          <a:latin typeface="+mj-lt"/>
                        </a:rPr>
                        <a:t>Quality and level of detail of referral forms varies a lot depending on referees (e.g. information on a referral can be as simple as a line of text or as detailed as one or two text pages)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4914831"/>
                  </a:ext>
                </a:extLst>
              </a:tr>
            </a:tbl>
          </a:graphicData>
        </a:graphic>
      </p:graphicFrame>
      <p:grpSp>
        <p:nvGrpSpPr>
          <p:cNvPr id="14" name="Group 13">
            <a:extLst>
              <a:ext uri="{FF2B5EF4-FFF2-40B4-BE49-F238E27FC236}">
                <a16:creationId xmlns:a16="http://schemas.microsoft.com/office/drawing/2014/main" id="{6E90D57F-F31F-4452-AA6B-5E66F515B911}"/>
              </a:ext>
            </a:extLst>
          </p:cNvPr>
          <p:cNvGrpSpPr/>
          <p:nvPr/>
        </p:nvGrpSpPr>
        <p:grpSpPr>
          <a:xfrm>
            <a:off x="3033045" y="6478571"/>
            <a:ext cx="5783178" cy="261610"/>
            <a:chOff x="3033045" y="6478571"/>
            <a:chExt cx="5783178" cy="261610"/>
          </a:xfrm>
        </p:grpSpPr>
        <p:sp>
          <p:nvSpPr>
            <p:cNvPr id="15" name="Rectangle 14">
              <a:extLst>
                <a:ext uri="{FF2B5EF4-FFF2-40B4-BE49-F238E27FC236}">
                  <a16:creationId xmlns:a16="http://schemas.microsoft.com/office/drawing/2014/main" id="{98CC9065-F704-42CB-B9C0-859961FDED52}"/>
                </a:ext>
              </a:extLst>
            </p:cNvPr>
            <p:cNvSpPr/>
            <p:nvPr/>
          </p:nvSpPr>
          <p:spPr>
            <a:xfrm>
              <a:off x="3033045" y="6478571"/>
              <a:ext cx="5783178" cy="261610"/>
            </a:xfrm>
            <a:prstGeom prst="rect">
              <a:avLst/>
            </a:prstGeom>
          </p:spPr>
          <p:txBody>
            <a:bodyPr wrap="square">
              <a:spAutoFit/>
            </a:bodyPr>
            <a:lstStyle/>
            <a:p>
              <a:pPr lvl="0" algn="r">
                <a:spcBef>
                  <a:spcPts val="600"/>
                </a:spcBef>
                <a:defRPr/>
              </a:pPr>
              <a:r>
                <a:rPr lang="en-GB" sz="1050"/>
                <a:t>= prioritised by users in Leeds	          = prioritised by users in Stockport</a:t>
              </a:r>
            </a:p>
          </p:txBody>
        </p:sp>
        <p:sp>
          <p:nvSpPr>
            <p:cNvPr id="16" name="Star: 5 Points 15">
              <a:extLst>
                <a:ext uri="{FF2B5EF4-FFF2-40B4-BE49-F238E27FC236}">
                  <a16:creationId xmlns:a16="http://schemas.microsoft.com/office/drawing/2014/main" id="{0719B62E-A605-4993-8AEB-48B776684C8D}"/>
                </a:ext>
              </a:extLst>
            </p:cNvPr>
            <p:cNvSpPr/>
            <p:nvPr/>
          </p:nvSpPr>
          <p:spPr>
            <a:xfrm>
              <a:off x="4452245" y="6521357"/>
              <a:ext cx="166546" cy="14509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ar: 5 Points 16">
              <a:extLst>
                <a:ext uri="{FF2B5EF4-FFF2-40B4-BE49-F238E27FC236}">
                  <a16:creationId xmlns:a16="http://schemas.microsoft.com/office/drawing/2014/main" id="{8CA436A9-8597-4ABF-8987-4BA55186460F}"/>
                </a:ext>
              </a:extLst>
            </p:cNvPr>
            <p:cNvSpPr/>
            <p:nvPr/>
          </p:nvSpPr>
          <p:spPr>
            <a:xfrm>
              <a:off x="6546003" y="6521357"/>
              <a:ext cx="166546" cy="14509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Slide Number Placeholder 2">
            <a:extLst>
              <a:ext uri="{FF2B5EF4-FFF2-40B4-BE49-F238E27FC236}">
                <a16:creationId xmlns:a16="http://schemas.microsoft.com/office/drawing/2014/main" id="{86CE568B-29B0-486E-B7D0-0971AC9C72F1}"/>
              </a:ext>
            </a:extLst>
          </p:cNvPr>
          <p:cNvSpPr>
            <a:spLocks noGrp="1"/>
          </p:cNvSpPr>
          <p:nvPr>
            <p:ph type="sldNum" sz="quarter" idx="12"/>
          </p:nvPr>
        </p:nvSpPr>
        <p:spPr/>
        <p:txBody>
          <a:bodyPr/>
          <a:lstStyle/>
          <a:p>
            <a:fld id="{C6A4B429-0189-47CD-9DDA-A001F58C55D3}" type="slidenum">
              <a:rPr lang="en-US" smtClean="0"/>
              <a:pPr/>
              <a:t>49</a:t>
            </a:fld>
            <a:endParaRPr lang="en-US"/>
          </a:p>
        </p:txBody>
      </p:sp>
      <p:sp>
        <p:nvSpPr>
          <p:cNvPr id="11" name="Star: 5 Points 10">
            <a:extLst>
              <a:ext uri="{FF2B5EF4-FFF2-40B4-BE49-F238E27FC236}">
                <a16:creationId xmlns:a16="http://schemas.microsoft.com/office/drawing/2014/main" id="{BA856107-C2AD-4D8E-8B34-34642B84DA10}"/>
              </a:ext>
            </a:extLst>
          </p:cNvPr>
          <p:cNvSpPr/>
          <p:nvPr/>
        </p:nvSpPr>
        <p:spPr>
          <a:xfrm>
            <a:off x="8350540" y="2642847"/>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5 Points 11">
            <a:extLst>
              <a:ext uri="{FF2B5EF4-FFF2-40B4-BE49-F238E27FC236}">
                <a16:creationId xmlns:a16="http://schemas.microsoft.com/office/drawing/2014/main" id="{F8DC4ED6-CFD9-456B-B74F-2F35F470C239}"/>
              </a:ext>
            </a:extLst>
          </p:cNvPr>
          <p:cNvSpPr/>
          <p:nvPr/>
        </p:nvSpPr>
        <p:spPr>
          <a:xfrm>
            <a:off x="8350538" y="2948349"/>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7780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0922-BF9A-4694-B842-C200A341B2BB}"/>
              </a:ext>
            </a:extLst>
          </p:cNvPr>
          <p:cNvSpPr>
            <a:spLocks noGrp="1"/>
          </p:cNvSpPr>
          <p:nvPr>
            <p:ph type="title"/>
          </p:nvPr>
        </p:nvSpPr>
        <p:spPr>
          <a:xfrm>
            <a:off x="969965" y="431284"/>
            <a:ext cx="7766048" cy="1156883"/>
          </a:xfrm>
        </p:spPr>
        <p:txBody>
          <a:bodyPr>
            <a:normAutofit/>
          </a:bodyPr>
          <a:lstStyle/>
          <a:p>
            <a:r>
              <a:rPr lang="en-GB" b="1"/>
              <a:t>Executive summary – prioritising one user need</a:t>
            </a:r>
            <a:br>
              <a:rPr lang="en-GB" b="1"/>
            </a:br>
            <a:r>
              <a:rPr lang="en-GB"/>
              <a:t>WE captured our findings as a longlist of user needs, which we then prioritised to find one need</a:t>
            </a:r>
            <a:endParaRPr lang="en-GB" b="1"/>
          </a:p>
        </p:txBody>
      </p:sp>
      <p:sp>
        <p:nvSpPr>
          <p:cNvPr id="3" name="Slide Number Placeholder 2">
            <a:extLst>
              <a:ext uri="{FF2B5EF4-FFF2-40B4-BE49-F238E27FC236}">
                <a16:creationId xmlns:a16="http://schemas.microsoft.com/office/drawing/2014/main" id="{D2104E3A-68C0-42EB-B1E0-91DC3238A748}"/>
              </a:ext>
            </a:extLst>
          </p:cNvPr>
          <p:cNvSpPr>
            <a:spLocks noGrp="1"/>
          </p:cNvSpPr>
          <p:nvPr>
            <p:ph type="sldNum" sz="quarter" idx="12"/>
          </p:nvPr>
        </p:nvSpPr>
        <p:spPr/>
        <p:txBody>
          <a:bodyPr/>
          <a:lstStyle/>
          <a:p>
            <a:fld id="{C6A4B429-0189-47CD-9DDA-A001F58C55D3}" type="slidenum">
              <a:rPr lang="en-US" smtClean="0"/>
              <a:pPr/>
              <a:t>5</a:t>
            </a:fld>
            <a:endParaRPr lang="en-US"/>
          </a:p>
        </p:txBody>
      </p:sp>
      <p:sp>
        <p:nvSpPr>
          <p:cNvPr id="4" name="Content Placeholder 3">
            <a:extLst>
              <a:ext uri="{FF2B5EF4-FFF2-40B4-BE49-F238E27FC236}">
                <a16:creationId xmlns:a16="http://schemas.microsoft.com/office/drawing/2014/main" id="{445F45CE-62C7-4984-9A08-2D2E51BC0746}"/>
              </a:ext>
            </a:extLst>
          </p:cNvPr>
          <p:cNvSpPr>
            <a:spLocks noGrp="1"/>
          </p:cNvSpPr>
          <p:nvPr>
            <p:ph sz="quarter" idx="14"/>
          </p:nvPr>
        </p:nvSpPr>
        <p:spPr>
          <a:xfrm>
            <a:off x="4861534" y="1655653"/>
            <a:ext cx="4003092" cy="1306401"/>
          </a:xfrm>
        </p:spPr>
        <p:txBody>
          <a:bodyPr>
            <a:normAutofit/>
          </a:bodyPr>
          <a:lstStyle/>
          <a:p>
            <a:pPr marL="252000">
              <a:spcBef>
                <a:spcPts val="300"/>
              </a:spcBef>
            </a:pPr>
            <a:r>
              <a:rPr lang="en-US" b="0">
                <a:ea typeface="Cambria"/>
              </a:rPr>
              <a:t>We captured the findings of our 60+ interviews by creating personas for different user types, writing a profile for each, mapping their workflow and decisions and listing the needs they expressed</a:t>
            </a:r>
          </a:p>
          <a:p>
            <a:endParaRPr lang="en-GB"/>
          </a:p>
        </p:txBody>
      </p:sp>
      <p:pic>
        <p:nvPicPr>
          <p:cNvPr id="6" name="Picture 5">
            <a:extLst>
              <a:ext uri="{FF2B5EF4-FFF2-40B4-BE49-F238E27FC236}">
                <a16:creationId xmlns:a16="http://schemas.microsoft.com/office/drawing/2014/main" id="{42FB5AB4-D7AA-4A4A-9C60-9DDD46C6FEEE}"/>
              </a:ext>
            </a:extLst>
          </p:cNvPr>
          <p:cNvPicPr>
            <a:picLocks noChangeAspect="1"/>
          </p:cNvPicPr>
          <p:nvPr/>
        </p:nvPicPr>
        <p:blipFill rotWithShape="1">
          <a:blip r:embed="rId2"/>
          <a:srcRect l="-1556" r="-1"/>
          <a:stretch/>
        </p:blipFill>
        <p:spPr>
          <a:xfrm>
            <a:off x="2843642" y="1607083"/>
            <a:ext cx="1728546" cy="1188000"/>
          </a:xfrm>
          <a:prstGeom prst="rect">
            <a:avLst/>
          </a:prstGeom>
          <a:ln w="28575">
            <a:solidFill>
              <a:schemeClr val="tx2"/>
            </a:solidFill>
          </a:ln>
        </p:spPr>
      </p:pic>
      <p:pic>
        <p:nvPicPr>
          <p:cNvPr id="7" name="Picture 6">
            <a:extLst>
              <a:ext uri="{FF2B5EF4-FFF2-40B4-BE49-F238E27FC236}">
                <a16:creationId xmlns:a16="http://schemas.microsoft.com/office/drawing/2014/main" id="{A92D3AA2-B041-4E60-9E2A-0A2284598F5A}"/>
              </a:ext>
            </a:extLst>
          </p:cNvPr>
          <p:cNvPicPr>
            <a:picLocks noChangeAspect="1"/>
          </p:cNvPicPr>
          <p:nvPr/>
        </p:nvPicPr>
        <p:blipFill rotWithShape="1">
          <a:blip r:embed="rId3"/>
          <a:srcRect l="13339" t="3998" r="12638"/>
          <a:stretch/>
        </p:blipFill>
        <p:spPr>
          <a:xfrm>
            <a:off x="1017827" y="1607083"/>
            <a:ext cx="1629246" cy="1188000"/>
          </a:xfrm>
          <a:prstGeom prst="rect">
            <a:avLst/>
          </a:prstGeom>
          <a:ln w="28575">
            <a:solidFill>
              <a:schemeClr val="tx2"/>
            </a:solidFill>
          </a:ln>
        </p:spPr>
      </p:pic>
      <p:pic>
        <p:nvPicPr>
          <p:cNvPr id="8" name="Picture 6" descr="A screenshot of a computer screen&#10;&#10;Description generated with very high confidence">
            <a:extLst>
              <a:ext uri="{FF2B5EF4-FFF2-40B4-BE49-F238E27FC236}">
                <a16:creationId xmlns:a16="http://schemas.microsoft.com/office/drawing/2014/main" id="{25926667-86A7-4C6C-891D-CABCD8717FC5}"/>
              </a:ext>
            </a:extLst>
          </p:cNvPr>
          <p:cNvPicPr>
            <a:picLocks noChangeAspect="1"/>
          </p:cNvPicPr>
          <p:nvPr/>
        </p:nvPicPr>
        <p:blipFill rotWithShape="1">
          <a:blip r:embed="rId4"/>
          <a:srcRect l="44444" t="72992" r="16175" b="3937"/>
          <a:stretch/>
        </p:blipFill>
        <p:spPr>
          <a:xfrm>
            <a:off x="999639" y="3290670"/>
            <a:ext cx="1800000" cy="1123334"/>
          </a:xfrm>
          <a:prstGeom prst="rect">
            <a:avLst/>
          </a:prstGeom>
          <a:ln w="28575">
            <a:solidFill>
              <a:schemeClr val="tx2"/>
            </a:solidFill>
          </a:ln>
        </p:spPr>
      </p:pic>
      <p:sp>
        <p:nvSpPr>
          <p:cNvPr id="9" name="Isosceles Triangle 8">
            <a:extLst>
              <a:ext uri="{FF2B5EF4-FFF2-40B4-BE49-F238E27FC236}">
                <a16:creationId xmlns:a16="http://schemas.microsoft.com/office/drawing/2014/main" id="{841B5766-C1EE-46E5-8BE3-6575DB04A2EE}"/>
              </a:ext>
            </a:extLst>
          </p:cNvPr>
          <p:cNvSpPr/>
          <p:nvPr/>
        </p:nvSpPr>
        <p:spPr>
          <a:xfrm rot="5400000">
            <a:off x="4673395" y="2073359"/>
            <a:ext cx="360218" cy="2669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a:extLst>
              <a:ext uri="{FF2B5EF4-FFF2-40B4-BE49-F238E27FC236}">
                <a16:creationId xmlns:a16="http://schemas.microsoft.com/office/drawing/2014/main" id="{6D27D82E-D8FE-4454-A01C-688B1D17A8CB}"/>
              </a:ext>
            </a:extLst>
          </p:cNvPr>
          <p:cNvSpPr/>
          <p:nvPr/>
        </p:nvSpPr>
        <p:spPr>
          <a:xfrm rot="5400000">
            <a:off x="2932539" y="3718866"/>
            <a:ext cx="360218" cy="2669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3">
            <a:extLst>
              <a:ext uri="{FF2B5EF4-FFF2-40B4-BE49-F238E27FC236}">
                <a16:creationId xmlns:a16="http://schemas.microsoft.com/office/drawing/2014/main" id="{59C8B8E7-0449-4778-805A-D30A3FF47D6F}"/>
              </a:ext>
            </a:extLst>
          </p:cNvPr>
          <p:cNvSpPr txBox="1">
            <a:spLocks/>
          </p:cNvSpPr>
          <p:nvPr/>
        </p:nvSpPr>
        <p:spPr>
          <a:xfrm>
            <a:off x="3192181" y="3212180"/>
            <a:ext cx="5542890" cy="5457156"/>
          </a:xfrm>
          <a:prstGeom prst="rect">
            <a:avLst/>
          </a:prstGeom>
        </p:spPr>
        <p:txBody>
          <a:bodyPr vert="horz" lIns="0" tIns="0" rIns="0" bIns="0" rtlCol="0" anchor="t" anchorCtr="0">
            <a:normAutofit/>
          </a:bodyPr>
          <a:lstStyle>
            <a:lvl1pPr marL="0" indent="0" algn="l" defTabSz="914400" rtl="0" eaLnBrk="1" latinLnBrk="0" hangingPunct="1">
              <a:spcBef>
                <a:spcPts val="600"/>
              </a:spcBef>
              <a:spcAft>
                <a:spcPts val="0"/>
              </a:spcAft>
              <a:buClr>
                <a:schemeClr val="tx2"/>
              </a:buClr>
              <a:buSzPct val="120000"/>
              <a:buFont typeface="Arial" pitchFamily="34" charset="0"/>
              <a:buNone/>
              <a:defRPr lang="en-US" sz="1400" b="1" kern="1200" dirty="0" smtClean="0">
                <a:solidFill>
                  <a:schemeClr val="tx1"/>
                </a:solidFill>
                <a:latin typeface="+mn-lt"/>
                <a:ea typeface="+mn-ea"/>
                <a:cs typeface="+mn-cs"/>
              </a:defRPr>
            </a:lvl1pPr>
            <a:lvl2pPr marL="0" indent="0" algn="l" defTabSz="914400" rtl="0" eaLnBrk="1" latinLnBrk="0" hangingPunct="1">
              <a:spcBef>
                <a:spcPts val="600"/>
              </a:spcBef>
              <a:buClr>
                <a:schemeClr val="tx2"/>
              </a:buClr>
              <a:buFont typeface="Cambria" pitchFamily="18" charset="0"/>
              <a:buNone/>
              <a:defRPr sz="1200" kern="1200">
                <a:solidFill>
                  <a:schemeClr val="tx1"/>
                </a:solidFill>
                <a:latin typeface="+mn-lt"/>
                <a:ea typeface="+mn-ea"/>
                <a:cs typeface="+mn-cs"/>
              </a:defRPr>
            </a:lvl2pPr>
            <a:lvl3pPr marL="230400" indent="-230400" algn="l" defTabSz="914400" rtl="0" eaLnBrk="1" latinLnBrk="0" hangingPunct="1">
              <a:spcBef>
                <a:spcPts val="600"/>
              </a:spcBef>
              <a:buClr>
                <a:schemeClr val="tx2"/>
              </a:buClr>
              <a:buSzPct val="100000"/>
              <a:buFont typeface="Arial" pitchFamily="34" charset="0"/>
              <a:buChar char="•"/>
              <a:defRPr sz="1200" kern="1200">
                <a:solidFill>
                  <a:schemeClr val="tx1"/>
                </a:solidFill>
                <a:latin typeface="+mn-lt"/>
                <a:ea typeface="+mn-ea"/>
                <a:cs typeface="+mn-cs"/>
              </a:defRPr>
            </a:lvl3pPr>
            <a:lvl4pPr marL="460800" indent="-2286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691200" indent="-2286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6000" indent="-144000">
              <a:spcBef>
                <a:spcPts val="300"/>
              </a:spcBef>
              <a:buFont typeface="Arial" panose="020B0604020202020204" pitchFamily="34" charset="0"/>
              <a:buChar char="•"/>
            </a:pPr>
            <a:r>
              <a:rPr lang="en-US" b="0">
                <a:ea typeface="Cambria"/>
              </a:rPr>
              <a:t>From the longlist of user needs we successively </a:t>
            </a:r>
            <a:r>
              <a:rPr lang="en-US" b="0" err="1">
                <a:ea typeface="Cambria"/>
              </a:rPr>
              <a:t>prioritised</a:t>
            </a:r>
            <a:r>
              <a:rPr lang="en-US" b="0">
                <a:ea typeface="Cambria"/>
              </a:rPr>
              <a:t> the most important with users, leadership and the wider group of authorities</a:t>
            </a:r>
          </a:p>
          <a:p>
            <a:pPr marL="396000" indent="-144000">
              <a:spcBef>
                <a:spcPts val="300"/>
              </a:spcBef>
              <a:buFont typeface="Arial" panose="020B0604020202020204" pitchFamily="34" charset="0"/>
              <a:buChar char="•"/>
            </a:pPr>
            <a:r>
              <a:rPr lang="en-US" b="0">
                <a:ea typeface="Cambria"/>
              </a:rPr>
              <a:t>The priority need identified was an easier way to find what other services are supporting a family at the first point of engaging with them and have the contact details for the lead professionals to enable conversations and ensure relevant information is not missed</a:t>
            </a:r>
          </a:p>
          <a:p>
            <a:pPr marL="396000" indent="-144000">
              <a:spcBef>
                <a:spcPts val="300"/>
              </a:spcBef>
              <a:buFont typeface="Arial" panose="020B0604020202020204" pitchFamily="34" charset="0"/>
              <a:buChar char="•"/>
            </a:pPr>
            <a:r>
              <a:rPr lang="en-US" b="0">
                <a:ea typeface="Cambria"/>
              </a:rPr>
              <a:t>This need was expressed by Social Workers, Early Help and the Front Door. We assessed which group it would be most feasible and impactful to address this need for first</a:t>
            </a:r>
          </a:p>
          <a:p>
            <a:pPr marL="396000" indent="-144000">
              <a:spcBef>
                <a:spcPts val="300"/>
              </a:spcBef>
              <a:buFont typeface="Arial" panose="020B0604020202020204" pitchFamily="34" charset="0"/>
              <a:buChar char="•"/>
            </a:pPr>
            <a:r>
              <a:rPr lang="en-US" b="0">
                <a:ea typeface="Cambria"/>
              </a:rPr>
              <a:t>This suggested that Social Workers were the best choice as they had expressed the need more strongly than the Front Door and would be more feasible than Early Help in terms of Information Governance and commonality across councils</a:t>
            </a:r>
          </a:p>
          <a:p>
            <a:endParaRPr lang="en-US"/>
          </a:p>
        </p:txBody>
      </p:sp>
      <p:sp>
        <p:nvSpPr>
          <p:cNvPr id="13" name="TextBox 12">
            <a:extLst>
              <a:ext uri="{FF2B5EF4-FFF2-40B4-BE49-F238E27FC236}">
                <a16:creationId xmlns:a16="http://schemas.microsoft.com/office/drawing/2014/main" id="{150C23DF-8CEE-4676-BE18-8599476787B3}"/>
              </a:ext>
            </a:extLst>
          </p:cNvPr>
          <p:cNvSpPr txBox="1"/>
          <p:nvPr/>
        </p:nvSpPr>
        <p:spPr>
          <a:xfrm>
            <a:off x="969963" y="1320165"/>
            <a:ext cx="7894663" cy="215444"/>
          </a:xfrm>
          <a:prstGeom prst="rect">
            <a:avLst/>
          </a:prstGeom>
          <a:noFill/>
        </p:spPr>
        <p:txBody>
          <a:bodyPr wrap="square" lIns="0" tIns="0" rIns="0" bIns="0" rtlCol="0">
            <a:spAutoFit/>
          </a:bodyPr>
          <a:lstStyle/>
          <a:p>
            <a:r>
              <a:rPr lang="en-GB" sz="1400" b="1">
                <a:latin typeface="+mj-lt"/>
              </a:rPr>
              <a:t>From our interviews we detailed a set of user personas, profiles workflows, decisions and needs</a:t>
            </a:r>
          </a:p>
        </p:txBody>
      </p:sp>
      <p:sp>
        <p:nvSpPr>
          <p:cNvPr id="14" name="TextBox 13">
            <a:extLst>
              <a:ext uri="{FF2B5EF4-FFF2-40B4-BE49-F238E27FC236}">
                <a16:creationId xmlns:a16="http://schemas.microsoft.com/office/drawing/2014/main" id="{9912EEAB-44D1-4078-A4DD-F322861EE3E0}"/>
              </a:ext>
            </a:extLst>
          </p:cNvPr>
          <p:cNvSpPr txBox="1"/>
          <p:nvPr/>
        </p:nvSpPr>
        <p:spPr>
          <a:xfrm>
            <a:off x="969963" y="2936818"/>
            <a:ext cx="7766050" cy="215444"/>
          </a:xfrm>
          <a:prstGeom prst="rect">
            <a:avLst/>
          </a:prstGeom>
          <a:noFill/>
        </p:spPr>
        <p:txBody>
          <a:bodyPr wrap="square" lIns="0" tIns="0" rIns="0" bIns="0" rtlCol="0">
            <a:spAutoFit/>
          </a:bodyPr>
          <a:lstStyle/>
          <a:p>
            <a:r>
              <a:rPr lang="en-GB" sz="1400" b="1">
                <a:latin typeface="+mj-lt"/>
              </a:rPr>
              <a:t>We tested and prioritised these needs through workshops with users and leadership</a:t>
            </a:r>
          </a:p>
        </p:txBody>
      </p:sp>
      <p:pic>
        <p:nvPicPr>
          <p:cNvPr id="15" name="Picture 14">
            <a:extLst>
              <a:ext uri="{FF2B5EF4-FFF2-40B4-BE49-F238E27FC236}">
                <a16:creationId xmlns:a16="http://schemas.microsoft.com/office/drawing/2014/main" id="{77DC4909-04DB-47D5-BDB6-566FAC749BF5}"/>
              </a:ext>
            </a:extLst>
          </p:cNvPr>
          <p:cNvPicPr>
            <a:picLocks noChangeAspect="1"/>
          </p:cNvPicPr>
          <p:nvPr/>
        </p:nvPicPr>
        <p:blipFill rotWithShape="1">
          <a:blip r:embed="rId5"/>
          <a:srcRect l="12639" r="12779"/>
          <a:stretch/>
        </p:blipFill>
        <p:spPr>
          <a:xfrm>
            <a:off x="999639" y="4672626"/>
            <a:ext cx="1800000" cy="1356879"/>
          </a:xfrm>
          <a:prstGeom prst="rect">
            <a:avLst/>
          </a:prstGeom>
          <a:ln w="28575">
            <a:solidFill>
              <a:schemeClr val="tx2"/>
            </a:solidFill>
          </a:ln>
        </p:spPr>
      </p:pic>
      <p:sp>
        <p:nvSpPr>
          <p:cNvPr id="16" name="Isosceles Triangle 15">
            <a:extLst>
              <a:ext uri="{FF2B5EF4-FFF2-40B4-BE49-F238E27FC236}">
                <a16:creationId xmlns:a16="http://schemas.microsoft.com/office/drawing/2014/main" id="{D3E7D6FC-6CEE-443F-B71F-61B95A607EA8}"/>
              </a:ext>
            </a:extLst>
          </p:cNvPr>
          <p:cNvSpPr/>
          <p:nvPr/>
        </p:nvSpPr>
        <p:spPr>
          <a:xfrm rot="5400000">
            <a:off x="2932539" y="5132686"/>
            <a:ext cx="360218" cy="2669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7029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EFBD4F02-14B7-48E0-87A6-62664535382C}"/>
              </a:ext>
            </a:extLst>
          </p:cNvPr>
          <p:cNvSpPr/>
          <p:nvPr/>
        </p:nvSpPr>
        <p:spPr>
          <a:xfrm rot="5400000">
            <a:off x="1017918" y="1884871"/>
            <a:ext cx="3433313" cy="30882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CB8D16C-6147-4BC4-A468-D52583DABE97}"/>
              </a:ext>
            </a:extLst>
          </p:cNvPr>
          <p:cNvSpPr txBox="1"/>
          <p:nvPr/>
        </p:nvSpPr>
        <p:spPr>
          <a:xfrm>
            <a:off x="1388853" y="3305888"/>
            <a:ext cx="2078966" cy="246221"/>
          </a:xfrm>
          <a:prstGeom prst="rect">
            <a:avLst/>
          </a:prstGeom>
          <a:noFill/>
        </p:spPr>
        <p:txBody>
          <a:bodyPr wrap="square" lIns="0" tIns="0" rIns="0" bIns="0" rtlCol="0">
            <a:spAutoFit/>
          </a:bodyPr>
          <a:lstStyle/>
          <a:p>
            <a:r>
              <a:rPr lang="en-GB" sz="1600" b="1">
                <a:solidFill>
                  <a:schemeClr val="bg1"/>
                </a:solidFill>
                <a:latin typeface="+mj-lt"/>
              </a:rPr>
              <a:t>Analyst</a:t>
            </a:r>
          </a:p>
        </p:txBody>
      </p:sp>
      <p:sp>
        <p:nvSpPr>
          <p:cNvPr id="2" name="Slide Number Placeholder 1">
            <a:extLst>
              <a:ext uri="{FF2B5EF4-FFF2-40B4-BE49-F238E27FC236}">
                <a16:creationId xmlns:a16="http://schemas.microsoft.com/office/drawing/2014/main" id="{2C2E685F-F5C7-4F9F-BB8A-B2AB7601B851}"/>
              </a:ext>
            </a:extLst>
          </p:cNvPr>
          <p:cNvSpPr>
            <a:spLocks noGrp="1"/>
          </p:cNvSpPr>
          <p:nvPr>
            <p:ph type="sldNum" sz="quarter" idx="12"/>
          </p:nvPr>
        </p:nvSpPr>
        <p:spPr/>
        <p:txBody>
          <a:bodyPr/>
          <a:lstStyle/>
          <a:p>
            <a:fld id="{C6A4B429-0189-47CD-9DDA-A001F58C55D3}" type="slidenum">
              <a:rPr lang="en-US" smtClean="0"/>
              <a:pPr/>
              <a:t>50</a:t>
            </a:fld>
            <a:endParaRPr lang="en-US"/>
          </a:p>
        </p:txBody>
      </p:sp>
    </p:spTree>
    <p:extLst>
      <p:ext uri="{BB962C8B-B14F-4D97-AF65-F5344CB8AC3E}">
        <p14:creationId xmlns:p14="http://schemas.microsoft.com/office/powerpoint/2010/main" val="218626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Analyst: profile</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51</a:t>
            </a:fld>
            <a:endParaRPr lang="en-US"/>
          </a:p>
        </p:txBody>
      </p:sp>
      <p:graphicFrame>
        <p:nvGraphicFramePr>
          <p:cNvPr id="5" name="Table 4">
            <a:extLst>
              <a:ext uri="{FF2B5EF4-FFF2-40B4-BE49-F238E27FC236}">
                <a16:creationId xmlns:a16="http://schemas.microsoft.com/office/drawing/2014/main" id="{12769612-A417-452D-BA15-A6FA1AE1BD32}"/>
              </a:ext>
            </a:extLst>
          </p:cNvPr>
          <p:cNvGraphicFramePr>
            <a:graphicFrameLocks noGrp="1"/>
          </p:cNvGraphicFramePr>
          <p:nvPr>
            <p:extLst>
              <p:ext uri="{D42A27DB-BD31-4B8C-83A1-F6EECF244321}">
                <p14:modId xmlns:p14="http://schemas.microsoft.com/office/powerpoint/2010/main" val="3484163299"/>
              </p:ext>
            </p:extLst>
          </p:nvPr>
        </p:nvGraphicFramePr>
        <p:xfrm>
          <a:off x="969963" y="991687"/>
          <a:ext cx="7617446" cy="5004076"/>
        </p:xfrm>
        <a:graphic>
          <a:graphicData uri="http://schemas.openxmlformats.org/drawingml/2006/table">
            <a:tbl>
              <a:tblPr firstRow="1" bandRow="1">
                <a:tableStyleId>{2D5ABB26-0587-4C30-8999-92F81FD0307C}</a:tableStyleId>
              </a:tblPr>
              <a:tblGrid>
                <a:gridCol w="1720227">
                  <a:extLst>
                    <a:ext uri="{9D8B030D-6E8A-4147-A177-3AD203B41FA5}">
                      <a16:colId xmlns:a16="http://schemas.microsoft.com/office/drawing/2014/main" val="4166066414"/>
                    </a:ext>
                  </a:extLst>
                </a:gridCol>
                <a:gridCol w="5897219">
                  <a:extLst>
                    <a:ext uri="{9D8B030D-6E8A-4147-A177-3AD203B41FA5}">
                      <a16:colId xmlns:a16="http://schemas.microsoft.com/office/drawing/2014/main" val="4271834223"/>
                    </a:ext>
                  </a:extLst>
                </a:gridCol>
              </a:tblGrid>
              <a:tr h="1198248">
                <a:tc>
                  <a:txBody>
                    <a:bodyPr/>
                    <a:lstStyle/>
                    <a:p>
                      <a:pPr marL="0" algn="l" defTabSz="914400" rtl="0" eaLnBrk="1" latinLnBrk="0" hangingPunct="1"/>
                      <a:r>
                        <a:rPr lang="en-GB" sz="1100" b="0" kern="1200" noProof="0">
                          <a:solidFill>
                            <a:schemeClr val="bg1"/>
                          </a:solidFill>
                          <a:latin typeface="+mj-lt"/>
                          <a:ea typeface="+mn-ea"/>
                          <a:cs typeface="+mn-cs"/>
                        </a:rPr>
                        <a:t>User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GB" sz="1100" noProof="0">
                          <a:latin typeface="+mj-lt"/>
                        </a:rPr>
                        <a:t>Analysts provide all roles with the data and insight required to make good decisions. The Analyst user covers Insight and Intelligence analysts, Business Intelligence analysts, Performance analysts, Cluster analysts, Safer Leeds, Early Start analysts and Troubled Families team. The type of reporting and cadence varies depending on the specific service / team they are attached to (e.g. an Analyst within the Intelligence and Performance team in Leeds would run quarterly reports for Mid-Managers on service performance - Safeguarding (LAC, CIN, CPP), Specialist (</a:t>
                      </a:r>
                      <a:r>
                        <a:rPr lang="en-GB" sz="1100" noProof="0" err="1">
                          <a:latin typeface="+mj-lt"/>
                        </a:rPr>
                        <a:t>CwCN</a:t>
                      </a:r>
                      <a:r>
                        <a:rPr lang="en-GB" sz="1100" noProof="0">
                          <a:latin typeface="+mj-lt"/>
                        </a:rPr>
                        <a:t>, YOS) &amp; Targeted (EH).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90171"/>
                  </a:ext>
                </a:extLst>
              </a:tr>
              <a:tr h="513988">
                <a:tc>
                  <a:txBody>
                    <a:bodyPr/>
                    <a:lstStyle/>
                    <a:p>
                      <a:pPr lvl="0" algn="l" defTabSz="914400" eaLnBrk="1" latinLnBrk="0" hangingPunct="1">
                        <a:buNone/>
                      </a:pPr>
                      <a:r>
                        <a:rPr lang="en-GB" sz="1100" b="0" i="0" u="none" strike="noStrike" kern="1200" noProof="0">
                          <a:solidFill>
                            <a:schemeClr val="bg1"/>
                          </a:solidFill>
                          <a:latin typeface="Gill Sans MT"/>
                        </a:rPr>
                        <a:t>Number of people interiewed</a:t>
                      </a:r>
                      <a:endParaRPr lang="en-GB" sz="1100" b="0" kern="1200" noProof="0">
                        <a:solidFill>
                          <a:schemeClr val="bg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rtl="0">
                        <a:lnSpc>
                          <a:spcPct val="100000"/>
                        </a:lnSpc>
                        <a:spcBef>
                          <a:spcPts val="0"/>
                        </a:spcBef>
                        <a:spcAft>
                          <a:spcPts val="0"/>
                        </a:spcAft>
                        <a:buFontTx/>
                        <a:buNone/>
                      </a:pPr>
                      <a:r>
                        <a:rPr lang="en-GB" sz="1100" kern="1200" noProof="0">
                          <a:solidFill>
                            <a:schemeClr val="tx1"/>
                          </a:solidFill>
                          <a:latin typeface="+mj-lt"/>
                          <a:ea typeface="+mn-ea"/>
                          <a:cs typeface="+mn-cs"/>
                        </a:rPr>
                        <a:t>We have interviewed 6 Analysts in Leeds and 6 in Stockport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741307">
                <a:tc>
                  <a:txBody>
                    <a:bodyPr/>
                    <a:lstStyle/>
                    <a:p>
                      <a:pPr marL="0" algn="l" defTabSz="914400" rtl="0" eaLnBrk="1" latinLnBrk="0" hangingPunct="1"/>
                      <a:r>
                        <a:rPr lang="en-GB" sz="1100" b="0" kern="1200" noProof="0">
                          <a:solidFill>
                            <a:schemeClr val="bg1"/>
                          </a:solidFill>
                          <a:latin typeface="+mj-lt"/>
                          <a:ea typeface="+mn-ea"/>
                          <a:cs typeface="+mn-cs"/>
                        </a:rPr>
                        <a:t>Decisions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indent="0">
                        <a:buFont typeface="Arial" panose="020B0604020202020204" pitchFamily="34" charset="0"/>
                        <a:buNone/>
                      </a:pPr>
                      <a:r>
                        <a:rPr lang="en-GB" sz="1100" noProof="0">
                          <a:latin typeface="+mj-lt"/>
                        </a:rPr>
                        <a:t>Analysts support other decision makers providing data and insights, but do not make decisions on children or families themselves. However they do need to understand families in order to produce the insight required. At the moment most of the reports and analysis focus on individuals (e.g. reports on vulnerable children and adults) and ideally they would like to be able to report on families.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526704"/>
                  </a:ext>
                </a:extLst>
              </a:tr>
              <a:tr h="1198248">
                <a:tc>
                  <a:txBody>
                    <a:bodyPr/>
                    <a:lstStyle/>
                    <a:p>
                      <a:pPr marL="0" algn="l" defTabSz="914400" rtl="0" eaLnBrk="1" latinLnBrk="0" hangingPunct="1"/>
                      <a:r>
                        <a:rPr lang="en-GB" sz="1100" b="0" kern="1200" noProof="0">
                          <a:solidFill>
                            <a:schemeClr val="bg1"/>
                          </a:solidFill>
                          <a:latin typeface="+mj-lt"/>
                          <a:ea typeface="+mn-ea"/>
                          <a:cs typeface="+mn-cs"/>
                        </a:rPr>
                        <a:t>Systems used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GB" sz="1100" noProof="0">
                          <a:latin typeface="+mj-lt"/>
                        </a:rPr>
                        <a:t>In Leeds the systems Analysts have access to various systems across services. In Leeds, the Intelligence and Performance team have access to Mosaic, synergy, Child View (YOS), insight outreach (NEET). Safer Leeds have access to Police data and some other specific data as needed. The Families First (Troubled Families) team has access to Mosaic, Synergy, Child View (YOS) and Police data. In Stockport, Analysts have access to the Children's Warehouse which includes EIS and Synergy (schools) and some access to Child View (YOS) and the drug and alcohol service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087600"/>
                  </a:ext>
                </a:extLst>
              </a:tr>
              <a:tr h="1067482">
                <a:tc>
                  <a:txBody>
                    <a:bodyPr/>
                    <a:lstStyle/>
                    <a:p>
                      <a:pPr marL="0" algn="l" defTabSz="914400" rtl="0" eaLnBrk="1" latinLnBrk="0" hangingPunct="1"/>
                      <a:r>
                        <a:rPr lang="en-GB" sz="1100" b="0" kern="1200" noProof="0">
                          <a:solidFill>
                            <a:schemeClr val="bg1"/>
                          </a:solidFill>
                          <a:latin typeface="+mj-lt"/>
                          <a:ea typeface="+mn-ea"/>
                          <a:cs typeface="+mn-cs"/>
                        </a:rPr>
                        <a:t>Quotes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indent="-171450">
                        <a:buFont typeface="Arial" panose="020B0604020202020204" pitchFamily="34" charset="0"/>
                        <a:buChar char="•"/>
                      </a:pPr>
                      <a:r>
                        <a:rPr lang="en-GB" sz="1100">
                          <a:latin typeface="+mj-lt"/>
                        </a:rPr>
                        <a:t>“When I find an error in the data, there is no way I can go back to the system and make sure it is propagated across systems where it is recorded.” (Leeds)</a:t>
                      </a:r>
                    </a:p>
                    <a:p>
                      <a:pPr marL="171450" indent="-171450">
                        <a:buFont typeface="Arial" panose="020B0604020202020204" pitchFamily="34" charset="0"/>
                        <a:buChar char="•"/>
                      </a:pPr>
                      <a:r>
                        <a:rPr lang="en-GB" sz="1100">
                          <a:latin typeface="+mj-lt"/>
                        </a:rPr>
                        <a:t>“When something changes within the family context, the data only reflects when there is an episode.” (Leeds)</a:t>
                      </a:r>
                    </a:p>
                    <a:p>
                      <a:pPr marL="171450" lvl="0" indent="-171450">
                        <a:buFont typeface="Arial" panose="020B0604020202020204" pitchFamily="34" charset="0"/>
                        <a:buChar char="•"/>
                      </a:pPr>
                      <a:r>
                        <a:rPr lang="en-GB" sz="1100" b="0" i="0" u="none" strike="noStrike" noProof="0">
                          <a:solidFill>
                            <a:srgbClr val="000000"/>
                          </a:solidFill>
                          <a:latin typeface="Gill Sans MT"/>
                        </a:rPr>
                        <a:t>“Some things are difficult because of structure of data or access levels.” (Stockport)</a:t>
                      </a:r>
                    </a:p>
                    <a:p>
                      <a:pPr marL="171450" lvl="0" indent="-171450">
                        <a:buFont typeface="Arial" panose="020B0604020202020204" pitchFamily="34" charset="0"/>
                        <a:buChar char="•"/>
                      </a:pPr>
                      <a:r>
                        <a:rPr lang="en-GB" sz="1100" b="0" i="0" u="none" strike="noStrike" noProof="0">
                          <a:solidFill>
                            <a:srgbClr val="000000"/>
                          </a:solidFill>
                          <a:latin typeface="Gill Sans MT"/>
                        </a:rPr>
                        <a:t>“I can’t get a view of family groups.” (Stockport)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683990"/>
                  </a:ext>
                </a:extLst>
              </a:tr>
            </a:tbl>
          </a:graphicData>
        </a:graphic>
      </p:graphicFrame>
    </p:spTree>
    <p:extLst>
      <p:ext uri="{BB962C8B-B14F-4D97-AF65-F5344CB8AC3E}">
        <p14:creationId xmlns:p14="http://schemas.microsoft.com/office/powerpoint/2010/main" val="1331959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Analyst: user needs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52</a:t>
            </a:fld>
            <a:endParaRPr lang="en-US"/>
          </a:p>
        </p:txBody>
      </p:sp>
      <p:graphicFrame>
        <p:nvGraphicFramePr>
          <p:cNvPr id="5" name="Table 4">
            <a:extLst>
              <a:ext uri="{FF2B5EF4-FFF2-40B4-BE49-F238E27FC236}">
                <a16:creationId xmlns:a16="http://schemas.microsoft.com/office/drawing/2014/main" id="{21E5AFB3-354E-48ED-AAF9-841C18CECA58}"/>
              </a:ext>
            </a:extLst>
          </p:cNvPr>
          <p:cNvGraphicFramePr>
            <a:graphicFrameLocks noGrp="1"/>
          </p:cNvGraphicFramePr>
          <p:nvPr>
            <p:extLst>
              <p:ext uri="{D42A27DB-BD31-4B8C-83A1-F6EECF244321}">
                <p14:modId xmlns:p14="http://schemas.microsoft.com/office/powerpoint/2010/main" val="2405712663"/>
              </p:ext>
            </p:extLst>
          </p:nvPr>
        </p:nvGraphicFramePr>
        <p:xfrm>
          <a:off x="969964" y="1051320"/>
          <a:ext cx="7796349" cy="4741942"/>
        </p:xfrm>
        <a:graphic>
          <a:graphicData uri="http://schemas.openxmlformats.org/drawingml/2006/table">
            <a:tbl>
              <a:tblPr firstRow="1" bandRow="1">
                <a:tableStyleId>{69012ECD-51FC-41F1-AA8D-1B2483CD663E}</a:tableStyleId>
              </a:tblPr>
              <a:tblGrid>
                <a:gridCol w="997381">
                  <a:extLst>
                    <a:ext uri="{9D8B030D-6E8A-4147-A177-3AD203B41FA5}">
                      <a16:colId xmlns:a16="http://schemas.microsoft.com/office/drawing/2014/main" val="4166066414"/>
                    </a:ext>
                  </a:extLst>
                </a:gridCol>
                <a:gridCol w="3389746">
                  <a:extLst>
                    <a:ext uri="{9D8B030D-6E8A-4147-A177-3AD203B41FA5}">
                      <a16:colId xmlns:a16="http://schemas.microsoft.com/office/drawing/2014/main" val="1222859270"/>
                    </a:ext>
                  </a:extLst>
                </a:gridCol>
                <a:gridCol w="2912266">
                  <a:extLst>
                    <a:ext uri="{9D8B030D-6E8A-4147-A177-3AD203B41FA5}">
                      <a16:colId xmlns:a16="http://schemas.microsoft.com/office/drawing/2014/main" val="4271834223"/>
                    </a:ext>
                  </a:extLst>
                </a:gridCol>
                <a:gridCol w="496956">
                  <a:extLst>
                    <a:ext uri="{9D8B030D-6E8A-4147-A177-3AD203B41FA5}">
                      <a16:colId xmlns:a16="http://schemas.microsoft.com/office/drawing/2014/main" val="3067279545"/>
                    </a:ext>
                  </a:extLst>
                </a:gridCol>
              </a:tblGrid>
              <a:tr h="227262">
                <a:tc>
                  <a:txBody>
                    <a:bodyPr/>
                    <a:lstStyle/>
                    <a:p>
                      <a:r>
                        <a:rPr lang="en-GB" sz="1100" b="0" noProof="0">
                          <a:solidFill>
                            <a:schemeClr val="bg1"/>
                          </a:solidFill>
                          <a:latin typeface="+mj-lt"/>
                        </a:rPr>
                        <a:t>Theme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solidFill>
                            <a:schemeClr val="bg1"/>
                          </a:solidFill>
                          <a:latin typeface="+mj-lt"/>
                        </a:rPr>
                        <a:t>User needs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solidFill>
                            <a:schemeClr val="bg1"/>
                          </a:solidFill>
                          <a:latin typeface="+mj-lt"/>
                        </a:rPr>
                        <a:t>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b="0" noProof="0">
                          <a:solidFill>
                            <a:schemeClr val="bg1"/>
                          </a:solidFill>
                          <a:latin typeface="+mj-lt"/>
                        </a:rPr>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745431"/>
                  </a:ext>
                </a:extLst>
              </a:tr>
              <a:tr h="681785">
                <a:tc rowSpan="3">
                  <a:txBody>
                    <a:bodyPr/>
                    <a:lstStyle/>
                    <a:p>
                      <a:pPr marL="0" algn="l" defTabSz="914400" rtl="0" eaLnBrk="1" latinLnBrk="0" hangingPunct="1"/>
                      <a:r>
                        <a:rPr lang="pt-PT" sz="1100" b="0" kern="1200" noProof="0">
                          <a:solidFill>
                            <a:schemeClr val="tx1"/>
                          </a:solidFill>
                          <a:latin typeface="+mj-lt"/>
                          <a:ea typeface="+mn-ea"/>
                          <a:cs typeface="+mn-cs"/>
                        </a:rPr>
                        <a:t>Access to data</a:t>
                      </a:r>
                      <a:endParaRPr lang="en-GB" sz="1100" b="0" kern="1200" noProof="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100" b="0" kern="1200" noProof="0">
                          <a:solidFill>
                            <a:schemeClr val="tx1"/>
                          </a:solidFill>
                          <a:latin typeface="+mj-lt"/>
                          <a:ea typeface="+mn-ea"/>
                          <a:cs typeface="+mn-cs"/>
                        </a:rPr>
                        <a:t>I need: better access to data</a:t>
                      </a:r>
                    </a:p>
                    <a:p>
                      <a:pPr marL="0" algn="l" defTabSz="914400" rtl="0" eaLnBrk="1" latinLnBrk="0" hangingPunct="1"/>
                      <a:r>
                        <a:rPr lang="en-GB" sz="1100" b="0" kern="1200" noProof="0">
                          <a:solidFill>
                            <a:schemeClr val="tx1"/>
                          </a:solidFill>
                          <a:latin typeface="+mj-lt"/>
                          <a:ea typeface="+mn-ea"/>
                          <a:cs typeface="+mn-cs"/>
                        </a:rPr>
                        <a:t>So I can: spend less time trying to access data and focus on understanding the population and developing insights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100" b="0">
                          <a:latin typeface="+mj-lt"/>
                        </a:rPr>
                        <a:t>There is limited data sharing between public agencies. Often access to data relies on personal connections with other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681785">
                <a:tc vMerge="1">
                  <a:txBody>
                    <a:bodyPr/>
                    <a:lstStyle/>
                    <a:p>
                      <a:pPr marL="0" algn="l" defTabSz="914400" rtl="0" eaLnBrk="1" latinLnBrk="0" hangingPunct="1"/>
                      <a:endParaRPr lang="en-GB" sz="1200" b="1" kern="1200" noProof="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100" b="0" kern="1200" noProof="0">
                          <a:solidFill>
                            <a:schemeClr val="tx1"/>
                          </a:solidFill>
                          <a:latin typeface="+mj-lt"/>
                          <a:ea typeface="+mn-ea"/>
                          <a:cs typeface="+mn-cs"/>
                        </a:rPr>
                        <a:t>I need to: understand who is part of the family</a:t>
                      </a:r>
                    </a:p>
                    <a:p>
                      <a:pPr marL="0" algn="l" defTabSz="914400" rtl="0" eaLnBrk="1" latinLnBrk="0" hangingPunct="1"/>
                      <a:r>
                        <a:rPr lang="en-GB" sz="1100" b="0" kern="1200" noProof="0">
                          <a:solidFill>
                            <a:schemeClr val="tx1"/>
                          </a:solidFill>
                          <a:latin typeface="+mj-lt"/>
                          <a:ea typeface="+mn-ea"/>
                          <a:cs typeface="+mn-cs"/>
                        </a:rPr>
                        <a:t>So I can: link family members and create reports on families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100" b="0" noProof="0">
                          <a:latin typeface="+mj-lt"/>
                        </a:rPr>
                        <a:t>Most systems record data on individual level and only some allow linking to family members, this makes it harder to understand family dynamics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9470835"/>
                  </a:ext>
                </a:extLst>
              </a:tr>
              <a:tr h="681785">
                <a:tc vMerge="1">
                  <a:txBody>
                    <a:bodyPr/>
                    <a:lstStyle/>
                    <a:p>
                      <a:pPr marL="0" algn="l" defTabSz="914400" rtl="0" eaLnBrk="1" latinLnBrk="0" hangingPunct="1"/>
                      <a:endParaRPr lang="en-GB" sz="1200" b="1" kern="1200" noProof="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100" b="0" kern="1200" noProof="0">
                          <a:solidFill>
                            <a:schemeClr val="tx1"/>
                          </a:solidFill>
                          <a:latin typeface="+mj-lt"/>
                          <a:ea typeface="+mn-ea"/>
                          <a:cs typeface="+mn-cs"/>
                        </a:rPr>
                        <a:t>I need to: be able to identify children and families across different systems</a:t>
                      </a:r>
                    </a:p>
                    <a:p>
                      <a:pPr marL="0" algn="l" defTabSz="914400" rtl="0" eaLnBrk="1" latinLnBrk="0" hangingPunct="1"/>
                      <a:r>
                        <a:rPr lang="en-GB" sz="1100" b="0" kern="1200" noProof="0">
                          <a:solidFill>
                            <a:schemeClr val="tx1"/>
                          </a:solidFill>
                          <a:latin typeface="+mj-lt"/>
                          <a:ea typeface="+mn-ea"/>
                          <a:cs typeface="+mn-cs"/>
                        </a:rPr>
                        <a:t>So I can: track journeys and perform longitudinal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100" b="0" noProof="0">
                          <a:latin typeface="+mj-lt"/>
                        </a:rPr>
                        <a:t>Different systems use different identifiers making it difficult for analysts to track people across systems. There isn’t one unique identifier across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5240417"/>
                  </a:ext>
                </a:extLst>
              </a:tr>
              <a:tr h="0">
                <a:tc>
                  <a:txBody>
                    <a:bodyPr/>
                    <a:lstStyle/>
                    <a:p>
                      <a:pPr marL="0" algn="l" defTabSz="914400" rtl="0" eaLnBrk="1" latinLnBrk="0" hangingPunct="1"/>
                      <a:r>
                        <a:rPr lang="en-GB" sz="1100" b="0" kern="1200" noProof="0">
                          <a:solidFill>
                            <a:schemeClr val="tx1"/>
                          </a:solidFill>
                          <a:latin typeface="+mj-lt"/>
                          <a:ea typeface="+mn-ea"/>
                          <a:cs typeface="+mn-cs"/>
                        </a:rPr>
                        <a:t>Data 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latin typeface="+mj-lt"/>
                        </a:rPr>
                        <a:t>I need: better quality data</a:t>
                      </a:r>
                      <a:br>
                        <a:rPr lang="en-GB" sz="1100" b="0" noProof="0">
                          <a:latin typeface="+mj-lt"/>
                        </a:rPr>
                      </a:br>
                      <a:r>
                        <a:rPr lang="en-GB" sz="1100" b="0" noProof="0">
                          <a:latin typeface="+mj-lt"/>
                        </a:rPr>
                        <a:t>So I can: spend less time checking errors and focus on understanding population and developing insights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a:latin typeface="+mj-lt"/>
                        </a:rPr>
                        <a:t>Data quality is often an issue in Analyst’s day to day work, e.g. some people use false names or different surnames with different agencies, or data entry includes errors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842860"/>
                  </a:ext>
                </a:extLst>
              </a:tr>
              <a:tr h="984800">
                <a:tc rowSpan="2">
                  <a:txBody>
                    <a:bodyPr/>
                    <a:lstStyle/>
                    <a:p>
                      <a:r>
                        <a:rPr lang="en-GB" sz="1100" b="0" noProof="0">
                          <a:latin typeface="+mj-lt"/>
                        </a:rPr>
                        <a:t>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100" b="0" kern="1200" noProof="0">
                          <a:solidFill>
                            <a:schemeClr val="tx1"/>
                          </a:solidFill>
                          <a:latin typeface="+mj-lt"/>
                          <a:ea typeface="+mn-ea"/>
                          <a:cs typeface="+mn-cs"/>
                        </a:rPr>
                        <a:t>I need: more time and resources</a:t>
                      </a:r>
                    </a:p>
                    <a:p>
                      <a:pPr marL="0" algn="l" defTabSz="914400" rtl="0" eaLnBrk="1" latinLnBrk="0" hangingPunct="1"/>
                      <a:r>
                        <a:rPr lang="en-GB" sz="1100" b="0" kern="1200" noProof="0">
                          <a:solidFill>
                            <a:schemeClr val="tx1"/>
                          </a:solidFill>
                          <a:latin typeface="+mj-lt"/>
                          <a:ea typeface="+mn-ea"/>
                          <a:cs typeface="+mn-cs"/>
                        </a:rPr>
                        <a:t>So I can: do more and better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a:latin typeface="+mj-lt"/>
                        </a:rPr>
                        <a:t>Analysts feel they don’t always have the time and resources to perform the analysis required (e.g. little time to invest in more complex analysis and limited capabilities in terms of matching data 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8547842"/>
                  </a:ext>
                </a:extLst>
              </a:tr>
              <a:tr h="530277">
                <a:tc vMerge="1">
                  <a:txBody>
                    <a:bodyPr/>
                    <a:lstStyle/>
                    <a:p>
                      <a:endParaRPr lang="en-GB" sz="1200" b="1"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100" b="0" kern="1200" noProof="0">
                          <a:solidFill>
                            <a:schemeClr val="tx1"/>
                          </a:solidFill>
                          <a:latin typeface="+mj-lt"/>
                          <a:ea typeface="+mn-ea"/>
                          <a:cs typeface="+mn-cs"/>
                        </a:rPr>
                        <a:t>I need: to understand what would be useful to report</a:t>
                      </a:r>
                    </a:p>
                    <a:p>
                      <a:pPr marL="0" algn="l" defTabSz="914400" rtl="0" eaLnBrk="1" latinLnBrk="0" hangingPunct="1"/>
                      <a:r>
                        <a:rPr lang="en-GB" sz="1100" b="0" kern="1200" noProof="0">
                          <a:solidFill>
                            <a:schemeClr val="tx1"/>
                          </a:solidFill>
                          <a:latin typeface="+mj-lt"/>
                          <a:ea typeface="+mn-ea"/>
                          <a:cs typeface="+mn-cs"/>
                        </a:rPr>
                        <a:t>So I can: provide the info in the best 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a:latin typeface="+mj-lt"/>
                        </a:rPr>
                        <a:t>Analysts often feel there is no clear guidance on what leadership needs to see in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9331401"/>
                  </a:ext>
                </a:extLst>
              </a:tr>
            </a:tbl>
          </a:graphicData>
        </a:graphic>
      </p:graphicFrame>
      <p:grpSp>
        <p:nvGrpSpPr>
          <p:cNvPr id="13" name="Group 12">
            <a:extLst>
              <a:ext uri="{FF2B5EF4-FFF2-40B4-BE49-F238E27FC236}">
                <a16:creationId xmlns:a16="http://schemas.microsoft.com/office/drawing/2014/main" id="{CF0AA6AC-AA4D-4AF0-A19C-EF00FA7B36A7}"/>
              </a:ext>
            </a:extLst>
          </p:cNvPr>
          <p:cNvGrpSpPr/>
          <p:nvPr/>
        </p:nvGrpSpPr>
        <p:grpSpPr>
          <a:xfrm>
            <a:off x="3033045" y="6478571"/>
            <a:ext cx="5783178" cy="261610"/>
            <a:chOff x="3033045" y="6478571"/>
            <a:chExt cx="5783178" cy="261610"/>
          </a:xfrm>
        </p:grpSpPr>
        <p:sp>
          <p:nvSpPr>
            <p:cNvPr id="14" name="Rectangle 13">
              <a:extLst>
                <a:ext uri="{FF2B5EF4-FFF2-40B4-BE49-F238E27FC236}">
                  <a16:creationId xmlns:a16="http://schemas.microsoft.com/office/drawing/2014/main" id="{8EDFF778-D88D-45E5-A7C2-A413B9C9DEF3}"/>
                </a:ext>
              </a:extLst>
            </p:cNvPr>
            <p:cNvSpPr/>
            <p:nvPr/>
          </p:nvSpPr>
          <p:spPr>
            <a:xfrm>
              <a:off x="3033045" y="6478571"/>
              <a:ext cx="5783178" cy="261610"/>
            </a:xfrm>
            <a:prstGeom prst="rect">
              <a:avLst/>
            </a:prstGeom>
          </p:spPr>
          <p:txBody>
            <a:bodyPr wrap="square">
              <a:spAutoFit/>
            </a:bodyPr>
            <a:lstStyle/>
            <a:p>
              <a:pPr lvl="0" algn="r">
                <a:spcBef>
                  <a:spcPts val="600"/>
                </a:spcBef>
                <a:defRPr/>
              </a:pPr>
              <a:r>
                <a:rPr lang="en-GB" sz="1050"/>
                <a:t>= prioritised by users in Leeds	          = prioritised by users in Stockport</a:t>
              </a:r>
            </a:p>
          </p:txBody>
        </p:sp>
        <p:sp>
          <p:nvSpPr>
            <p:cNvPr id="15" name="Star: 5 Points 14">
              <a:extLst>
                <a:ext uri="{FF2B5EF4-FFF2-40B4-BE49-F238E27FC236}">
                  <a16:creationId xmlns:a16="http://schemas.microsoft.com/office/drawing/2014/main" id="{2A486CFB-361E-41E1-9E87-1E2DB52536FF}"/>
                </a:ext>
              </a:extLst>
            </p:cNvPr>
            <p:cNvSpPr/>
            <p:nvPr/>
          </p:nvSpPr>
          <p:spPr>
            <a:xfrm>
              <a:off x="4452245" y="6521357"/>
              <a:ext cx="166546" cy="14509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tar: 5 Points 15">
              <a:extLst>
                <a:ext uri="{FF2B5EF4-FFF2-40B4-BE49-F238E27FC236}">
                  <a16:creationId xmlns:a16="http://schemas.microsoft.com/office/drawing/2014/main" id="{853EF9FD-6CB8-485A-B88A-3F2BAE1743E6}"/>
                </a:ext>
              </a:extLst>
            </p:cNvPr>
            <p:cNvSpPr/>
            <p:nvPr/>
          </p:nvSpPr>
          <p:spPr>
            <a:xfrm>
              <a:off x="6546003" y="6521357"/>
              <a:ext cx="166546" cy="14509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Star: 5 Points 16">
            <a:extLst>
              <a:ext uri="{FF2B5EF4-FFF2-40B4-BE49-F238E27FC236}">
                <a16:creationId xmlns:a16="http://schemas.microsoft.com/office/drawing/2014/main" id="{E71C5CE6-BE23-43AF-9F4E-FB697F5DF4B3}"/>
              </a:ext>
            </a:extLst>
          </p:cNvPr>
          <p:cNvSpPr/>
          <p:nvPr/>
        </p:nvSpPr>
        <p:spPr>
          <a:xfrm>
            <a:off x="8392578" y="1384980"/>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tar: 5 Points 17">
            <a:extLst>
              <a:ext uri="{FF2B5EF4-FFF2-40B4-BE49-F238E27FC236}">
                <a16:creationId xmlns:a16="http://schemas.microsoft.com/office/drawing/2014/main" id="{67DBEA28-233C-463D-9D90-33CCA9BA3A6B}"/>
              </a:ext>
            </a:extLst>
          </p:cNvPr>
          <p:cNvSpPr/>
          <p:nvPr/>
        </p:nvSpPr>
        <p:spPr>
          <a:xfrm>
            <a:off x="8392576" y="1690482"/>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Star: 5 Points 18">
            <a:extLst>
              <a:ext uri="{FF2B5EF4-FFF2-40B4-BE49-F238E27FC236}">
                <a16:creationId xmlns:a16="http://schemas.microsoft.com/office/drawing/2014/main" id="{DCB5B398-DB5D-43D0-A02C-86D4D3FFEA0F}"/>
              </a:ext>
            </a:extLst>
          </p:cNvPr>
          <p:cNvSpPr/>
          <p:nvPr/>
        </p:nvSpPr>
        <p:spPr>
          <a:xfrm>
            <a:off x="8400976" y="2130360"/>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tar: 5 Points 19">
            <a:extLst>
              <a:ext uri="{FF2B5EF4-FFF2-40B4-BE49-F238E27FC236}">
                <a16:creationId xmlns:a16="http://schemas.microsoft.com/office/drawing/2014/main" id="{FD509499-9A68-4C1E-BFDB-4140033EF5FB}"/>
              </a:ext>
            </a:extLst>
          </p:cNvPr>
          <p:cNvSpPr/>
          <p:nvPr/>
        </p:nvSpPr>
        <p:spPr>
          <a:xfrm>
            <a:off x="8400974" y="2435862"/>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tar: 5 Points 20">
            <a:extLst>
              <a:ext uri="{FF2B5EF4-FFF2-40B4-BE49-F238E27FC236}">
                <a16:creationId xmlns:a16="http://schemas.microsoft.com/office/drawing/2014/main" id="{F1A7223A-3706-4801-A567-1072B7533162}"/>
              </a:ext>
            </a:extLst>
          </p:cNvPr>
          <p:cNvSpPr/>
          <p:nvPr/>
        </p:nvSpPr>
        <p:spPr>
          <a:xfrm>
            <a:off x="8400974" y="3656309"/>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tar: 5 Points 21">
            <a:extLst>
              <a:ext uri="{FF2B5EF4-FFF2-40B4-BE49-F238E27FC236}">
                <a16:creationId xmlns:a16="http://schemas.microsoft.com/office/drawing/2014/main" id="{64C218F6-8497-43DB-BCD1-F0ED39D6C3F4}"/>
              </a:ext>
            </a:extLst>
          </p:cNvPr>
          <p:cNvSpPr/>
          <p:nvPr/>
        </p:nvSpPr>
        <p:spPr>
          <a:xfrm>
            <a:off x="8400972" y="3961811"/>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1774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EFBD4F02-14B7-48E0-87A6-62664535382C}"/>
              </a:ext>
            </a:extLst>
          </p:cNvPr>
          <p:cNvSpPr/>
          <p:nvPr/>
        </p:nvSpPr>
        <p:spPr>
          <a:xfrm rot="5400000">
            <a:off x="1017918" y="1884871"/>
            <a:ext cx="3433313" cy="30882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CB8D16C-6147-4BC4-A468-D52583DABE97}"/>
              </a:ext>
            </a:extLst>
          </p:cNvPr>
          <p:cNvSpPr txBox="1"/>
          <p:nvPr/>
        </p:nvSpPr>
        <p:spPr>
          <a:xfrm>
            <a:off x="1388853" y="3305888"/>
            <a:ext cx="2078966" cy="246221"/>
          </a:xfrm>
          <a:prstGeom prst="rect">
            <a:avLst/>
          </a:prstGeom>
          <a:noFill/>
        </p:spPr>
        <p:txBody>
          <a:bodyPr wrap="square" lIns="0" tIns="0" rIns="0" bIns="0" rtlCol="0">
            <a:spAutoFit/>
          </a:bodyPr>
          <a:lstStyle/>
          <a:p>
            <a:r>
              <a:rPr lang="en-GB" sz="1600" b="1">
                <a:solidFill>
                  <a:schemeClr val="bg1"/>
                </a:solidFill>
                <a:latin typeface="+mj-lt"/>
              </a:rPr>
              <a:t>Leadership</a:t>
            </a:r>
          </a:p>
        </p:txBody>
      </p:sp>
      <p:sp>
        <p:nvSpPr>
          <p:cNvPr id="2" name="Slide Number Placeholder 1">
            <a:extLst>
              <a:ext uri="{FF2B5EF4-FFF2-40B4-BE49-F238E27FC236}">
                <a16:creationId xmlns:a16="http://schemas.microsoft.com/office/drawing/2014/main" id="{5DF9FB86-6BF4-4173-BA7D-C5765BC6FF13}"/>
              </a:ext>
            </a:extLst>
          </p:cNvPr>
          <p:cNvSpPr>
            <a:spLocks noGrp="1"/>
          </p:cNvSpPr>
          <p:nvPr>
            <p:ph type="sldNum" sz="quarter" idx="12"/>
          </p:nvPr>
        </p:nvSpPr>
        <p:spPr/>
        <p:txBody>
          <a:bodyPr/>
          <a:lstStyle/>
          <a:p>
            <a:fld id="{C6A4B429-0189-47CD-9DDA-A001F58C55D3}" type="slidenum">
              <a:rPr lang="en-US" smtClean="0"/>
              <a:pPr/>
              <a:t>53</a:t>
            </a:fld>
            <a:endParaRPr lang="en-US"/>
          </a:p>
        </p:txBody>
      </p:sp>
    </p:spTree>
    <p:extLst>
      <p:ext uri="{BB962C8B-B14F-4D97-AF65-F5344CB8AC3E}">
        <p14:creationId xmlns:p14="http://schemas.microsoft.com/office/powerpoint/2010/main" val="4201977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Management &amp; leadership: profile</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54</a:t>
            </a:fld>
            <a:endParaRPr lang="en-US"/>
          </a:p>
        </p:txBody>
      </p:sp>
      <p:graphicFrame>
        <p:nvGraphicFramePr>
          <p:cNvPr id="6" name="Table 5">
            <a:extLst>
              <a:ext uri="{FF2B5EF4-FFF2-40B4-BE49-F238E27FC236}">
                <a16:creationId xmlns:a16="http://schemas.microsoft.com/office/drawing/2014/main" id="{AF13FB56-B66F-47BB-9CC4-A13E89DB2B3E}"/>
              </a:ext>
            </a:extLst>
          </p:cNvPr>
          <p:cNvGraphicFramePr>
            <a:graphicFrameLocks noGrp="1"/>
          </p:cNvGraphicFramePr>
          <p:nvPr>
            <p:extLst>
              <p:ext uri="{D42A27DB-BD31-4B8C-83A1-F6EECF244321}">
                <p14:modId xmlns:p14="http://schemas.microsoft.com/office/powerpoint/2010/main" val="3461826062"/>
              </p:ext>
            </p:extLst>
          </p:nvPr>
        </p:nvGraphicFramePr>
        <p:xfrm>
          <a:off x="969963" y="991686"/>
          <a:ext cx="7617446" cy="5365586"/>
        </p:xfrm>
        <a:graphic>
          <a:graphicData uri="http://schemas.openxmlformats.org/drawingml/2006/table">
            <a:tbl>
              <a:tblPr firstRow="1" bandRow="1">
                <a:tableStyleId>{2D5ABB26-0587-4C30-8999-92F81FD0307C}</a:tableStyleId>
              </a:tblPr>
              <a:tblGrid>
                <a:gridCol w="1720227">
                  <a:extLst>
                    <a:ext uri="{9D8B030D-6E8A-4147-A177-3AD203B41FA5}">
                      <a16:colId xmlns:a16="http://schemas.microsoft.com/office/drawing/2014/main" val="4166066414"/>
                    </a:ext>
                  </a:extLst>
                </a:gridCol>
                <a:gridCol w="5897219">
                  <a:extLst>
                    <a:ext uri="{9D8B030D-6E8A-4147-A177-3AD203B41FA5}">
                      <a16:colId xmlns:a16="http://schemas.microsoft.com/office/drawing/2014/main" val="4271834223"/>
                    </a:ext>
                  </a:extLst>
                </a:gridCol>
              </a:tblGrid>
              <a:tr h="669631">
                <a:tc>
                  <a:txBody>
                    <a:bodyPr/>
                    <a:lstStyle/>
                    <a:p>
                      <a:pPr marL="0" algn="l" defTabSz="914400" rtl="0" eaLnBrk="1" latinLnBrk="0" hangingPunct="1"/>
                      <a:r>
                        <a:rPr lang="en-GB" sz="1100" b="0" kern="1200" noProof="0">
                          <a:solidFill>
                            <a:schemeClr val="bg1"/>
                          </a:solidFill>
                          <a:latin typeface="+mj-lt"/>
                          <a:ea typeface="+mn-ea"/>
                          <a:cs typeface="+mn-cs"/>
                        </a:rPr>
                        <a:t>User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lvl="0" algn="l">
                        <a:buNone/>
                      </a:pPr>
                      <a:r>
                        <a:rPr lang="en-GB" sz="1100" b="0" i="0" u="none" strike="noStrike" noProof="0">
                          <a:solidFill>
                            <a:srgbClr val="000000"/>
                          </a:solidFill>
                          <a:latin typeface="Gill Sans MT"/>
                        </a:rPr>
                        <a:t>Senior leaders are responsible for the performance of services and systems, including safeguarding and commissioning services and have ultimate responsibility for safeguarding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90171"/>
                  </a:ext>
                </a:extLst>
              </a:tr>
              <a:tr h="674298">
                <a:tc>
                  <a:txBody>
                    <a:bodyPr/>
                    <a:lstStyle/>
                    <a:p>
                      <a:pPr lvl="0" algn="l" defTabSz="914400" eaLnBrk="1" latinLnBrk="0" hangingPunct="1">
                        <a:buNone/>
                      </a:pPr>
                      <a:r>
                        <a:rPr lang="en-GB" sz="1100" b="0" i="0" u="none" strike="noStrike" kern="1200" noProof="0">
                          <a:solidFill>
                            <a:schemeClr val="bg1"/>
                          </a:solidFill>
                          <a:latin typeface="Gill Sans MT"/>
                        </a:rPr>
                        <a:t>Number of people interiewed</a:t>
                      </a:r>
                      <a:endParaRPr lang="en-GB" sz="1100" b="0" kern="1200" noProof="0">
                        <a:solidFill>
                          <a:schemeClr val="bg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GB" sz="1100" noProof="0">
                          <a:latin typeface="+mj-lt"/>
                        </a:rPr>
                        <a:t>3 Team Leader/Managers, 2 Operational Leads and 6 Senior Leaders were interviewed in Stockport. 9 Service / Programme managers and 2 Commissioners were interviewed in Leeds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1208207">
                <a:tc>
                  <a:txBody>
                    <a:bodyPr/>
                    <a:lstStyle/>
                    <a:p>
                      <a:pPr marL="0" algn="l" defTabSz="914400" rtl="0" eaLnBrk="1" latinLnBrk="0" hangingPunct="1"/>
                      <a:r>
                        <a:rPr lang="en-GB" sz="1100" b="0" kern="1200" noProof="0">
                          <a:solidFill>
                            <a:schemeClr val="bg1"/>
                          </a:solidFill>
                          <a:latin typeface="+mj-lt"/>
                          <a:ea typeface="+mn-ea"/>
                          <a:cs typeface="+mn-cs"/>
                        </a:rPr>
                        <a:t>Decisions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indent="-171450">
                        <a:buFont typeface="Arial" panose="020B0604020202020204" pitchFamily="34" charset="0"/>
                        <a:buChar char="•"/>
                      </a:pPr>
                      <a:r>
                        <a:rPr lang="en-GB" sz="1100" b="0" i="0" u="none" strike="noStrike" noProof="0">
                          <a:solidFill>
                            <a:srgbClr val="000000"/>
                          </a:solidFill>
                          <a:latin typeface="Gill Sans MT"/>
                        </a:rPr>
                        <a:t>Which populations should be prioritised?</a:t>
                      </a:r>
                      <a:endParaRPr lang="en-GB"/>
                    </a:p>
                    <a:p>
                      <a:pPr marL="171450" lvl="0" indent="-171450">
                        <a:buFont typeface="Arial" panose="020B0604020202020204" pitchFamily="34" charset="0"/>
                        <a:buChar char="•"/>
                      </a:pPr>
                      <a:r>
                        <a:rPr lang="en-GB" sz="1100" b="0" i="0" u="none" strike="noStrike" noProof="0">
                          <a:solidFill>
                            <a:srgbClr val="000000"/>
                          </a:solidFill>
                          <a:latin typeface="Gill Sans MT"/>
                        </a:rPr>
                        <a:t>What should be the offer for those populations?</a:t>
                      </a:r>
                      <a:endParaRPr lang="en-GB"/>
                    </a:p>
                    <a:p>
                      <a:pPr marL="171450" lvl="0" indent="-171450">
                        <a:buFont typeface="Arial" panose="020B0604020202020204" pitchFamily="34" charset="0"/>
                        <a:buChar char="•"/>
                      </a:pPr>
                      <a:r>
                        <a:rPr lang="en-GB" sz="1100" b="0" i="0" u="none" strike="noStrike" noProof="0">
                          <a:solidFill>
                            <a:srgbClr val="000000"/>
                          </a:solidFill>
                          <a:latin typeface="Gill Sans MT"/>
                        </a:rPr>
                        <a:t>What services should be commissioned?</a:t>
                      </a:r>
                      <a:endParaRPr lang="en-GB"/>
                    </a:p>
                    <a:p>
                      <a:pPr marL="171450" lvl="0" indent="-171450">
                        <a:buFont typeface="Arial" panose="020B0604020202020204" pitchFamily="34" charset="0"/>
                        <a:buChar char="•"/>
                      </a:pPr>
                      <a:r>
                        <a:rPr lang="en-GB" sz="1100" b="0" i="0" u="none" strike="noStrike" noProof="0">
                          <a:solidFill>
                            <a:srgbClr val="000000"/>
                          </a:solidFill>
                          <a:latin typeface="Gill Sans MT"/>
                        </a:rPr>
                        <a:t>What can be done to help commissioned services delivering better outcomes for children and families?</a:t>
                      </a:r>
                      <a:endParaRPr lang="en-GB"/>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0526704"/>
                  </a:ext>
                </a:extLst>
              </a:tr>
              <a:tr h="1080395">
                <a:tc>
                  <a:txBody>
                    <a:bodyPr/>
                    <a:lstStyle/>
                    <a:p>
                      <a:pPr marL="0" algn="l" defTabSz="914400" rtl="0" eaLnBrk="1" latinLnBrk="0" hangingPunct="1"/>
                      <a:r>
                        <a:rPr lang="en-GB" sz="1100" b="0" kern="1200" noProof="0">
                          <a:solidFill>
                            <a:schemeClr val="bg1"/>
                          </a:solidFill>
                          <a:latin typeface="+mj-lt"/>
                          <a:ea typeface="+mn-ea"/>
                          <a:cs typeface="+mn-cs"/>
                        </a:rPr>
                        <a:t>Systems used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GB" sz="1100">
                          <a:latin typeface="+mj-lt"/>
                        </a:rPr>
                        <a:t>In Stockport, Management and Leadership have access to EIS, Signpost and Tableau dashboards built on the Children's Warehouse (MDM with EIS &amp; Synergy schools data). Senior Leaders regularly use this for wider case management to get an overview of a case, e.g. quick access of information on an individual family when on a review panel</a:t>
                      </a:r>
                      <a:br>
                        <a:rPr lang="en-GB" sz="1100">
                          <a:latin typeface="+mj-lt"/>
                        </a:rPr>
                      </a:br>
                      <a:r>
                        <a:rPr lang="en-GB" sz="1100">
                          <a:latin typeface="+mj-lt"/>
                        </a:rPr>
                        <a:t>In Leeds management have access to Mosaic as well as some dashboards (e.g.. excel-based weekly team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087600"/>
                  </a:ext>
                </a:extLst>
              </a:tr>
              <a:tr h="915334">
                <a:tc>
                  <a:txBody>
                    <a:bodyPr/>
                    <a:lstStyle/>
                    <a:p>
                      <a:pPr marL="0" algn="l" defTabSz="914400" rtl="0" eaLnBrk="1" latinLnBrk="0" hangingPunct="1"/>
                      <a:r>
                        <a:rPr lang="en-GB" sz="1100" b="0" kern="1200" noProof="0">
                          <a:solidFill>
                            <a:schemeClr val="bg1"/>
                          </a:solidFill>
                          <a:latin typeface="+mj-lt"/>
                          <a:ea typeface="+mn-ea"/>
                          <a:cs typeface="+mn-cs"/>
                        </a:rPr>
                        <a:t>Quotes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indent="-171450">
                        <a:buFont typeface="Arial" panose="020B0604020202020204" pitchFamily="34" charset="0"/>
                        <a:buChar char="•"/>
                      </a:pPr>
                      <a:r>
                        <a:rPr lang="en-GB" sz="1100">
                          <a:solidFill>
                            <a:schemeClr val="tx1"/>
                          </a:solidFill>
                          <a:latin typeface="+mj-lt"/>
                        </a:rPr>
                        <a:t>“Have we made a difference? What does success look like? For the LA, it will be cost and demand, but what will it look like for family?” (Stockport)</a:t>
                      </a:r>
                    </a:p>
                    <a:p>
                      <a:pPr marL="171450" indent="-171450">
                        <a:buFont typeface="Arial" panose="020B0604020202020204" pitchFamily="34" charset="0"/>
                        <a:buChar char="•"/>
                      </a:pPr>
                      <a:r>
                        <a:rPr lang="en-GB" sz="1100">
                          <a:solidFill>
                            <a:schemeClr val="tx1"/>
                          </a:solidFill>
                          <a:latin typeface="+mj-lt"/>
                        </a:rPr>
                        <a:t>“Currently we don’t have evidence on base to show whether our approach is working or not” (Leeds)</a:t>
                      </a:r>
                    </a:p>
                    <a:p>
                      <a:pPr marL="171450" indent="-171450">
                        <a:buFont typeface="Arial" panose="020B0604020202020204" pitchFamily="34" charset="0"/>
                        <a:buChar char="•"/>
                      </a:pPr>
                      <a:r>
                        <a:rPr lang="en-GB" sz="1100">
                          <a:solidFill>
                            <a:schemeClr val="tx1"/>
                          </a:solidFill>
                          <a:latin typeface="+mj-lt"/>
                        </a:rPr>
                        <a:t>“How much are we driving behaviour change?” (Stockport)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683990"/>
                  </a:ext>
                </a:extLst>
              </a:tr>
              <a:tr h="786530">
                <a:tc>
                  <a:txBody>
                    <a:bodyPr/>
                    <a:lstStyle/>
                    <a:p>
                      <a:pPr marL="0" algn="l" defTabSz="914400" rtl="0" eaLnBrk="1" latinLnBrk="0" hangingPunct="1"/>
                      <a:r>
                        <a:rPr lang="en-GB" sz="1100" b="0" kern="1200" noProof="0">
                          <a:solidFill>
                            <a:schemeClr val="bg1"/>
                          </a:solidFill>
                          <a:latin typeface="+mj-lt"/>
                          <a:ea typeface="+mn-ea"/>
                          <a:cs typeface="+mn-cs"/>
                        </a:rPr>
                        <a:t>Other insights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lvl="0" indent="-171450" algn="l">
                        <a:buFont typeface="Arial" panose="020B0604020202020204" pitchFamily="34" charset="0"/>
                        <a:buChar char="•"/>
                      </a:pPr>
                      <a:r>
                        <a:rPr lang="en-GB" sz="1100" b="0" i="0" u="none" strike="noStrike" noProof="0">
                          <a:solidFill>
                            <a:schemeClr val="tx1"/>
                          </a:solidFill>
                          <a:latin typeface="Gill Sans MT"/>
                        </a:rPr>
                        <a:t>Leadership want a better ability to record outcomes not outputs</a:t>
                      </a:r>
                    </a:p>
                    <a:p>
                      <a:pPr marL="171450" lvl="0" indent="-171450" algn="l">
                        <a:buFont typeface="Arial" panose="020B0604020202020204" pitchFamily="34" charset="0"/>
                        <a:buChar char="•"/>
                      </a:pPr>
                      <a:r>
                        <a:rPr lang="en-GB" sz="1100" b="0" i="0" u="none" strike="noStrike" noProof="0">
                          <a:solidFill>
                            <a:schemeClr val="tx1"/>
                          </a:solidFill>
                          <a:latin typeface="Gill Sans MT"/>
                        </a:rPr>
                        <a:t>Leadership emphasise the greater need for qualitative data</a:t>
                      </a:r>
                      <a:r>
                        <a:rPr lang="en-US" sz="1100" b="0" i="0" u="none" strike="noStrike" noProof="0">
                          <a:solidFill>
                            <a:schemeClr val="tx1"/>
                          </a:solidFill>
                          <a:latin typeface="Gill Sans MT"/>
                        </a:rPr>
                        <a:t> to understand the impact of services for children and families: </a:t>
                      </a:r>
                      <a:r>
                        <a:rPr lang="en-GB" sz="1100" b="0" i="0" u="none" strike="noStrike" noProof="0">
                          <a:solidFill>
                            <a:schemeClr val="tx1"/>
                          </a:solidFill>
                          <a:latin typeface="Gill Sans MT"/>
                        </a:rPr>
                        <a:t>“Data is not important, it’s the why” “Knowing the why is important so we can replicate it for future families, or argue it in court”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841965"/>
                  </a:ext>
                </a:extLst>
              </a:tr>
            </a:tbl>
          </a:graphicData>
        </a:graphic>
      </p:graphicFrame>
    </p:spTree>
    <p:extLst>
      <p:ext uri="{BB962C8B-B14F-4D97-AF65-F5344CB8AC3E}">
        <p14:creationId xmlns:p14="http://schemas.microsoft.com/office/powerpoint/2010/main" val="202602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Management &amp; leadership: user needs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55</a:t>
            </a:fld>
            <a:endParaRPr lang="en-US"/>
          </a:p>
        </p:txBody>
      </p:sp>
      <p:graphicFrame>
        <p:nvGraphicFramePr>
          <p:cNvPr id="5" name="Table 4">
            <a:extLst>
              <a:ext uri="{FF2B5EF4-FFF2-40B4-BE49-F238E27FC236}">
                <a16:creationId xmlns:a16="http://schemas.microsoft.com/office/drawing/2014/main" id="{515DD889-C880-445D-86CD-90EB0212B5C9}"/>
              </a:ext>
            </a:extLst>
          </p:cNvPr>
          <p:cNvGraphicFramePr>
            <a:graphicFrameLocks noGrp="1"/>
          </p:cNvGraphicFramePr>
          <p:nvPr>
            <p:extLst>
              <p:ext uri="{D42A27DB-BD31-4B8C-83A1-F6EECF244321}">
                <p14:modId xmlns:p14="http://schemas.microsoft.com/office/powerpoint/2010/main" val="2924911123"/>
              </p:ext>
            </p:extLst>
          </p:nvPr>
        </p:nvGraphicFramePr>
        <p:xfrm>
          <a:off x="969965" y="1024899"/>
          <a:ext cx="7638326" cy="5342020"/>
        </p:xfrm>
        <a:graphic>
          <a:graphicData uri="http://schemas.openxmlformats.org/drawingml/2006/table">
            <a:tbl>
              <a:tblPr firstRow="1" bandRow="1">
                <a:tableStyleId>{69012ECD-51FC-41F1-AA8D-1B2483CD663E}</a:tableStyleId>
              </a:tblPr>
              <a:tblGrid>
                <a:gridCol w="1134044">
                  <a:extLst>
                    <a:ext uri="{9D8B030D-6E8A-4147-A177-3AD203B41FA5}">
                      <a16:colId xmlns:a16="http://schemas.microsoft.com/office/drawing/2014/main" val="4166066414"/>
                    </a:ext>
                  </a:extLst>
                </a:gridCol>
                <a:gridCol w="3253083">
                  <a:extLst>
                    <a:ext uri="{9D8B030D-6E8A-4147-A177-3AD203B41FA5}">
                      <a16:colId xmlns:a16="http://schemas.microsoft.com/office/drawing/2014/main" val="1222859270"/>
                    </a:ext>
                  </a:extLst>
                </a:gridCol>
                <a:gridCol w="2724727">
                  <a:extLst>
                    <a:ext uri="{9D8B030D-6E8A-4147-A177-3AD203B41FA5}">
                      <a16:colId xmlns:a16="http://schemas.microsoft.com/office/drawing/2014/main" val="4271834223"/>
                    </a:ext>
                  </a:extLst>
                </a:gridCol>
                <a:gridCol w="526472">
                  <a:extLst>
                    <a:ext uri="{9D8B030D-6E8A-4147-A177-3AD203B41FA5}">
                      <a16:colId xmlns:a16="http://schemas.microsoft.com/office/drawing/2014/main" val="3067279545"/>
                    </a:ext>
                  </a:extLst>
                </a:gridCol>
              </a:tblGrid>
              <a:tr h="328893">
                <a:tc>
                  <a:txBody>
                    <a:bodyPr/>
                    <a:lstStyle/>
                    <a:p>
                      <a:r>
                        <a:rPr lang="en-GB" sz="1100" b="0" noProof="0">
                          <a:solidFill>
                            <a:schemeClr val="bg1"/>
                          </a:solidFill>
                          <a:latin typeface="+mj-lt"/>
                        </a:rPr>
                        <a:t>Theme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solidFill>
                            <a:schemeClr val="bg1"/>
                          </a:solidFill>
                          <a:latin typeface="+mj-lt"/>
                        </a:rPr>
                        <a:t>User needs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noProof="0">
                          <a:solidFill>
                            <a:schemeClr val="bg1"/>
                          </a:solidFill>
                          <a:latin typeface="+mj-lt"/>
                        </a:rPr>
                        <a:t>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b="0" noProof="0">
                          <a:solidFill>
                            <a:schemeClr val="bg1"/>
                          </a:solidFill>
                          <a:latin typeface="+mj-lt"/>
                        </a:rPr>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745431"/>
                  </a:ext>
                </a:extLst>
              </a:tr>
              <a:tr h="606668">
                <a:tc rowSpan="2">
                  <a:txBody>
                    <a:bodyPr/>
                    <a:lstStyle/>
                    <a:p>
                      <a:pPr marL="0" algn="l" defTabSz="914400" rtl="0" eaLnBrk="1" latinLnBrk="0" hangingPunct="1"/>
                      <a:r>
                        <a:rPr lang="en-GB" sz="1100" b="0" kern="1200" noProof="0">
                          <a:solidFill>
                            <a:schemeClr val="tx1"/>
                          </a:solidFill>
                          <a:latin typeface="+mj-lt"/>
                          <a:ea typeface="+mn-ea"/>
                          <a:cs typeface="+mn-cs"/>
                        </a:rPr>
                        <a:t>Access to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100" b="0" kern="1200">
                          <a:solidFill>
                            <a:schemeClr val="tx1"/>
                          </a:solidFill>
                          <a:latin typeface="+mj-lt"/>
                          <a:ea typeface="+mn-ea"/>
                          <a:cs typeface="+mn-cs"/>
                        </a:rPr>
                        <a:t>I need to access outcomes data for children and their families</a:t>
                      </a:r>
                    </a:p>
                    <a:p>
                      <a:pPr marL="0" algn="l" defTabSz="914400" rtl="0" eaLnBrk="1" latinLnBrk="0" hangingPunct="1"/>
                      <a:r>
                        <a:rPr lang="en-GB" sz="1100" b="0" kern="1200">
                          <a:solidFill>
                            <a:schemeClr val="tx1"/>
                          </a:solidFill>
                          <a:latin typeface="+mj-lt"/>
                          <a:ea typeface="+mn-ea"/>
                          <a:cs typeface="+mn-cs"/>
                        </a:rPr>
                        <a:t>So I can evidence impact and know what works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100" b="0" kern="1200">
                          <a:solidFill>
                            <a:schemeClr val="tx1"/>
                          </a:solidFill>
                          <a:latin typeface="+mj-lt"/>
                          <a:ea typeface="+mn-ea"/>
                          <a:cs typeface="+mn-cs"/>
                        </a:rPr>
                        <a:t>Limited outcomes data prevent commissioners from evidencing impact of services and interventions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77893"/>
                  </a:ext>
                </a:extLst>
              </a:tr>
              <a:tr h="658997">
                <a:tc vMerge="1">
                  <a:txBody>
                    <a:bodyPr/>
                    <a:lstStyle/>
                    <a:p>
                      <a:endParaRPr lang="en-GB" sz="1200" b="1"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100" b="0" kern="1200">
                          <a:solidFill>
                            <a:schemeClr val="tx1"/>
                          </a:solidFill>
                          <a:latin typeface="+mj-lt"/>
                          <a:ea typeface="+mn-ea"/>
                          <a:cs typeface="+mn-cs"/>
                        </a:rPr>
                        <a:t>I need to access cost data</a:t>
                      </a:r>
                    </a:p>
                    <a:p>
                      <a:pPr marL="0" algn="l" defTabSz="914400" rtl="0" eaLnBrk="1" latinLnBrk="0" hangingPunct="1"/>
                      <a:r>
                        <a:rPr lang="en-GB" sz="1100" b="0" kern="1200">
                          <a:solidFill>
                            <a:schemeClr val="tx1"/>
                          </a:solidFill>
                          <a:latin typeface="+mj-lt"/>
                          <a:ea typeface="+mn-ea"/>
                          <a:cs typeface="+mn-cs"/>
                        </a:rPr>
                        <a:t>So I can better understand value for money of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kern="1200">
                          <a:solidFill>
                            <a:schemeClr val="tx1"/>
                          </a:solidFill>
                          <a:latin typeface="+mj-lt"/>
                          <a:ea typeface="+mn-ea"/>
                          <a:cs typeface="+mn-cs"/>
                        </a:rPr>
                        <a:t>Do not have access to ‘what works’ in relation to the costs of placements and other care planning decisions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3090291"/>
                  </a:ext>
                </a:extLst>
              </a:tr>
              <a:tr h="714987">
                <a:tc rowSpan="2">
                  <a:txBody>
                    <a:bodyPr/>
                    <a:lstStyle/>
                    <a:p>
                      <a:r>
                        <a:rPr lang="en-GB" sz="1100" b="0" noProof="0">
                          <a:latin typeface="+mj-lt"/>
                        </a:rPr>
                        <a:t>Strategic overview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a:latin typeface="+mj-lt"/>
                        </a:rPr>
                        <a:t>I need to understand how different services work together for a child and their family</a:t>
                      </a:r>
                    </a:p>
                    <a:p>
                      <a:r>
                        <a:rPr lang="en-GB" sz="1100" b="0">
                          <a:latin typeface="+mj-lt"/>
                        </a:rPr>
                        <a:t>So I can better plan and target resources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kern="1200">
                          <a:solidFill>
                            <a:schemeClr val="tx1"/>
                          </a:solidFill>
                          <a:latin typeface="+mj-lt"/>
                          <a:ea typeface="+mn-ea"/>
                          <a:cs typeface="+mn-cs"/>
                          <a:sym typeface="Arial"/>
                        </a:rPr>
                        <a:t>“Numbers of LAC are going up – but we  don’t know what drives this – maybe welfare reform, family courts and legal aid (counselling or mediation could have helped earlier), teenagers (late in life it’s harder to have successful placement), poor school attendance, autism, anti-social behaviour. For mid-teens with behavioural problems we need expensive placements just to contain them”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4914831"/>
                  </a:ext>
                </a:extLst>
              </a:tr>
              <a:tr h="1150239">
                <a:tc vMerge="1">
                  <a:txBody>
                    <a:bodyPr/>
                    <a:lstStyle/>
                    <a:p>
                      <a:endParaRPr lang="en-GB" sz="1200" b="1"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kern="1200">
                          <a:solidFill>
                            <a:schemeClr val="tx1"/>
                          </a:solidFill>
                          <a:latin typeface="+mj-lt"/>
                          <a:ea typeface="+mn-ea"/>
                          <a:cs typeface="+mn-cs"/>
                        </a:rPr>
                        <a:t>I need to understand at risk populations and their current needs trends</a:t>
                      </a:r>
                    </a:p>
                    <a:p>
                      <a:r>
                        <a:rPr lang="en-GB" sz="1100" b="0" kern="1200">
                          <a:solidFill>
                            <a:schemeClr val="tx1"/>
                          </a:solidFill>
                          <a:latin typeface="+mj-lt"/>
                          <a:ea typeface="+mn-ea"/>
                          <a:cs typeface="+mn-cs"/>
                        </a:rPr>
                        <a:t>So I can ensure the right services are available to meet needs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kern="1200">
                          <a:solidFill>
                            <a:schemeClr val="tx1"/>
                          </a:solidFill>
                          <a:latin typeface="+mj-lt"/>
                          <a:ea typeface="+mn-ea"/>
                          <a:cs typeface="+mn-cs"/>
                        </a:rPr>
                        <a:t>It is difficult to get consistency of information across a range of services</a:t>
                      </a:r>
                    </a:p>
                    <a:p>
                      <a:pPr marL="0" marR="0" lvl="0" indent="0" algn="l">
                        <a:lnSpc>
                          <a:spcPct val="100000"/>
                        </a:lnSpc>
                        <a:spcBef>
                          <a:spcPts val="0"/>
                        </a:spcBef>
                        <a:spcAft>
                          <a:spcPts val="0"/>
                        </a:spcAft>
                        <a:buFontTx/>
                        <a:buNone/>
                      </a:pPr>
                      <a:endParaRPr lang="en-GB" sz="1100" b="0" kern="1200">
                        <a:solidFill>
                          <a:schemeClr val="tx1"/>
                        </a:solidFill>
                        <a:latin typeface="+mj-lt"/>
                        <a:ea typeface="+mn-ea"/>
                        <a:cs typeface="+mn-cs"/>
                      </a:endParaRPr>
                    </a:p>
                    <a:p>
                      <a:pPr marL="0" marR="0" lvl="0" indent="0" algn="l">
                        <a:lnSpc>
                          <a:spcPct val="100000"/>
                        </a:lnSpc>
                        <a:spcBef>
                          <a:spcPts val="0"/>
                        </a:spcBef>
                        <a:spcAft>
                          <a:spcPts val="0"/>
                        </a:spcAft>
                        <a:buFontTx/>
                        <a:buNone/>
                      </a:pPr>
                      <a:r>
                        <a:rPr lang="en-GB" sz="1100" b="0" kern="1200">
                          <a:solidFill>
                            <a:schemeClr val="tx1"/>
                          </a:solidFill>
                          <a:latin typeface="+mj-lt"/>
                          <a:ea typeface="+mn-ea"/>
                          <a:cs typeface="+mn-cs"/>
                        </a:rPr>
                        <a:t>Managers would like to link presenting issues to outcomes to understand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6385390"/>
                  </a:ext>
                </a:extLst>
              </a:tr>
              <a:tr h="829383">
                <a:tc>
                  <a:txBody>
                    <a:bodyPr/>
                    <a:lstStyle/>
                    <a:p>
                      <a:pPr marL="0" algn="l" defTabSz="914400" rtl="0" eaLnBrk="1" latinLnBrk="0" hangingPunct="1"/>
                      <a:r>
                        <a:rPr lang="en-GB" sz="1100" b="0" kern="1200" noProof="0">
                          <a:solidFill>
                            <a:schemeClr val="tx1"/>
                          </a:solidFill>
                          <a:latin typeface="+mj-lt"/>
                          <a:ea typeface="+mn-ea"/>
                          <a:cs typeface="+mn-cs"/>
                        </a:rPr>
                        <a:t>Performance drivers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a:latin typeface="+mj-lt"/>
                        </a:rPr>
                        <a:t>I need to have a strong narrative for our approach &amp; performance</a:t>
                      </a:r>
                    </a:p>
                    <a:p>
                      <a:r>
                        <a:rPr lang="en-GB" sz="1100" b="0">
                          <a:latin typeface="+mj-lt"/>
                        </a:rPr>
                        <a:t>So I can have a better understanding of what is going on and inspire the team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0" kern="1200">
                          <a:solidFill>
                            <a:schemeClr val="tx1"/>
                          </a:solidFill>
                          <a:latin typeface="+mj-lt"/>
                          <a:ea typeface="+mn-ea"/>
                          <a:cs typeface="+mn-cs"/>
                        </a:rPr>
                        <a:t>Cannot compare how some families and outcomes compare to statistical neighbours</a:t>
                      </a:r>
                    </a:p>
                    <a:p>
                      <a:endParaRPr lang="en-GB" sz="1100" b="0" kern="120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b="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842860"/>
                  </a:ext>
                </a:extLst>
              </a:tr>
            </a:tbl>
          </a:graphicData>
        </a:graphic>
      </p:graphicFrame>
      <p:sp>
        <p:nvSpPr>
          <p:cNvPr id="6" name="Star: 5 Points 5">
            <a:extLst>
              <a:ext uri="{FF2B5EF4-FFF2-40B4-BE49-F238E27FC236}">
                <a16:creationId xmlns:a16="http://schemas.microsoft.com/office/drawing/2014/main" id="{C6A50E08-D3B1-4096-9183-044388A7136B}"/>
              </a:ext>
            </a:extLst>
          </p:cNvPr>
          <p:cNvSpPr/>
          <p:nvPr/>
        </p:nvSpPr>
        <p:spPr>
          <a:xfrm>
            <a:off x="8227289" y="1410062"/>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ar: 5 Points 7">
            <a:extLst>
              <a:ext uri="{FF2B5EF4-FFF2-40B4-BE49-F238E27FC236}">
                <a16:creationId xmlns:a16="http://schemas.microsoft.com/office/drawing/2014/main" id="{51965731-0B01-48D8-B073-50BD16D961A0}"/>
              </a:ext>
            </a:extLst>
          </p:cNvPr>
          <p:cNvSpPr/>
          <p:nvPr/>
        </p:nvSpPr>
        <p:spPr>
          <a:xfrm>
            <a:off x="8239704" y="1717139"/>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ar: 5 Points 8">
            <a:extLst>
              <a:ext uri="{FF2B5EF4-FFF2-40B4-BE49-F238E27FC236}">
                <a16:creationId xmlns:a16="http://schemas.microsoft.com/office/drawing/2014/main" id="{128E2C18-041A-44FE-8CD0-EB82785C5289}"/>
              </a:ext>
            </a:extLst>
          </p:cNvPr>
          <p:cNvSpPr/>
          <p:nvPr/>
        </p:nvSpPr>
        <p:spPr>
          <a:xfrm>
            <a:off x="8214874" y="2828306"/>
            <a:ext cx="221673" cy="21243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ar: 5 Points 9">
            <a:extLst>
              <a:ext uri="{FF2B5EF4-FFF2-40B4-BE49-F238E27FC236}">
                <a16:creationId xmlns:a16="http://schemas.microsoft.com/office/drawing/2014/main" id="{D7174568-AF27-4CDB-B3CC-56AC024E959F}"/>
              </a:ext>
            </a:extLst>
          </p:cNvPr>
          <p:cNvSpPr/>
          <p:nvPr/>
        </p:nvSpPr>
        <p:spPr>
          <a:xfrm>
            <a:off x="8227289" y="3135383"/>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ar: 5 Points 10">
            <a:extLst>
              <a:ext uri="{FF2B5EF4-FFF2-40B4-BE49-F238E27FC236}">
                <a16:creationId xmlns:a16="http://schemas.microsoft.com/office/drawing/2014/main" id="{26D2698B-55EC-48FC-8712-B4F6462ED434}"/>
              </a:ext>
            </a:extLst>
          </p:cNvPr>
          <p:cNvSpPr/>
          <p:nvPr/>
        </p:nvSpPr>
        <p:spPr>
          <a:xfrm>
            <a:off x="8239703" y="5747868"/>
            <a:ext cx="221673" cy="21243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ECB9D7A5-82E5-4C42-AF0A-B76246692748}"/>
              </a:ext>
            </a:extLst>
          </p:cNvPr>
          <p:cNvGrpSpPr/>
          <p:nvPr/>
        </p:nvGrpSpPr>
        <p:grpSpPr>
          <a:xfrm>
            <a:off x="3033045" y="6478571"/>
            <a:ext cx="5783178" cy="261610"/>
            <a:chOff x="3033045" y="6478571"/>
            <a:chExt cx="5783178" cy="261610"/>
          </a:xfrm>
        </p:grpSpPr>
        <p:sp>
          <p:nvSpPr>
            <p:cNvPr id="15" name="Rectangle 14">
              <a:extLst>
                <a:ext uri="{FF2B5EF4-FFF2-40B4-BE49-F238E27FC236}">
                  <a16:creationId xmlns:a16="http://schemas.microsoft.com/office/drawing/2014/main" id="{C6CC8C24-E27F-4578-8803-EFE5ED876DE0}"/>
                </a:ext>
              </a:extLst>
            </p:cNvPr>
            <p:cNvSpPr/>
            <p:nvPr/>
          </p:nvSpPr>
          <p:spPr>
            <a:xfrm>
              <a:off x="3033045" y="6478571"/>
              <a:ext cx="5783178" cy="261610"/>
            </a:xfrm>
            <a:prstGeom prst="rect">
              <a:avLst/>
            </a:prstGeom>
          </p:spPr>
          <p:txBody>
            <a:bodyPr wrap="square">
              <a:spAutoFit/>
            </a:bodyPr>
            <a:lstStyle/>
            <a:p>
              <a:pPr lvl="0" algn="r">
                <a:spcBef>
                  <a:spcPts val="600"/>
                </a:spcBef>
                <a:defRPr/>
              </a:pPr>
              <a:r>
                <a:rPr lang="en-GB" sz="1050"/>
                <a:t>= prioritised by users in Leeds	          = prioritised by users in Stockport</a:t>
              </a:r>
            </a:p>
          </p:txBody>
        </p:sp>
        <p:sp>
          <p:nvSpPr>
            <p:cNvPr id="16" name="Star: 5 Points 15">
              <a:extLst>
                <a:ext uri="{FF2B5EF4-FFF2-40B4-BE49-F238E27FC236}">
                  <a16:creationId xmlns:a16="http://schemas.microsoft.com/office/drawing/2014/main" id="{28A1C530-C079-40DC-BBA1-6F5CF94CFF33}"/>
                </a:ext>
              </a:extLst>
            </p:cNvPr>
            <p:cNvSpPr/>
            <p:nvPr/>
          </p:nvSpPr>
          <p:spPr>
            <a:xfrm>
              <a:off x="4452245" y="6521357"/>
              <a:ext cx="166546" cy="145096"/>
            </a:xfrm>
            <a:prstGeom prst="star5">
              <a:avLst/>
            </a:prstGeom>
            <a:solidFill>
              <a:srgbClr val="CD007F"/>
            </a:solidFill>
            <a:ln>
              <a:solidFill>
                <a:srgbClr val="CD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ar: 5 Points 16">
              <a:extLst>
                <a:ext uri="{FF2B5EF4-FFF2-40B4-BE49-F238E27FC236}">
                  <a16:creationId xmlns:a16="http://schemas.microsoft.com/office/drawing/2014/main" id="{3061E614-E931-48A6-B94D-DFA670785EE3}"/>
                </a:ext>
              </a:extLst>
            </p:cNvPr>
            <p:cNvSpPr/>
            <p:nvPr/>
          </p:nvSpPr>
          <p:spPr>
            <a:xfrm>
              <a:off x="6546003" y="6521357"/>
              <a:ext cx="166546" cy="14509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190642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084AE-A006-4973-BB51-CDE6936C4D26}"/>
              </a:ext>
            </a:extLst>
          </p:cNvPr>
          <p:cNvSpPr/>
          <p:nvPr/>
        </p:nvSpPr>
        <p:spPr>
          <a:xfrm>
            <a:off x="971754" y="3826570"/>
            <a:ext cx="7756958" cy="3826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50">
              <a:solidFill>
                <a:schemeClr val="tx1"/>
              </a:solidFill>
              <a:latin typeface="+mj-lt"/>
            </a:endParaRPr>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CONTENTS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56</a:t>
            </a:fld>
            <a:endParaRPr lang="en-US"/>
          </a:p>
        </p:txBody>
      </p:sp>
      <p:sp>
        <p:nvSpPr>
          <p:cNvPr id="4" name="TextBox 3">
            <a:extLst>
              <a:ext uri="{FF2B5EF4-FFF2-40B4-BE49-F238E27FC236}">
                <a16:creationId xmlns:a16="http://schemas.microsoft.com/office/drawing/2014/main" id="{9A332C79-BC39-4FDD-BEDF-E0C4923642D0}"/>
              </a:ext>
            </a:extLst>
          </p:cNvPr>
          <p:cNvSpPr txBox="1"/>
          <p:nvPr/>
        </p:nvSpPr>
        <p:spPr>
          <a:xfrm>
            <a:off x="1117600" y="1416231"/>
            <a:ext cx="6382327" cy="4590937"/>
          </a:xfrm>
          <a:prstGeom prst="rect">
            <a:avLst/>
          </a:prstGeom>
          <a:noFill/>
        </p:spPr>
        <p:txBody>
          <a:bodyPr wrap="square" lIns="0" tIns="0" rIns="0" bIns="0" rtlCol="0" anchor="t">
            <a:spAutoFit/>
          </a:bodyPr>
          <a:lstStyle/>
          <a:p>
            <a:pPr marL="342900" indent="-342900">
              <a:lnSpc>
                <a:spcPct val="150000"/>
              </a:lnSpc>
              <a:buFont typeface="+mj-lt"/>
              <a:buAutoNum type="arabicPeriod"/>
            </a:pPr>
            <a:r>
              <a:rPr lang="en-GB" dirty="0">
                <a:latin typeface="+mj-lt"/>
              </a:rPr>
              <a:t>Introduction</a:t>
            </a:r>
          </a:p>
          <a:p>
            <a:pPr marL="342900" indent="-342900">
              <a:lnSpc>
                <a:spcPct val="150000"/>
              </a:lnSpc>
              <a:buFont typeface="+mj-lt"/>
              <a:buAutoNum type="arabicPeriod"/>
            </a:pPr>
            <a:endParaRPr lang="en-GB" sz="700" dirty="0">
              <a:latin typeface="+mj-lt"/>
            </a:endParaRPr>
          </a:p>
          <a:p>
            <a:pPr marL="342900" indent="-342900">
              <a:lnSpc>
                <a:spcPct val="150000"/>
              </a:lnSpc>
              <a:buFont typeface="+mj-lt"/>
              <a:buAutoNum type="arabicPeriod"/>
            </a:pPr>
            <a:r>
              <a:rPr lang="en-GB" dirty="0">
                <a:latin typeface="+mj-lt"/>
              </a:rPr>
              <a:t>Discovery process and methodology</a:t>
            </a:r>
          </a:p>
          <a:p>
            <a:pPr marL="342900" indent="-342900">
              <a:lnSpc>
                <a:spcPct val="150000"/>
              </a:lnSpc>
              <a:buFont typeface="+mj-lt"/>
              <a:buAutoNum type="arabicPeriod"/>
            </a:pPr>
            <a:endParaRPr lang="pt-PT" sz="700" dirty="0">
              <a:latin typeface="+mj-lt"/>
            </a:endParaRPr>
          </a:p>
          <a:p>
            <a:pPr marL="342900" indent="-342900">
              <a:lnSpc>
                <a:spcPct val="150000"/>
              </a:lnSpc>
              <a:buFont typeface="+mj-lt"/>
              <a:buAutoNum type="arabicPeriod"/>
            </a:pPr>
            <a:r>
              <a:rPr lang="en-GB" dirty="0">
                <a:latin typeface="+mj-lt"/>
              </a:rPr>
              <a:t>Project deliverables</a:t>
            </a:r>
          </a:p>
          <a:p>
            <a:pPr lvl="1">
              <a:lnSpc>
                <a:spcPct val="150000"/>
              </a:lnSpc>
            </a:pPr>
            <a:r>
              <a:rPr lang="en-GB" dirty="0">
                <a:latin typeface="+mj-lt"/>
              </a:rPr>
              <a:t>3.1. Leeds and Stockport specific context</a:t>
            </a:r>
          </a:p>
          <a:p>
            <a:pPr lvl="1">
              <a:lnSpc>
                <a:spcPct val="150000"/>
              </a:lnSpc>
            </a:pPr>
            <a:r>
              <a:rPr lang="en-GB" dirty="0">
                <a:latin typeface="+mj-lt"/>
              </a:rPr>
              <a:t>3.2. User overview: needs, workflow and thematic analysis</a:t>
            </a:r>
          </a:p>
          <a:p>
            <a:pPr lvl="1">
              <a:lnSpc>
                <a:spcPct val="150000"/>
              </a:lnSpc>
            </a:pPr>
            <a:r>
              <a:rPr lang="pt-PT" dirty="0">
                <a:latin typeface="+mj-lt"/>
              </a:rPr>
              <a:t>3.3. </a:t>
            </a:r>
            <a:r>
              <a:rPr lang="en-GB" dirty="0">
                <a:latin typeface="+mj-lt"/>
              </a:rPr>
              <a:t>Prioritised use case and user requirements</a:t>
            </a:r>
          </a:p>
          <a:p>
            <a:pPr lvl="1">
              <a:lnSpc>
                <a:spcPct val="150000"/>
              </a:lnSpc>
            </a:pPr>
            <a:r>
              <a:rPr lang="en-GB" dirty="0">
                <a:latin typeface="+mj-lt"/>
              </a:rPr>
              <a:t>3.4. Business case </a:t>
            </a:r>
          </a:p>
          <a:p>
            <a:pPr lvl="1">
              <a:lnSpc>
                <a:spcPct val="150000"/>
              </a:lnSpc>
            </a:pPr>
            <a:r>
              <a:rPr lang="en-GB" dirty="0">
                <a:latin typeface="+mj-lt"/>
              </a:rPr>
              <a:t>3.5. Existing solutions</a:t>
            </a:r>
          </a:p>
          <a:p>
            <a:pPr lvl="1">
              <a:lnSpc>
                <a:spcPct val="150000"/>
              </a:lnSpc>
            </a:pPr>
            <a:r>
              <a:rPr lang="en-GB" dirty="0">
                <a:latin typeface="+mj-lt"/>
              </a:rPr>
              <a:t>3.6. User requirements testing</a:t>
            </a:r>
          </a:p>
          <a:p>
            <a:pPr lvl="1">
              <a:lnSpc>
                <a:spcPct val="150000"/>
              </a:lnSpc>
            </a:pPr>
            <a:endParaRPr lang="en-GB" sz="700" dirty="0">
              <a:latin typeface="+mj-lt"/>
            </a:endParaRPr>
          </a:p>
          <a:p>
            <a:pPr marL="342900" indent="-342900">
              <a:lnSpc>
                <a:spcPct val="150000"/>
              </a:lnSpc>
              <a:buFont typeface="+mj-lt"/>
              <a:buAutoNum type="arabicPeriod"/>
            </a:pPr>
            <a:r>
              <a:rPr lang="en-GB" dirty="0">
                <a:latin typeface="+mj-lt"/>
              </a:rPr>
              <a:t>Next steps and plan for Alpha</a:t>
            </a:r>
          </a:p>
        </p:txBody>
      </p:sp>
    </p:spTree>
    <p:extLst>
      <p:ext uri="{BB962C8B-B14F-4D97-AF65-F5344CB8AC3E}">
        <p14:creationId xmlns:p14="http://schemas.microsoft.com/office/powerpoint/2010/main" val="2874037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AC8E-522C-401E-BD80-88B2DFE8615E}"/>
              </a:ext>
            </a:extLst>
          </p:cNvPr>
          <p:cNvSpPr>
            <a:spLocks noGrp="1"/>
          </p:cNvSpPr>
          <p:nvPr>
            <p:ph type="title"/>
          </p:nvPr>
        </p:nvSpPr>
        <p:spPr/>
        <p:txBody>
          <a:bodyPr>
            <a:normAutofit/>
          </a:bodyPr>
          <a:lstStyle/>
          <a:p>
            <a:r>
              <a:rPr lang="en-GB" sz="1900"/>
              <a:t>we took our findings back to people to test them and prioritise the most important user needs</a:t>
            </a:r>
          </a:p>
        </p:txBody>
      </p:sp>
      <p:sp>
        <p:nvSpPr>
          <p:cNvPr id="3" name="Slide Number Placeholder 2">
            <a:extLst>
              <a:ext uri="{FF2B5EF4-FFF2-40B4-BE49-F238E27FC236}">
                <a16:creationId xmlns:a16="http://schemas.microsoft.com/office/drawing/2014/main" id="{600923CA-5930-4275-9871-9C255270C246}"/>
              </a:ext>
            </a:extLst>
          </p:cNvPr>
          <p:cNvSpPr>
            <a:spLocks noGrp="1"/>
          </p:cNvSpPr>
          <p:nvPr>
            <p:ph type="sldNum" sz="quarter" idx="12"/>
          </p:nvPr>
        </p:nvSpPr>
        <p:spPr/>
        <p:txBody>
          <a:bodyPr/>
          <a:lstStyle/>
          <a:p>
            <a:fld id="{C6A4B429-0189-47CD-9DDA-A001F58C55D3}" type="slidenum">
              <a:rPr lang="en-US" smtClean="0"/>
              <a:pPr/>
              <a:t>57</a:t>
            </a:fld>
            <a:endParaRPr lang="en-US"/>
          </a:p>
        </p:txBody>
      </p:sp>
      <p:pic>
        <p:nvPicPr>
          <p:cNvPr id="7" name="Picture 6">
            <a:extLst>
              <a:ext uri="{FF2B5EF4-FFF2-40B4-BE49-F238E27FC236}">
                <a16:creationId xmlns:a16="http://schemas.microsoft.com/office/drawing/2014/main" id="{9596003D-AD86-4057-8449-2D64A2D5B7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34" t="-2370" b="2844"/>
          <a:stretch/>
        </p:blipFill>
        <p:spPr>
          <a:xfrm rot="5400000">
            <a:off x="3088816" y="1655502"/>
            <a:ext cx="2142846" cy="1569361"/>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8" name="Picture 7" descr="A close up of a piece of paper&#10;&#10;Description generated with high confidence">
            <a:extLst>
              <a:ext uri="{FF2B5EF4-FFF2-40B4-BE49-F238E27FC236}">
                <a16:creationId xmlns:a16="http://schemas.microsoft.com/office/drawing/2014/main" id="{B24459C8-1EEF-4022-8E2C-E7DD245D55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545" b="5051"/>
          <a:stretch/>
        </p:blipFill>
        <p:spPr>
          <a:xfrm rot="5400000">
            <a:off x="2117231" y="2862217"/>
            <a:ext cx="1335130" cy="789861"/>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9" name="Picture 6" descr="A screenshot of a computer screen&#10;&#10;Description generated with very high confidence">
            <a:extLst>
              <a:ext uri="{FF2B5EF4-FFF2-40B4-BE49-F238E27FC236}">
                <a16:creationId xmlns:a16="http://schemas.microsoft.com/office/drawing/2014/main" id="{483B8194-79AA-464E-A40C-263F3AE7FDF6}"/>
              </a:ext>
            </a:extLst>
          </p:cNvPr>
          <p:cNvPicPr>
            <a:picLocks noChangeAspect="1"/>
          </p:cNvPicPr>
          <p:nvPr/>
        </p:nvPicPr>
        <p:blipFill rotWithShape="1">
          <a:blip r:embed="rId4"/>
          <a:srcRect l="44444" t="72992" r="16175" b="3937"/>
          <a:stretch/>
        </p:blipFill>
        <p:spPr>
          <a:xfrm>
            <a:off x="2154973" y="4179659"/>
            <a:ext cx="2789947" cy="1741135"/>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0" name="Picture 2" descr="c622fc81-87a1-4671-9e89-151f030d3a26@eurprd09">
            <a:extLst>
              <a:ext uri="{FF2B5EF4-FFF2-40B4-BE49-F238E27FC236}">
                <a16:creationId xmlns:a16="http://schemas.microsoft.com/office/drawing/2014/main" id="{216BEABE-0681-469B-A6EC-8124EBE30A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848"/>
          <a:stretch/>
        </p:blipFill>
        <p:spPr bwMode="auto">
          <a:xfrm rot="5400000">
            <a:off x="959827" y="2636677"/>
            <a:ext cx="1281303" cy="118711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E0AB5D1-418A-4241-BB7D-3250DD5B70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020" t="-1099" b="1099"/>
          <a:stretch/>
        </p:blipFill>
        <p:spPr>
          <a:xfrm rot="5400000">
            <a:off x="673894" y="4593163"/>
            <a:ext cx="1650727" cy="1004534"/>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C9FA8814-F32D-4EA1-BE86-9D5C0B2C42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6500" y="1366941"/>
            <a:ext cx="1667020" cy="1044534"/>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7A92BD7D-C736-465A-AD5B-5F6DCD7BE267}"/>
              </a:ext>
            </a:extLst>
          </p:cNvPr>
          <p:cNvSpPr txBox="1"/>
          <p:nvPr/>
        </p:nvSpPr>
        <p:spPr>
          <a:xfrm>
            <a:off x="5309936" y="1336675"/>
            <a:ext cx="3426077" cy="4108817"/>
          </a:xfrm>
          <a:prstGeom prst="rect">
            <a:avLst/>
          </a:prstGeom>
          <a:noFill/>
        </p:spPr>
        <p:txBody>
          <a:bodyPr wrap="square" lIns="0" tIns="0" rIns="0" bIns="0" rtlCol="0">
            <a:spAutoFit/>
          </a:bodyPr>
          <a:lstStyle/>
          <a:p>
            <a:r>
              <a:rPr lang="en-GB" sz="1600" b="1">
                <a:solidFill>
                  <a:schemeClr val="tx2"/>
                </a:solidFill>
                <a:latin typeface="+mj-lt"/>
              </a:rPr>
              <a:t>To test and prioritise the longlist of user needs identified we:</a:t>
            </a:r>
          </a:p>
          <a:p>
            <a:pPr marL="285750" indent="-285750">
              <a:spcBef>
                <a:spcPts val="1800"/>
              </a:spcBef>
              <a:buFont typeface="Arial" panose="020B0604020202020204" pitchFamily="34" charset="0"/>
              <a:buChar char="•"/>
            </a:pPr>
            <a:r>
              <a:rPr lang="en-GB" sz="1600">
                <a:latin typeface="+mj-lt"/>
              </a:rPr>
              <a:t>Held Show and Tell workshops with the people we interviewed</a:t>
            </a:r>
          </a:p>
          <a:p>
            <a:pPr marL="285750" indent="-285750">
              <a:spcBef>
                <a:spcPts val="1800"/>
              </a:spcBef>
              <a:buFont typeface="Arial" panose="020B0604020202020204" pitchFamily="34" charset="0"/>
              <a:buChar char="•"/>
            </a:pPr>
            <a:r>
              <a:rPr lang="en-GB" sz="1600">
                <a:latin typeface="+mj-lt"/>
              </a:rPr>
              <a:t>Tested findings with the Stockport and Leeds project teams</a:t>
            </a:r>
          </a:p>
          <a:p>
            <a:pPr marL="285750" indent="-285750">
              <a:spcBef>
                <a:spcPts val="1800"/>
              </a:spcBef>
              <a:buFont typeface="Arial" panose="020B0604020202020204" pitchFamily="34" charset="0"/>
              <a:buChar char="•"/>
            </a:pPr>
            <a:r>
              <a:rPr lang="en-GB" sz="1600">
                <a:latin typeface="+mj-lt"/>
              </a:rPr>
              <a:t>Performed further interviews</a:t>
            </a:r>
          </a:p>
          <a:p>
            <a:pPr marL="285750" indent="-285750">
              <a:spcBef>
                <a:spcPts val="1800"/>
              </a:spcBef>
              <a:buFont typeface="Arial" panose="020B0604020202020204" pitchFamily="34" charset="0"/>
              <a:buChar char="•"/>
            </a:pPr>
            <a:r>
              <a:rPr lang="en-GB" sz="1600">
                <a:latin typeface="+mj-lt"/>
              </a:rPr>
              <a:t>Held a joint workshop with 8 authorities to test applicability elsewhere</a:t>
            </a:r>
          </a:p>
          <a:p>
            <a:pPr marL="285750" indent="-285750">
              <a:spcBef>
                <a:spcPts val="1800"/>
              </a:spcBef>
              <a:buFont typeface="Arial" panose="020B0604020202020204" pitchFamily="34" charset="0"/>
              <a:buChar char="•"/>
            </a:pPr>
            <a:r>
              <a:rPr lang="en-GB" sz="1600">
                <a:latin typeface="+mj-lt"/>
              </a:rPr>
              <a:t>Internally tested our own assumptions and hypotheses</a:t>
            </a:r>
          </a:p>
        </p:txBody>
      </p:sp>
    </p:spTree>
    <p:extLst>
      <p:ext uri="{BB962C8B-B14F-4D97-AF65-F5344CB8AC3E}">
        <p14:creationId xmlns:p14="http://schemas.microsoft.com/office/powerpoint/2010/main" val="3100971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8DC4048-49F0-404A-96C9-3B3EF03449D0}"/>
              </a:ext>
            </a:extLst>
          </p:cNvPr>
          <p:cNvSpPr/>
          <p:nvPr/>
        </p:nvSpPr>
        <p:spPr>
          <a:xfrm>
            <a:off x="1006113" y="5669534"/>
            <a:ext cx="306258" cy="320843"/>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46FA6E7-DA11-4F73-8C13-0610DCBE6AEF}"/>
              </a:ext>
            </a:extLst>
          </p:cNvPr>
          <p:cNvSpPr/>
          <p:nvPr/>
        </p:nvSpPr>
        <p:spPr>
          <a:xfrm>
            <a:off x="1006113" y="5107882"/>
            <a:ext cx="306258" cy="320843"/>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4AA0F79A-CBB8-44A4-BFE6-99DCDD0D5F9A}"/>
              </a:ext>
            </a:extLst>
          </p:cNvPr>
          <p:cNvSpPr/>
          <p:nvPr/>
        </p:nvSpPr>
        <p:spPr>
          <a:xfrm>
            <a:off x="1015349" y="2698039"/>
            <a:ext cx="306258" cy="3208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Oval 7">
            <a:extLst>
              <a:ext uri="{FF2B5EF4-FFF2-40B4-BE49-F238E27FC236}">
                <a16:creationId xmlns:a16="http://schemas.microsoft.com/office/drawing/2014/main" id="{15650B32-9BFB-4773-BADD-CE8E53C79436}"/>
              </a:ext>
            </a:extLst>
          </p:cNvPr>
          <p:cNvSpPr/>
          <p:nvPr/>
        </p:nvSpPr>
        <p:spPr>
          <a:xfrm>
            <a:off x="1015349" y="2119071"/>
            <a:ext cx="306258" cy="3208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9" name="Oval 8">
            <a:extLst>
              <a:ext uri="{FF2B5EF4-FFF2-40B4-BE49-F238E27FC236}">
                <a16:creationId xmlns:a16="http://schemas.microsoft.com/office/drawing/2014/main" id="{22511921-B0D1-4223-AFDD-FE8354273552}"/>
              </a:ext>
            </a:extLst>
          </p:cNvPr>
          <p:cNvSpPr/>
          <p:nvPr/>
        </p:nvSpPr>
        <p:spPr>
          <a:xfrm>
            <a:off x="1015349" y="3277007"/>
            <a:ext cx="306258" cy="3208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2" name="Oval 11">
            <a:extLst>
              <a:ext uri="{FF2B5EF4-FFF2-40B4-BE49-F238E27FC236}">
                <a16:creationId xmlns:a16="http://schemas.microsoft.com/office/drawing/2014/main" id="{00395A12-1040-450D-AC84-10EAF13A6EA6}"/>
              </a:ext>
            </a:extLst>
          </p:cNvPr>
          <p:cNvSpPr/>
          <p:nvPr/>
        </p:nvSpPr>
        <p:spPr>
          <a:xfrm>
            <a:off x="1015349" y="3837504"/>
            <a:ext cx="306258" cy="3208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8FF6A337-168D-4897-984E-8AEF6B7AD294}"/>
              </a:ext>
            </a:extLst>
          </p:cNvPr>
          <p:cNvSpPr>
            <a:spLocks noGrp="1"/>
          </p:cNvSpPr>
          <p:nvPr>
            <p:ph type="title"/>
          </p:nvPr>
        </p:nvSpPr>
        <p:spPr/>
        <p:txBody>
          <a:bodyPr>
            <a:normAutofit fontScale="90000"/>
          </a:bodyPr>
          <a:lstStyle/>
          <a:p>
            <a:r>
              <a:rPr lang="en-GB"/>
              <a:t>Overall, Users initially prioritised six family context needs under two main themes as being the most important</a:t>
            </a:r>
          </a:p>
        </p:txBody>
      </p:sp>
      <p:sp>
        <p:nvSpPr>
          <p:cNvPr id="3" name="Slide Number Placeholder 2">
            <a:extLst>
              <a:ext uri="{FF2B5EF4-FFF2-40B4-BE49-F238E27FC236}">
                <a16:creationId xmlns:a16="http://schemas.microsoft.com/office/drawing/2014/main" id="{D704596E-000E-4A78-AE38-F6CAE382CB16}"/>
              </a:ext>
            </a:extLst>
          </p:cNvPr>
          <p:cNvSpPr>
            <a:spLocks noGrp="1"/>
          </p:cNvSpPr>
          <p:nvPr>
            <p:ph type="sldNum" sz="quarter" idx="12"/>
          </p:nvPr>
        </p:nvSpPr>
        <p:spPr/>
        <p:txBody>
          <a:bodyPr/>
          <a:lstStyle/>
          <a:p>
            <a:fld id="{C6A4B429-0189-47CD-9DDA-A001F58C55D3}" type="slidenum">
              <a:rPr lang="en-US" smtClean="0"/>
              <a:pPr/>
              <a:t>58</a:t>
            </a:fld>
            <a:endParaRPr lang="en-US"/>
          </a:p>
        </p:txBody>
      </p:sp>
      <p:graphicFrame>
        <p:nvGraphicFramePr>
          <p:cNvPr id="5" name="Content Placeholder 4">
            <a:extLst>
              <a:ext uri="{FF2B5EF4-FFF2-40B4-BE49-F238E27FC236}">
                <a16:creationId xmlns:a16="http://schemas.microsoft.com/office/drawing/2014/main" id="{D63BD063-6B42-4C2B-BED9-735783A36AD0}"/>
              </a:ext>
            </a:extLst>
          </p:cNvPr>
          <p:cNvGraphicFramePr>
            <a:graphicFrameLocks noGrp="1"/>
          </p:cNvGraphicFramePr>
          <p:nvPr>
            <p:ph sz="quarter" idx="14"/>
            <p:extLst>
              <p:ext uri="{D42A27DB-BD31-4B8C-83A1-F6EECF244321}">
                <p14:modId xmlns:p14="http://schemas.microsoft.com/office/powerpoint/2010/main" val="2194633718"/>
              </p:ext>
            </p:extLst>
          </p:nvPr>
        </p:nvGraphicFramePr>
        <p:xfrm>
          <a:off x="969963" y="1468474"/>
          <a:ext cx="7766050" cy="2808162"/>
        </p:xfrm>
        <a:graphic>
          <a:graphicData uri="http://schemas.openxmlformats.org/drawingml/2006/table">
            <a:tbl>
              <a:tblPr firstRow="1" bandRow="1">
                <a:tableStyleId>{2D5ABB26-0587-4C30-8999-92F81FD0307C}</a:tableStyleId>
              </a:tblPr>
              <a:tblGrid>
                <a:gridCol w="416123">
                  <a:extLst>
                    <a:ext uri="{9D8B030D-6E8A-4147-A177-3AD203B41FA5}">
                      <a16:colId xmlns:a16="http://schemas.microsoft.com/office/drawing/2014/main" val="2042987657"/>
                    </a:ext>
                  </a:extLst>
                </a:gridCol>
                <a:gridCol w="7128456">
                  <a:extLst>
                    <a:ext uri="{9D8B030D-6E8A-4147-A177-3AD203B41FA5}">
                      <a16:colId xmlns:a16="http://schemas.microsoft.com/office/drawing/2014/main" val="603007424"/>
                    </a:ext>
                  </a:extLst>
                </a:gridCol>
                <a:gridCol w="221471">
                  <a:extLst>
                    <a:ext uri="{9D8B030D-6E8A-4147-A177-3AD203B41FA5}">
                      <a16:colId xmlns:a16="http://schemas.microsoft.com/office/drawing/2014/main" val="2058240191"/>
                    </a:ext>
                  </a:extLst>
                </a:gridCol>
              </a:tblGrid>
              <a:tr h="374908">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solidFill>
                            <a:schemeClr val="bg1"/>
                          </a:solidFill>
                          <a:latin typeface="+mj-lt"/>
                        </a:rPr>
                        <a:t>Individual family information</a:t>
                      </a:r>
                      <a:r>
                        <a:rPr lang="en-GB" sz="1400">
                          <a:solidFill>
                            <a:schemeClr val="bg1"/>
                          </a:solidFill>
                          <a:latin typeface="+mj-lt"/>
                        </a:rPr>
                        <a:t> </a:t>
                      </a:r>
                      <a:r>
                        <a:rPr lang="en-GB" sz="1400" b="0">
                          <a:solidFill>
                            <a:schemeClr val="bg1"/>
                          </a:solidFill>
                          <a:latin typeface="+mj-lt"/>
                        </a:rPr>
                        <a:t>– Frontline workers (SWs, EH &amp; Front Door) all need quick and reliable access to basic information on the family. They need to know:</a:t>
                      </a:r>
                    </a:p>
                  </a:txBody>
                  <a:tcPr marT="46177" marB="46177">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txBody>
                  <a:tcPr/>
                </a:tc>
                <a:extLst>
                  <a:ext uri="{0D108BD9-81ED-4DB2-BD59-A6C34878D82A}">
                    <a16:rowId xmlns:a16="http://schemas.microsoft.com/office/drawing/2014/main" val="2297496843"/>
                  </a:ext>
                </a:extLst>
              </a:tr>
              <a:tr h="572272">
                <a:tc>
                  <a:txBody>
                    <a:bodyPr/>
                    <a:lstStyle/>
                    <a:p>
                      <a:r>
                        <a:rPr lang="en-GB" sz="1400" b="1">
                          <a:solidFill>
                            <a:schemeClr val="bg1"/>
                          </a:solidFill>
                          <a:latin typeface="+mj-lt"/>
                        </a:rPr>
                        <a:t>1a</a:t>
                      </a:r>
                    </a:p>
                  </a:txBody>
                  <a:tcPr marT="43685" marB="43685" anchor="ctr">
                    <a:lnL w="28575" cap="flat" cmpd="sng" algn="ctr">
                      <a:solidFill>
                        <a:schemeClr val="accent1">
                          <a:lumMod val="75000"/>
                        </a:schemeClr>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r>
                        <a:rPr lang="en-GB" sz="1400" b="1">
                          <a:latin typeface="+mj-lt"/>
                        </a:rPr>
                        <a:t>Who is the child’s family and who do they live with? </a:t>
                      </a:r>
                      <a:br>
                        <a:rPr lang="en-GB" sz="1400">
                          <a:latin typeface="+mj-lt"/>
                        </a:rPr>
                      </a:br>
                      <a:r>
                        <a:rPr lang="en-GB" sz="1400">
                          <a:latin typeface="+mj-lt"/>
                        </a:rPr>
                        <a:t>…</a:t>
                      </a:r>
                      <a:r>
                        <a:rPr lang="en-GB" sz="1400" b="0">
                          <a:latin typeface="+mj-lt"/>
                        </a:rPr>
                        <a:t>so they can ensure they don’t miss risk factors or support options</a:t>
                      </a:r>
                      <a:endParaRPr lang="en-GB" sz="1400" b="1">
                        <a:latin typeface="+mj-lt"/>
                      </a:endParaRPr>
                    </a:p>
                  </a:txBody>
                  <a:tcPr marT="43685" marB="43685">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GB" sz="1400">
                        <a:latin typeface="+mj-lt"/>
                      </a:endParaRPr>
                    </a:p>
                  </a:txBody>
                  <a:tcPr marT="43685" marB="43685">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767163674"/>
                  </a:ext>
                </a:extLst>
              </a:tr>
              <a:tr h="572272">
                <a:tc>
                  <a:txBody>
                    <a:bodyPr/>
                    <a:lstStyle/>
                    <a:p>
                      <a:r>
                        <a:rPr lang="en-GB" sz="1400" b="1">
                          <a:solidFill>
                            <a:schemeClr val="bg1"/>
                          </a:solidFill>
                          <a:latin typeface="+mj-lt"/>
                        </a:rPr>
                        <a:t>1b </a:t>
                      </a:r>
                    </a:p>
                  </a:txBody>
                  <a:tcPr marT="43685" marB="43685" anchor="ctr">
                    <a:lnL w="28575" cap="flat" cmpd="sng" algn="ctr">
                      <a:solidFill>
                        <a:schemeClr val="accent1">
                          <a:lumMod val="75000"/>
                        </a:schemeClr>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r>
                        <a:rPr lang="en-GB" sz="1400" b="1">
                          <a:latin typeface="+mj-lt"/>
                        </a:rPr>
                        <a:t>What services are engaged with the family? </a:t>
                      </a:r>
                      <a:br>
                        <a:rPr lang="en-GB" sz="1400">
                          <a:latin typeface="+mj-lt"/>
                        </a:rPr>
                      </a:br>
                      <a:r>
                        <a:rPr lang="en-GB" sz="1400">
                          <a:latin typeface="+mj-lt"/>
                        </a:rPr>
                        <a:t>…</a:t>
                      </a:r>
                      <a:r>
                        <a:rPr lang="en-GB" sz="1400" b="0">
                          <a:latin typeface="+mj-lt"/>
                        </a:rPr>
                        <a:t>and have contact details so they can reliably assess risk and coordinate support </a:t>
                      </a:r>
                      <a:endParaRPr lang="en-GB" sz="1400" b="1">
                        <a:latin typeface="+mj-lt"/>
                      </a:endParaRPr>
                    </a:p>
                  </a:txBody>
                  <a:tcPr marT="43685" marB="43685">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GB" sz="1400">
                        <a:latin typeface="+mj-lt"/>
                      </a:endParaRPr>
                    </a:p>
                  </a:txBody>
                  <a:tcPr marT="43685" marB="43685">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124543727"/>
                  </a:ext>
                </a:extLst>
              </a:tr>
              <a:tr h="572272">
                <a:tc>
                  <a:txBody>
                    <a:bodyPr/>
                    <a:lstStyle/>
                    <a:p>
                      <a:r>
                        <a:rPr lang="en-GB" sz="1400" b="1">
                          <a:solidFill>
                            <a:schemeClr val="bg1"/>
                          </a:solidFill>
                          <a:latin typeface="+mj-lt"/>
                        </a:rPr>
                        <a:t>1c</a:t>
                      </a:r>
                    </a:p>
                  </a:txBody>
                  <a:tcPr marT="43685" marB="43685" anchor="ctr">
                    <a:lnL w="28575" cap="flat" cmpd="sng" algn="ctr">
                      <a:solidFill>
                        <a:schemeClr val="accent1">
                          <a:lumMod val="75000"/>
                        </a:schemeClr>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r>
                        <a:rPr lang="en-GB" sz="1400" b="1">
                          <a:latin typeface="+mj-lt"/>
                        </a:rPr>
                        <a:t>What are the risks factors of each family member?</a:t>
                      </a:r>
                      <a:br>
                        <a:rPr lang="en-GB" sz="1400">
                          <a:latin typeface="+mj-lt"/>
                        </a:rPr>
                      </a:br>
                      <a:r>
                        <a:rPr lang="en-GB" sz="1400">
                          <a:latin typeface="+mj-lt"/>
                        </a:rPr>
                        <a:t>…</a:t>
                      </a:r>
                      <a:r>
                        <a:rPr lang="en-GB" sz="1400" b="0">
                          <a:latin typeface="+mj-lt"/>
                        </a:rPr>
                        <a:t>(e.g. for substance issue: what’s the nature of this?) so they can reliably assess risk</a:t>
                      </a:r>
                      <a:endParaRPr lang="en-GB" sz="1400" b="1">
                        <a:latin typeface="+mj-lt"/>
                      </a:endParaRPr>
                    </a:p>
                  </a:txBody>
                  <a:tcPr marT="43685" marB="43685">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GB" sz="1400">
                        <a:latin typeface="+mj-lt"/>
                      </a:endParaRPr>
                    </a:p>
                  </a:txBody>
                  <a:tcPr marT="43685" marB="43685">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10922611"/>
                  </a:ext>
                </a:extLst>
              </a:tr>
              <a:tr h="572272">
                <a:tc>
                  <a:txBody>
                    <a:bodyPr/>
                    <a:lstStyle/>
                    <a:p>
                      <a:r>
                        <a:rPr lang="en-GB" sz="1400" b="1">
                          <a:solidFill>
                            <a:schemeClr val="bg1"/>
                          </a:solidFill>
                          <a:latin typeface="+mj-lt"/>
                        </a:rPr>
                        <a:t>1d</a:t>
                      </a:r>
                    </a:p>
                  </a:txBody>
                  <a:tcPr marT="43685" marB="43685" anchor="ctr">
                    <a:lnL w="28575" cap="flat" cmpd="sng" algn="ctr">
                      <a:solidFill>
                        <a:schemeClr val="accent1">
                          <a:lumMod val="75000"/>
                        </a:schemeClr>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GB" sz="1400" b="1">
                          <a:latin typeface="+mj-lt"/>
                        </a:rPr>
                        <a:t>What is the quality of the relationships between family members?</a:t>
                      </a:r>
                      <a:br>
                        <a:rPr lang="en-GB" sz="1400">
                          <a:latin typeface="+mj-lt"/>
                        </a:rPr>
                      </a:br>
                      <a:r>
                        <a:rPr lang="en-GB" sz="1400">
                          <a:latin typeface="+mj-lt"/>
                        </a:rPr>
                        <a:t>…</a:t>
                      </a:r>
                      <a:r>
                        <a:rPr lang="en-GB" sz="1400" b="0">
                          <a:latin typeface="+mj-lt"/>
                        </a:rPr>
                        <a:t>so they can understand family strengths and risks</a:t>
                      </a:r>
                      <a:endParaRPr lang="en-GB" sz="1400" b="1">
                        <a:latin typeface="+mj-lt"/>
                      </a:endParaRPr>
                    </a:p>
                  </a:txBody>
                  <a:tcPr marT="43685" marB="43685">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GB" sz="1400">
                        <a:latin typeface="+mj-lt"/>
                      </a:endParaRPr>
                    </a:p>
                  </a:txBody>
                  <a:tcPr marT="43685" marB="43685">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987519762"/>
                  </a:ext>
                </a:extLst>
              </a:tr>
            </a:tbl>
          </a:graphicData>
        </a:graphic>
      </p:graphicFrame>
      <p:graphicFrame>
        <p:nvGraphicFramePr>
          <p:cNvPr id="10" name="Content Placeholder 4">
            <a:extLst>
              <a:ext uri="{FF2B5EF4-FFF2-40B4-BE49-F238E27FC236}">
                <a16:creationId xmlns:a16="http://schemas.microsoft.com/office/drawing/2014/main" id="{6FFA67A3-7A20-4BD4-B0E2-E13D756F92AF}"/>
              </a:ext>
            </a:extLst>
          </p:cNvPr>
          <p:cNvGraphicFramePr>
            <a:graphicFrameLocks/>
          </p:cNvGraphicFramePr>
          <p:nvPr>
            <p:extLst>
              <p:ext uri="{D42A27DB-BD31-4B8C-83A1-F6EECF244321}">
                <p14:modId xmlns:p14="http://schemas.microsoft.com/office/powerpoint/2010/main" val="3488754176"/>
              </p:ext>
            </p:extLst>
          </p:nvPr>
        </p:nvGraphicFramePr>
        <p:xfrm>
          <a:off x="969963" y="4451664"/>
          <a:ext cx="7766050" cy="1661064"/>
        </p:xfrm>
        <a:graphic>
          <a:graphicData uri="http://schemas.openxmlformats.org/drawingml/2006/table">
            <a:tbl>
              <a:tblPr firstRow="1" bandRow="1">
                <a:tableStyleId>{2D5ABB26-0587-4C30-8999-92F81FD0307C}</a:tableStyleId>
              </a:tblPr>
              <a:tblGrid>
                <a:gridCol w="416123">
                  <a:extLst>
                    <a:ext uri="{9D8B030D-6E8A-4147-A177-3AD203B41FA5}">
                      <a16:colId xmlns:a16="http://schemas.microsoft.com/office/drawing/2014/main" val="2042987657"/>
                    </a:ext>
                  </a:extLst>
                </a:gridCol>
                <a:gridCol w="7005306">
                  <a:extLst>
                    <a:ext uri="{9D8B030D-6E8A-4147-A177-3AD203B41FA5}">
                      <a16:colId xmlns:a16="http://schemas.microsoft.com/office/drawing/2014/main" val="603007424"/>
                    </a:ext>
                  </a:extLst>
                </a:gridCol>
                <a:gridCol w="344621">
                  <a:extLst>
                    <a:ext uri="{9D8B030D-6E8A-4147-A177-3AD203B41FA5}">
                      <a16:colId xmlns:a16="http://schemas.microsoft.com/office/drawing/2014/main" val="558719968"/>
                    </a:ext>
                  </a:extLst>
                </a:gridCol>
              </a:tblGrid>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solidFill>
                            <a:schemeClr val="bg1"/>
                          </a:solidFill>
                          <a:latin typeface="+mj-lt"/>
                        </a:rPr>
                        <a:t>Management information </a:t>
                      </a:r>
                      <a:r>
                        <a:rPr lang="en-GB" sz="1400">
                          <a:solidFill>
                            <a:schemeClr val="bg1"/>
                          </a:solidFill>
                          <a:latin typeface="+mj-lt"/>
                        </a:rPr>
                        <a:t>– Leadership need to understand how services work for families to improve decision making. They need to know:</a:t>
                      </a:r>
                    </a:p>
                  </a:txBody>
                  <a:tcPr marT="46177" marB="46177" anchor="ctr">
                    <a:lnL w="28575" cap="flat" cmpd="sng" algn="ctr">
                      <a:solidFill>
                        <a:schemeClr val="tx2">
                          <a:lumMod val="75000"/>
                        </a:schemeClr>
                      </a:solidFill>
                      <a:prstDash val="solid"/>
                      <a:round/>
                      <a:headEnd type="none" w="med" len="med"/>
                      <a:tailEnd type="none" w="med" len="med"/>
                    </a:lnL>
                    <a:lnR w="28575" cap="flat" cmpd="sng" algn="ctr">
                      <a:solidFill>
                        <a:schemeClr val="tx2">
                          <a:lumMod val="75000"/>
                        </a:schemeClr>
                      </a:solidFill>
                      <a:prstDash val="solid"/>
                      <a:round/>
                      <a:headEnd type="none" w="med" len="med"/>
                      <a:tailEnd type="none" w="med" len="med"/>
                    </a:lnR>
                    <a:lnT w="28575"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75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703038192"/>
                  </a:ext>
                </a:extLst>
              </a:tr>
              <a:tr h="570995">
                <a:tc>
                  <a:txBody>
                    <a:bodyPr/>
                    <a:lstStyle/>
                    <a:p>
                      <a:r>
                        <a:rPr lang="en-GB" sz="1400" b="1">
                          <a:solidFill>
                            <a:schemeClr val="bg1"/>
                          </a:solidFill>
                          <a:latin typeface="+mj-lt"/>
                        </a:rPr>
                        <a:t>2a</a:t>
                      </a:r>
                    </a:p>
                  </a:txBody>
                  <a:tcPr marT="49508" marB="49508" anchor="ctr">
                    <a:lnL w="28575" cap="flat" cmpd="sng" algn="ctr">
                      <a:solidFill>
                        <a:schemeClr val="tx2">
                          <a:lumMod val="75000"/>
                        </a:schemeClr>
                      </a:solidFill>
                      <a:prstDash val="solid"/>
                      <a:round/>
                      <a:headEnd type="none" w="med" len="med"/>
                      <a:tailEnd type="none" w="med" len="med"/>
                    </a:lnL>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latin typeface="+mj-lt"/>
                        </a:rPr>
                        <a:t>Which groups of needs and services typically go together? </a:t>
                      </a:r>
                      <a:br>
                        <a:rPr lang="en-GB" sz="1400" b="1">
                          <a:latin typeface="+mj-lt"/>
                        </a:rPr>
                      </a:br>
                      <a:r>
                        <a:rPr lang="en-GB" sz="1400" b="1">
                          <a:latin typeface="+mj-lt"/>
                        </a:rPr>
                        <a:t>…</a:t>
                      </a:r>
                      <a:r>
                        <a:rPr lang="en-GB" sz="1400" b="0">
                          <a:latin typeface="+mj-lt"/>
                        </a:rPr>
                        <a:t>so they can to highlight issues and improve coordination</a:t>
                      </a:r>
                    </a:p>
                  </a:txBody>
                  <a:tcPr marT="49508" marB="49508">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endParaRPr lang="en-GB" sz="1400">
                        <a:latin typeface="+mj-lt"/>
                      </a:endParaRPr>
                    </a:p>
                  </a:txBody>
                  <a:tcPr marT="49508" marB="49508">
                    <a:lnR w="28575"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899267604"/>
                  </a:ext>
                </a:extLst>
              </a:tr>
              <a:tr h="570995">
                <a:tc>
                  <a:txBody>
                    <a:bodyPr/>
                    <a:lstStyle/>
                    <a:p>
                      <a:r>
                        <a:rPr lang="en-GB" sz="1400" b="1">
                          <a:solidFill>
                            <a:schemeClr val="bg1"/>
                          </a:solidFill>
                          <a:latin typeface="+mj-lt"/>
                        </a:rPr>
                        <a:t>2b</a:t>
                      </a:r>
                    </a:p>
                  </a:txBody>
                  <a:tcPr marT="49508" marB="49508" anchor="ctr">
                    <a:lnL w="28575" cap="flat" cmpd="sng" algn="ctr">
                      <a:solidFill>
                        <a:schemeClr val="tx2">
                          <a:lumMod val="75000"/>
                        </a:schemeClr>
                      </a:solidFill>
                      <a:prstDash val="solid"/>
                      <a:round/>
                      <a:headEnd type="none" w="med" len="med"/>
                      <a:tailEnd type="none" w="med" len="med"/>
                    </a:lnL>
                    <a:lnT w="12700" cap="flat" cmpd="sng" algn="ctr">
                      <a:solidFill>
                        <a:schemeClr val="tx2">
                          <a:lumMod val="75000"/>
                        </a:schemeClr>
                      </a:solidFill>
                      <a:prstDash val="solid"/>
                      <a:round/>
                      <a:headEnd type="none" w="med" len="med"/>
                      <a:tailEnd type="none" w="med" len="med"/>
                    </a:lnT>
                    <a:lnB w="28575" cap="flat" cmpd="sng" algn="ctr">
                      <a:solidFill>
                        <a:schemeClr val="tx2">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latin typeface="+mj-lt"/>
                        </a:rPr>
                        <a:t>What approaches give good outcomes?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a:latin typeface="+mj-lt"/>
                        </a:rPr>
                        <a:t>…so they can improve future decision making</a:t>
                      </a:r>
                      <a:endParaRPr lang="en-GB" sz="1400">
                        <a:latin typeface="+mj-lt"/>
                      </a:endParaRPr>
                    </a:p>
                  </a:txBody>
                  <a:tcPr marT="49508" marB="49508">
                    <a:lnT w="12700" cap="flat" cmpd="sng" algn="ctr">
                      <a:solidFill>
                        <a:schemeClr val="tx2">
                          <a:lumMod val="75000"/>
                        </a:schemeClr>
                      </a:solidFill>
                      <a:prstDash val="solid"/>
                      <a:round/>
                      <a:headEnd type="none" w="med" len="med"/>
                      <a:tailEnd type="none" w="med" len="med"/>
                    </a:lnT>
                    <a:lnB w="28575" cap="flat" cmpd="sng" algn="ctr">
                      <a:solidFill>
                        <a:schemeClr val="tx2">
                          <a:lumMod val="75000"/>
                        </a:schemeClr>
                      </a:solidFill>
                      <a:prstDash val="solid"/>
                      <a:round/>
                      <a:headEnd type="none" w="med" len="med"/>
                      <a:tailEnd type="none" w="med" len="med"/>
                    </a:lnB>
                  </a:tcPr>
                </a:tc>
                <a:tc>
                  <a:txBody>
                    <a:bodyPr/>
                    <a:lstStyle/>
                    <a:p>
                      <a:endParaRPr lang="en-GB" sz="1400">
                        <a:latin typeface="+mj-lt"/>
                      </a:endParaRPr>
                    </a:p>
                  </a:txBody>
                  <a:tcPr marT="49508" marB="49508">
                    <a:lnR w="28575"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28575"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774113900"/>
                  </a:ext>
                </a:extLst>
              </a:tr>
            </a:tbl>
          </a:graphicData>
        </a:graphic>
      </p:graphicFrame>
    </p:spTree>
    <p:extLst>
      <p:ext uri="{BB962C8B-B14F-4D97-AF65-F5344CB8AC3E}">
        <p14:creationId xmlns:p14="http://schemas.microsoft.com/office/powerpoint/2010/main" val="1399217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A2D9-5D14-4A4E-8266-51C7F849CE88}"/>
              </a:ext>
            </a:extLst>
          </p:cNvPr>
          <p:cNvSpPr>
            <a:spLocks noGrp="1"/>
          </p:cNvSpPr>
          <p:nvPr>
            <p:ph type="title"/>
          </p:nvPr>
        </p:nvSpPr>
        <p:spPr/>
        <p:txBody>
          <a:bodyPr/>
          <a:lstStyle/>
          <a:p>
            <a:r>
              <a:rPr lang="en-GB"/>
              <a:t>There was also a set of more general priority painpoints not relating to family context</a:t>
            </a:r>
          </a:p>
        </p:txBody>
      </p:sp>
      <p:sp>
        <p:nvSpPr>
          <p:cNvPr id="3" name="Slide Number Placeholder 2">
            <a:extLst>
              <a:ext uri="{FF2B5EF4-FFF2-40B4-BE49-F238E27FC236}">
                <a16:creationId xmlns:a16="http://schemas.microsoft.com/office/drawing/2014/main" id="{D4DF6695-A90A-4CC3-ACAC-5D913F01B596}"/>
              </a:ext>
            </a:extLst>
          </p:cNvPr>
          <p:cNvSpPr>
            <a:spLocks noGrp="1"/>
          </p:cNvSpPr>
          <p:nvPr>
            <p:ph type="sldNum" sz="quarter" idx="12"/>
          </p:nvPr>
        </p:nvSpPr>
        <p:spPr/>
        <p:txBody>
          <a:bodyPr/>
          <a:lstStyle/>
          <a:p>
            <a:fld id="{C6A4B429-0189-47CD-9DDA-A001F58C55D3}" type="slidenum">
              <a:rPr lang="en-US" smtClean="0"/>
              <a:pPr/>
              <a:t>59</a:t>
            </a:fld>
            <a:endParaRPr lang="en-US"/>
          </a:p>
        </p:txBody>
      </p:sp>
      <p:sp>
        <p:nvSpPr>
          <p:cNvPr id="5" name="TextBox 4">
            <a:extLst>
              <a:ext uri="{FF2B5EF4-FFF2-40B4-BE49-F238E27FC236}">
                <a16:creationId xmlns:a16="http://schemas.microsoft.com/office/drawing/2014/main" id="{BCA9D13A-7376-4D83-9DF3-2DDC6FC99F24}"/>
              </a:ext>
            </a:extLst>
          </p:cNvPr>
          <p:cNvSpPr txBox="1"/>
          <p:nvPr/>
        </p:nvSpPr>
        <p:spPr>
          <a:xfrm>
            <a:off x="995123" y="1367776"/>
            <a:ext cx="3672360" cy="2126826"/>
          </a:xfrm>
          <a:prstGeom prst="rect">
            <a:avLst/>
          </a:prstGeom>
          <a:noFill/>
          <a:ln w="28575">
            <a:solidFill>
              <a:schemeClr val="accent4"/>
            </a:solidFill>
          </a:ln>
        </p:spPr>
        <p:txBody>
          <a:bodyPr wrap="square" lIns="72000" tIns="72000" rIns="0" bIns="0" rtlCol="0" anchor="t">
            <a:noAutofit/>
          </a:bodyPr>
          <a:lstStyle/>
          <a:p>
            <a:pPr>
              <a:spcBef>
                <a:spcPts val="1200"/>
              </a:spcBef>
            </a:pPr>
            <a:r>
              <a:rPr lang="en-GB" sz="1600" b="1">
                <a:solidFill>
                  <a:schemeClr val="tx2"/>
                </a:solidFill>
                <a:latin typeface="+mj-lt"/>
              </a:rPr>
              <a:t>Extracting key info from CMS</a:t>
            </a:r>
          </a:p>
          <a:p>
            <a:pPr marL="92075">
              <a:spcBef>
                <a:spcPts val="1200"/>
              </a:spcBef>
            </a:pPr>
            <a:r>
              <a:rPr lang="en-GB" sz="1200" b="1">
                <a:latin typeface="+mj-lt"/>
              </a:rPr>
              <a:t>Summary: </a:t>
            </a:r>
            <a:r>
              <a:rPr lang="en-GB" sz="1200">
                <a:latin typeface="+mj-lt"/>
              </a:rPr>
              <a:t>Case files consist of very long and detailed notes making it difficult to identify key information pieces</a:t>
            </a:r>
            <a:endParaRPr lang="en-GB" sz="2000">
              <a:latin typeface="+mj-lt"/>
            </a:endParaRPr>
          </a:p>
          <a:p>
            <a:pPr marL="92075">
              <a:spcBef>
                <a:spcPts val="1200"/>
              </a:spcBef>
            </a:pPr>
            <a:r>
              <a:rPr lang="en-GB" sz="1200" b="1">
                <a:latin typeface="+mj-lt"/>
              </a:rPr>
              <a:t>Users: </a:t>
            </a:r>
            <a:r>
              <a:rPr lang="en-GB" sz="1200">
                <a:latin typeface="+mj-lt"/>
              </a:rPr>
              <a:t>Social Workers</a:t>
            </a:r>
          </a:p>
          <a:p>
            <a:pPr marL="92075">
              <a:spcBef>
                <a:spcPts val="1200"/>
              </a:spcBef>
            </a:pPr>
            <a:r>
              <a:rPr lang="en-GB" sz="1200" b="1">
                <a:latin typeface="+mj-lt"/>
              </a:rPr>
              <a:t>Quote:  </a:t>
            </a:r>
            <a:r>
              <a:rPr lang="en-GB" sz="1200" i="1">
                <a:latin typeface="+mj-lt"/>
              </a:rPr>
              <a:t>“Sometimes there's 600 case notes to wade through”</a:t>
            </a:r>
          </a:p>
        </p:txBody>
      </p:sp>
      <p:sp>
        <p:nvSpPr>
          <p:cNvPr id="6" name="TextBox 5">
            <a:extLst>
              <a:ext uri="{FF2B5EF4-FFF2-40B4-BE49-F238E27FC236}">
                <a16:creationId xmlns:a16="http://schemas.microsoft.com/office/drawing/2014/main" id="{294411E6-04C9-416E-A1F3-F479BD7703D7}"/>
              </a:ext>
            </a:extLst>
          </p:cNvPr>
          <p:cNvSpPr txBox="1"/>
          <p:nvPr/>
        </p:nvSpPr>
        <p:spPr>
          <a:xfrm>
            <a:off x="5066670" y="1348707"/>
            <a:ext cx="3672360" cy="2126826"/>
          </a:xfrm>
          <a:prstGeom prst="rect">
            <a:avLst/>
          </a:prstGeom>
          <a:noFill/>
          <a:ln w="28575">
            <a:solidFill>
              <a:schemeClr val="accent4"/>
            </a:solidFill>
          </a:ln>
        </p:spPr>
        <p:txBody>
          <a:bodyPr wrap="square" lIns="72000" tIns="72000" rIns="72000" bIns="0" rtlCol="0" anchor="t">
            <a:noAutofit/>
          </a:bodyPr>
          <a:lstStyle/>
          <a:p>
            <a:pPr>
              <a:spcBef>
                <a:spcPts val="1200"/>
              </a:spcBef>
            </a:pPr>
            <a:r>
              <a:rPr lang="en-GB" sz="1600" b="1">
                <a:solidFill>
                  <a:schemeClr val="tx2"/>
                </a:solidFill>
                <a:latin typeface="+mj-lt"/>
              </a:rPr>
              <a:t>Referral forms</a:t>
            </a:r>
            <a:endParaRPr lang="en-GB" sz="1600" b="1">
              <a:latin typeface="+mj-lt"/>
            </a:endParaRPr>
          </a:p>
          <a:p>
            <a:pPr marL="92075">
              <a:spcBef>
                <a:spcPts val="1200"/>
              </a:spcBef>
            </a:pPr>
            <a:r>
              <a:rPr lang="en-GB" sz="1200" b="1">
                <a:latin typeface="+mj-lt"/>
              </a:rPr>
              <a:t>Summary: </a:t>
            </a:r>
            <a:r>
              <a:rPr lang="en-GB" sz="1200">
                <a:latin typeface="+mj-lt"/>
              </a:rPr>
              <a:t>Frontline staff often receive referral forms that lack key information. This could range from a lack of contact number to details of who is working with the family</a:t>
            </a:r>
          </a:p>
          <a:p>
            <a:pPr marL="92075">
              <a:spcBef>
                <a:spcPts val="1200"/>
              </a:spcBef>
            </a:pPr>
            <a:r>
              <a:rPr lang="en-GB" sz="1200" b="1">
                <a:latin typeface="+mj-lt"/>
              </a:rPr>
              <a:t>Users: </a:t>
            </a:r>
            <a:r>
              <a:rPr lang="en-GB" sz="1200">
                <a:latin typeface="+mj-lt"/>
              </a:rPr>
              <a:t>Social Workers, EH workers and Front door</a:t>
            </a:r>
          </a:p>
          <a:p>
            <a:pPr marL="92075">
              <a:spcBef>
                <a:spcPts val="1200"/>
              </a:spcBef>
            </a:pPr>
            <a:r>
              <a:rPr lang="en-GB" sz="1200" b="1">
                <a:latin typeface="+mj-lt"/>
              </a:rPr>
              <a:t>Quote: </a:t>
            </a:r>
            <a:r>
              <a:rPr lang="en-GB" sz="1200" b="1" i="1">
                <a:latin typeface="+mj-lt"/>
              </a:rPr>
              <a:t>“T</a:t>
            </a:r>
            <a:r>
              <a:rPr lang="en-GB" sz="1200" i="1">
                <a:latin typeface="+mj-lt"/>
              </a:rPr>
              <a:t>he referral often lacks details on the incident"</a:t>
            </a:r>
          </a:p>
        </p:txBody>
      </p:sp>
      <p:sp>
        <p:nvSpPr>
          <p:cNvPr id="7" name="TextBox 6">
            <a:extLst>
              <a:ext uri="{FF2B5EF4-FFF2-40B4-BE49-F238E27FC236}">
                <a16:creationId xmlns:a16="http://schemas.microsoft.com/office/drawing/2014/main" id="{6E3D21BD-C54D-4454-9C6C-42820766B242}"/>
              </a:ext>
            </a:extLst>
          </p:cNvPr>
          <p:cNvSpPr txBox="1"/>
          <p:nvPr/>
        </p:nvSpPr>
        <p:spPr>
          <a:xfrm>
            <a:off x="995121" y="3561124"/>
            <a:ext cx="3672360" cy="2126826"/>
          </a:xfrm>
          <a:prstGeom prst="rect">
            <a:avLst/>
          </a:prstGeom>
          <a:noFill/>
          <a:ln w="28575">
            <a:solidFill>
              <a:schemeClr val="accent4"/>
            </a:solidFill>
          </a:ln>
        </p:spPr>
        <p:txBody>
          <a:bodyPr wrap="square" lIns="72000" tIns="72000" rIns="0" bIns="0" rtlCol="0" anchor="t">
            <a:noAutofit/>
          </a:bodyPr>
          <a:lstStyle/>
          <a:p>
            <a:pPr>
              <a:spcBef>
                <a:spcPts val="1200"/>
              </a:spcBef>
            </a:pPr>
            <a:r>
              <a:rPr lang="en-GB" sz="1600" b="1">
                <a:solidFill>
                  <a:schemeClr val="tx2"/>
                </a:solidFill>
                <a:latin typeface="+mj-lt"/>
              </a:rPr>
              <a:t>Data access</a:t>
            </a:r>
            <a:endParaRPr lang="en-GB" sz="1200" b="1">
              <a:latin typeface="+mj-lt"/>
            </a:endParaRPr>
          </a:p>
          <a:p>
            <a:pPr marL="92075">
              <a:spcBef>
                <a:spcPts val="1200"/>
              </a:spcBef>
            </a:pPr>
            <a:r>
              <a:rPr lang="en-GB" sz="1200" b="1">
                <a:latin typeface="+mj-lt"/>
              </a:rPr>
              <a:t>Summary: </a:t>
            </a:r>
            <a:r>
              <a:rPr lang="en-GB" sz="1200">
                <a:latin typeface="+mj-lt"/>
              </a:rPr>
              <a:t>Strong risk aversion and lack of understanding of IG holds back data sharing. Although all councils face the same challenge, there are no commonly shared approaches to IG</a:t>
            </a:r>
          </a:p>
          <a:p>
            <a:pPr marL="92075">
              <a:spcBef>
                <a:spcPts val="1200"/>
              </a:spcBef>
            </a:pPr>
            <a:r>
              <a:rPr lang="en-GB" sz="1200" b="1">
                <a:latin typeface="+mj-lt"/>
              </a:rPr>
              <a:t>Users: </a:t>
            </a:r>
            <a:r>
              <a:rPr lang="en-GB" sz="1200">
                <a:latin typeface="+mj-lt"/>
              </a:rPr>
              <a:t>All users</a:t>
            </a:r>
          </a:p>
          <a:p>
            <a:pPr marL="92075">
              <a:spcBef>
                <a:spcPts val="1200"/>
              </a:spcBef>
            </a:pPr>
            <a:r>
              <a:rPr lang="en-GB" sz="1200" b="1">
                <a:latin typeface="+mj-lt"/>
              </a:rPr>
              <a:t>Quote:  </a:t>
            </a:r>
            <a:r>
              <a:rPr lang="en-GB" sz="1200" i="1">
                <a:latin typeface="+mj-lt"/>
              </a:rPr>
              <a:t>“There's sometimes an attitude of 'that's my data, not yours'”</a:t>
            </a:r>
          </a:p>
          <a:p>
            <a:pPr marL="92075">
              <a:spcBef>
                <a:spcPts val="1200"/>
              </a:spcBef>
            </a:pPr>
            <a:endParaRPr lang="en-GB" sz="1200">
              <a:latin typeface="+mj-lt"/>
            </a:endParaRPr>
          </a:p>
        </p:txBody>
      </p:sp>
      <p:sp>
        <p:nvSpPr>
          <p:cNvPr id="8" name="TextBox 7">
            <a:extLst>
              <a:ext uri="{FF2B5EF4-FFF2-40B4-BE49-F238E27FC236}">
                <a16:creationId xmlns:a16="http://schemas.microsoft.com/office/drawing/2014/main" id="{C5DF843F-EF0E-48BC-8252-4CEB4ED6A57E}"/>
              </a:ext>
            </a:extLst>
          </p:cNvPr>
          <p:cNvSpPr txBox="1"/>
          <p:nvPr/>
        </p:nvSpPr>
        <p:spPr>
          <a:xfrm>
            <a:off x="5083344" y="3591032"/>
            <a:ext cx="3672360" cy="2126826"/>
          </a:xfrm>
          <a:prstGeom prst="rect">
            <a:avLst/>
          </a:prstGeom>
          <a:noFill/>
          <a:ln w="28575">
            <a:solidFill>
              <a:schemeClr val="accent4"/>
            </a:solidFill>
          </a:ln>
        </p:spPr>
        <p:txBody>
          <a:bodyPr wrap="square" lIns="72000" tIns="72000" rIns="0" bIns="0" rtlCol="0" anchor="t">
            <a:noAutofit/>
          </a:bodyPr>
          <a:lstStyle/>
          <a:p>
            <a:pPr>
              <a:spcBef>
                <a:spcPts val="1200"/>
              </a:spcBef>
            </a:pPr>
            <a:r>
              <a:rPr lang="en-GB" sz="1600" b="1">
                <a:solidFill>
                  <a:schemeClr val="tx2"/>
                </a:solidFill>
                <a:latin typeface="+mj-lt"/>
              </a:rPr>
              <a:t>Data quality</a:t>
            </a:r>
            <a:endParaRPr lang="en-GB" sz="1200" b="1">
              <a:latin typeface="+mj-lt"/>
            </a:endParaRPr>
          </a:p>
          <a:p>
            <a:pPr marL="92075">
              <a:spcBef>
                <a:spcPts val="1200"/>
              </a:spcBef>
            </a:pPr>
            <a:r>
              <a:rPr lang="en-GB" sz="1200" b="1">
                <a:latin typeface="+mj-lt"/>
              </a:rPr>
              <a:t>Summary: </a:t>
            </a:r>
            <a:r>
              <a:rPr lang="en-GB" sz="1200">
                <a:latin typeface="+mj-lt"/>
              </a:rPr>
              <a:t>Poor data quality holds back the use of evidence in decision-making and is an extensive drain of analyst time. This is a common problem across councils</a:t>
            </a:r>
          </a:p>
          <a:p>
            <a:pPr marL="92075">
              <a:spcBef>
                <a:spcPts val="1200"/>
              </a:spcBef>
            </a:pPr>
            <a:r>
              <a:rPr lang="en-GB" sz="1200" b="1">
                <a:latin typeface="+mj-lt"/>
              </a:rPr>
              <a:t>Users:  </a:t>
            </a:r>
            <a:r>
              <a:rPr lang="en-GB" sz="1200">
                <a:latin typeface="+mj-lt"/>
              </a:rPr>
              <a:t>All users (especially analysts)</a:t>
            </a:r>
            <a:endParaRPr lang="en-GB"/>
          </a:p>
          <a:p>
            <a:pPr marL="92075">
              <a:spcBef>
                <a:spcPts val="1200"/>
              </a:spcBef>
            </a:pPr>
            <a:r>
              <a:rPr lang="en-GB" sz="1200" b="1">
                <a:latin typeface="+mj-lt"/>
              </a:rPr>
              <a:t>Quote: </a:t>
            </a:r>
            <a:r>
              <a:rPr lang="en-GB" sz="1200" i="1">
                <a:latin typeface="+mj-lt"/>
              </a:rPr>
              <a:t>“Poor quality data quickly erodes trust in analysis"</a:t>
            </a:r>
          </a:p>
        </p:txBody>
      </p:sp>
      <p:sp>
        <p:nvSpPr>
          <p:cNvPr id="4" name="Isosceles Triangle 3">
            <a:extLst>
              <a:ext uri="{FF2B5EF4-FFF2-40B4-BE49-F238E27FC236}">
                <a16:creationId xmlns:a16="http://schemas.microsoft.com/office/drawing/2014/main" id="{A5DD8500-9C1B-40E8-A3E8-86C0D92C222E}"/>
              </a:ext>
            </a:extLst>
          </p:cNvPr>
          <p:cNvSpPr/>
          <p:nvPr/>
        </p:nvSpPr>
        <p:spPr>
          <a:xfrm rot="5400000">
            <a:off x="939701" y="6121843"/>
            <a:ext cx="337129" cy="2262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198B103B-6EB0-4CFA-A74E-499DCACD103B}"/>
              </a:ext>
            </a:extLst>
          </p:cNvPr>
          <p:cNvSpPr txBox="1">
            <a:spLocks/>
          </p:cNvSpPr>
          <p:nvPr/>
        </p:nvSpPr>
        <p:spPr>
          <a:xfrm>
            <a:off x="1320456" y="5963059"/>
            <a:ext cx="7417488" cy="638477"/>
          </a:xfrm>
          <a:prstGeom prst="rect">
            <a:avLst/>
          </a:prstGeom>
        </p:spPr>
        <p:txBody>
          <a:bodyPr vert="horz" lIns="0" tIns="0" rIns="0" bIns="0" rtlCol="0" anchor="t" anchorCtr="0">
            <a:normAutofit/>
          </a:bodyPr>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r>
              <a:rPr lang="en-GB" sz="1600">
                <a:solidFill>
                  <a:schemeClr val="tx1"/>
                </a:solidFill>
              </a:rPr>
              <a:t>These are important issues to understand which could be addressed in future discovery work – but are not in the core scope here</a:t>
            </a:r>
          </a:p>
        </p:txBody>
      </p:sp>
    </p:spTree>
    <p:extLst>
      <p:ext uri="{BB962C8B-B14F-4D97-AF65-F5344CB8AC3E}">
        <p14:creationId xmlns:p14="http://schemas.microsoft.com/office/powerpoint/2010/main" val="122774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0922-BF9A-4694-B842-C200A341B2BB}"/>
              </a:ext>
            </a:extLst>
          </p:cNvPr>
          <p:cNvSpPr>
            <a:spLocks noGrp="1"/>
          </p:cNvSpPr>
          <p:nvPr>
            <p:ph type="title"/>
          </p:nvPr>
        </p:nvSpPr>
        <p:spPr>
          <a:xfrm>
            <a:off x="969965" y="431284"/>
            <a:ext cx="7766048" cy="1156883"/>
          </a:xfrm>
        </p:spPr>
        <p:txBody>
          <a:bodyPr>
            <a:normAutofit/>
          </a:bodyPr>
          <a:lstStyle/>
          <a:p>
            <a:r>
              <a:rPr lang="en-GB" b="1"/>
              <a:t>Executive summary – the priority user need</a:t>
            </a:r>
            <a:br>
              <a:rPr lang="en-GB" b="1"/>
            </a:br>
            <a:r>
              <a:rPr lang="en-GB" b="1"/>
              <a:t>…</a:t>
            </a:r>
            <a:r>
              <a:rPr lang="en-GB"/>
              <a:t>When Social workers first assess the support a family needs, they need to speak to the other services engaged</a:t>
            </a:r>
          </a:p>
        </p:txBody>
      </p:sp>
      <p:sp>
        <p:nvSpPr>
          <p:cNvPr id="3" name="Slide Number Placeholder 2">
            <a:extLst>
              <a:ext uri="{FF2B5EF4-FFF2-40B4-BE49-F238E27FC236}">
                <a16:creationId xmlns:a16="http://schemas.microsoft.com/office/drawing/2014/main" id="{D2104E3A-68C0-42EB-B1E0-91DC3238A748}"/>
              </a:ext>
            </a:extLst>
          </p:cNvPr>
          <p:cNvSpPr>
            <a:spLocks noGrp="1"/>
          </p:cNvSpPr>
          <p:nvPr>
            <p:ph type="sldNum" sz="quarter" idx="12"/>
          </p:nvPr>
        </p:nvSpPr>
        <p:spPr/>
        <p:txBody>
          <a:bodyPr/>
          <a:lstStyle/>
          <a:p>
            <a:fld id="{C6A4B429-0189-47CD-9DDA-A001F58C55D3}" type="slidenum">
              <a:rPr lang="en-US" smtClean="0"/>
              <a:pPr/>
              <a:t>6</a:t>
            </a:fld>
            <a:endParaRPr lang="en-US"/>
          </a:p>
        </p:txBody>
      </p:sp>
      <p:sp>
        <p:nvSpPr>
          <p:cNvPr id="4" name="Content Placeholder 3">
            <a:extLst>
              <a:ext uri="{FF2B5EF4-FFF2-40B4-BE49-F238E27FC236}">
                <a16:creationId xmlns:a16="http://schemas.microsoft.com/office/drawing/2014/main" id="{445F45CE-62C7-4984-9A08-2D2E51BC0746}"/>
              </a:ext>
            </a:extLst>
          </p:cNvPr>
          <p:cNvSpPr>
            <a:spLocks noGrp="1"/>
          </p:cNvSpPr>
          <p:nvPr>
            <p:ph sz="quarter" idx="14"/>
          </p:nvPr>
        </p:nvSpPr>
        <p:spPr>
          <a:xfrm>
            <a:off x="705853" y="1400844"/>
            <a:ext cx="8028573" cy="5457156"/>
          </a:xfrm>
        </p:spPr>
        <p:txBody>
          <a:bodyPr>
            <a:normAutofit/>
          </a:bodyPr>
          <a:lstStyle/>
          <a:p>
            <a:pPr marL="283210">
              <a:spcBef>
                <a:spcPts val="300"/>
              </a:spcBef>
            </a:pPr>
            <a:r>
              <a:rPr lang="en-US">
                <a:latin typeface="+mj-lt"/>
                <a:ea typeface="Cambria"/>
              </a:rPr>
              <a:t>When further investigation is needed to decide what support a family needs, a social worker works with the family and other services on a social work assessment </a:t>
            </a:r>
          </a:p>
          <a:p>
            <a:pPr marL="568960" indent="-285750">
              <a:spcBef>
                <a:spcPts val="300"/>
              </a:spcBef>
              <a:buFont typeface="Arial" panose="020B0604020202020204" pitchFamily="34" charset="0"/>
              <a:buChar char="•"/>
            </a:pPr>
            <a:r>
              <a:rPr lang="en-US" b="0">
                <a:ea typeface="Cambria"/>
              </a:rPr>
              <a:t>When a child is referred to children’s services they enter a rapid triage process at the “Front Door”, this filters out cases that clearly need immediate safeguarding action and those where social work is clearly not needed. Less clear cases are referred for a more detailed “social work assessment”</a:t>
            </a:r>
          </a:p>
          <a:p>
            <a:pPr marL="568960" indent="-285750">
              <a:spcBef>
                <a:spcPts val="300"/>
              </a:spcBef>
              <a:buFont typeface="Arial" panose="020B0604020202020204" pitchFamily="34" charset="0"/>
              <a:buChar char="•"/>
            </a:pPr>
            <a:r>
              <a:rPr lang="en-US" b="0">
                <a:ea typeface="Cambria"/>
              </a:rPr>
              <a:t>The social work assessment is performed by a Social Worker, with the aim of assessing what support the child and family needs. It can result in 1) formal support from Social Services (as a Child in Need, on a Child Protection Plan or even escalating to care proceedings), 2) in a referral for support from other services (for example Early Help or </a:t>
            </a:r>
            <a:r>
              <a:rPr lang="en-US" b="0" err="1">
                <a:ea typeface="Cambria"/>
              </a:rPr>
              <a:t>specialised</a:t>
            </a:r>
            <a:r>
              <a:rPr lang="en-US" b="0">
                <a:ea typeface="Cambria"/>
              </a:rPr>
              <a:t> support such as mental health or substance abuse), or 3) in no further action being taken</a:t>
            </a:r>
          </a:p>
          <a:p>
            <a:pPr marL="568960" indent="-285750">
              <a:spcBef>
                <a:spcPts val="300"/>
              </a:spcBef>
              <a:buFont typeface="Arial" panose="020B0604020202020204" pitchFamily="34" charset="0"/>
              <a:buChar char="•"/>
            </a:pPr>
            <a:r>
              <a:rPr lang="en-US" b="0">
                <a:ea typeface="Cambria"/>
              </a:rPr>
              <a:t>To perform this assessment, the Social Worker will read existing information on the child and family (e.g. the referral note, any case records), visit and speak to the family (except where inappropriate for safeguarding reasons) and speak to other professionals supporting the family</a:t>
            </a:r>
          </a:p>
          <a:p>
            <a:pPr marL="283210"/>
            <a:r>
              <a:rPr lang="en-US">
                <a:latin typeface="+mj-lt"/>
                <a:ea typeface="Cambria"/>
              </a:rPr>
              <a:t>Currently Social Workers cannot readily find out what other services are supporting a family and who the lead professionals from those services service are</a:t>
            </a:r>
          </a:p>
          <a:p>
            <a:pPr marL="568960" indent="-285750">
              <a:spcBef>
                <a:spcPts val="300"/>
              </a:spcBef>
              <a:buFont typeface="Arial" panose="020B0604020202020204" pitchFamily="34" charset="0"/>
              <a:buChar char="•"/>
            </a:pPr>
            <a:r>
              <a:rPr lang="en-US" b="0">
                <a:ea typeface="Cambria"/>
              </a:rPr>
              <a:t>One of the key </a:t>
            </a:r>
            <a:r>
              <a:rPr lang="en-US" b="0" err="1">
                <a:ea typeface="Cambria"/>
              </a:rPr>
              <a:t>painpoints</a:t>
            </a:r>
            <a:r>
              <a:rPr lang="en-US" b="0">
                <a:ea typeface="Cambria"/>
              </a:rPr>
              <a:t> Social Workers experienced was finding out what other services were engaged with the family and getting their contact details for conversations</a:t>
            </a:r>
          </a:p>
          <a:p>
            <a:pPr marL="568960" indent="-285750">
              <a:spcBef>
                <a:spcPts val="300"/>
              </a:spcBef>
              <a:buFont typeface="Arial" panose="020B0604020202020204" pitchFamily="34" charset="0"/>
              <a:buChar char="•"/>
            </a:pPr>
            <a:r>
              <a:rPr lang="en-US" b="0">
                <a:ea typeface="Cambria"/>
              </a:rPr>
              <a:t>With no systematic way to know who else is working with the family, Social Workers currently go on time-consuming and ad hoc process to find out – they will often contact one service first and ask if they know who else is involved. This detective process typically depends on who each social worker has personal relationships with and can involve informal processes and deviations from best practice</a:t>
            </a:r>
          </a:p>
        </p:txBody>
      </p:sp>
    </p:spTree>
    <p:extLst>
      <p:ext uri="{BB962C8B-B14F-4D97-AF65-F5344CB8AC3E}">
        <p14:creationId xmlns:p14="http://schemas.microsoft.com/office/powerpoint/2010/main" val="391833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5EEB-DF1D-4964-8496-94433B05F7FC}"/>
              </a:ext>
            </a:extLst>
          </p:cNvPr>
          <p:cNvSpPr>
            <a:spLocks noGrp="1"/>
          </p:cNvSpPr>
          <p:nvPr>
            <p:ph type="title"/>
          </p:nvPr>
        </p:nvSpPr>
        <p:spPr/>
        <p:txBody>
          <a:bodyPr/>
          <a:lstStyle/>
          <a:p>
            <a:r>
              <a:rPr lang="en-GB"/>
              <a:t>We held workshops to filter down to one priority user need</a:t>
            </a:r>
          </a:p>
        </p:txBody>
      </p:sp>
      <p:sp>
        <p:nvSpPr>
          <p:cNvPr id="3" name="Slide Number Placeholder 2">
            <a:extLst>
              <a:ext uri="{FF2B5EF4-FFF2-40B4-BE49-F238E27FC236}">
                <a16:creationId xmlns:a16="http://schemas.microsoft.com/office/drawing/2014/main" id="{DD3CE854-FD30-4940-A31F-EB7FFAD99E77}"/>
              </a:ext>
            </a:extLst>
          </p:cNvPr>
          <p:cNvSpPr>
            <a:spLocks noGrp="1"/>
          </p:cNvSpPr>
          <p:nvPr>
            <p:ph type="sldNum" sz="quarter" idx="12"/>
          </p:nvPr>
        </p:nvSpPr>
        <p:spPr/>
        <p:txBody>
          <a:bodyPr/>
          <a:lstStyle/>
          <a:p>
            <a:fld id="{C6A4B429-0189-47CD-9DDA-A001F58C55D3}" type="slidenum">
              <a:rPr lang="en-US" smtClean="0"/>
              <a:pPr/>
              <a:t>60</a:t>
            </a:fld>
            <a:endParaRPr lang="en-US"/>
          </a:p>
        </p:txBody>
      </p:sp>
      <p:sp>
        <p:nvSpPr>
          <p:cNvPr id="5" name="Content Placeholder 3">
            <a:extLst>
              <a:ext uri="{FF2B5EF4-FFF2-40B4-BE49-F238E27FC236}">
                <a16:creationId xmlns:a16="http://schemas.microsoft.com/office/drawing/2014/main" id="{AF8CFA39-3B7B-4363-B7C4-7E0BCBE74D33}"/>
              </a:ext>
            </a:extLst>
          </p:cNvPr>
          <p:cNvSpPr txBox="1">
            <a:spLocks/>
          </p:cNvSpPr>
          <p:nvPr/>
        </p:nvSpPr>
        <p:spPr>
          <a:xfrm>
            <a:off x="969965" y="1317567"/>
            <a:ext cx="7764461" cy="5090039"/>
          </a:xfrm>
          <a:prstGeom prst="rect">
            <a:avLst/>
          </a:prstGeom>
        </p:spPr>
        <p:txBody>
          <a:bodyPr lIns="0" tIns="0" rIns="0" bIns="0" anchor="t">
            <a:noAutofit/>
          </a:bodyPr>
          <a:lstStyle>
            <a:lvl1pPr marL="0" indent="0" algn="l" defTabSz="914400" rtl="0" eaLnBrk="1" latinLnBrk="0" hangingPunct="1">
              <a:spcBef>
                <a:spcPts val="600"/>
              </a:spcBef>
              <a:spcAft>
                <a:spcPts val="0"/>
              </a:spcAft>
              <a:buClr>
                <a:schemeClr val="tx2"/>
              </a:buClr>
              <a:buSzPct val="120000"/>
              <a:buFont typeface="Arial" pitchFamily="34" charset="0"/>
              <a:buNone/>
              <a:defRPr lang="en-US" sz="1400" b="1" kern="1200" dirty="0" smtClean="0">
                <a:solidFill>
                  <a:schemeClr val="tx1"/>
                </a:solidFill>
                <a:latin typeface="+mn-lt"/>
                <a:ea typeface="+mn-ea"/>
                <a:cs typeface="+mn-cs"/>
              </a:defRPr>
            </a:lvl1pPr>
            <a:lvl2pPr marL="0" indent="0" algn="l" defTabSz="914400" rtl="0" eaLnBrk="1" latinLnBrk="0" hangingPunct="1">
              <a:spcBef>
                <a:spcPts val="600"/>
              </a:spcBef>
              <a:buClr>
                <a:schemeClr val="tx2"/>
              </a:buClr>
              <a:buFont typeface="Cambria" pitchFamily="18" charset="0"/>
              <a:buNone/>
              <a:defRPr sz="1200" kern="1200">
                <a:solidFill>
                  <a:schemeClr val="tx1"/>
                </a:solidFill>
                <a:latin typeface="+mn-lt"/>
                <a:ea typeface="+mn-ea"/>
                <a:cs typeface="+mn-cs"/>
              </a:defRPr>
            </a:lvl2pPr>
            <a:lvl3pPr marL="230400" indent="-230400" algn="l" defTabSz="914400" rtl="0" eaLnBrk="1" latinLnBrk="0" hangingPunct="1">
              <a:spcBef>
                <a:spcPts val="600"/>
              </a:spcBef>
              <a:buClr>
                <a:schemeClr val="tx2"/>
              </a:buClr>
              <a:buSzPct val="100000"/>
              <a:buFont typeface="Arial" pitchFamily="34" charset="0"/>
              <a:buChar char="•"/>
              <a:defRPr sz="1200" kern="1200">
                <a:solidFill>
                  <a:schemeClr val="tx1"/>
                </a:solidFill>
                <a:latin typeface="+mn-lt"/>
                <a:ea typeface="+mn-ea"/>
                <a:cs typeface="+mn-cs"/>
              </a:defRPr>
            </a:lvl3pPr>
            <a:lvl4pPr marL="460800" indent="-2286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691200" indent="-2286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pPr>
            <a:r>
              <a:rPr lang="en-US" sz="1800" b="0"/>
              <a:t>Each of the six family context user needs were considered by staff across Local Authorities and internally in Social Finance against the following criteria…</a:t>
            </a:r>
          </a:p>
          <a:p>
            <a:pPr>
              <a:spcBef>
                <a:spcPts val="0"/>
              </a:spcBef>
            </a:pPr>
            <a:endParaRPr lang="en-US" sz="1800"/>
          </a:p>
          <a:p>
            <a:pPr marL="444500" indent="-444500">
              <a:spcBef>
                <a:spcPts val="0"/>
              </a:spcBef>
              <a:buFont typeface="Wingdings" panose="05000000000000000000" pitchFamily="2" charset="2"/>
              <a:buChar char="q"/>
            </a:pPr>
            <a:r>
              <a:rPr lang="en-US" sz="1800"/>
              <a:t>Immediate value</a:t>
            </a:r>
            <a:endParaRPr lang="en-US"/>
          </a:p>
          <a:p>
            <a:pPr marL="444500">
              <a:spcBef>
                <a:spcPts val="0"/>
              </a:spcBef>
              <a:spcAft>
                <a:spcPts val="1200"/>
              </a:spcAft>
            </a:pPr>
            <a:r>
              <a:rPr lang="en-US" sz="1600" b="0" i="1"/>
              <a:t>Are any changes required for a solution to fit within current services and workflows?</a:t>
            </a:r>
            <a:endParaRPr lang="en-US" sz="1800" b="0" i="1"/>
          </a:p>
          <a:p>
            <a:pPr marL="444500" indent="-444500">
              <a:spcBef>
                <a:spcPts val="0"/>
              </a:spcBef>
              <a:buFont typeface="Wingdings" panose="05000000000000000000" pitchFamily="2" charset="2"/>
              <a:buChar char="q"/>
            </a:pPr>
            <a:r>
              <a:rPr lang="en-US" sz="1800"/>
              <a:t>Potential Impact</a:t>
            </a:r>
          </a:p>
          <a:p>
            <a:pPr marL="444500">
              <a:spcBef>
                <a:spcPts val="0"/>
              </a:spcBef>
              <a:spcAft>
                <a:spcPts val="1200"/>
              </a:spcAft>
            </a:pPr>
            <a:r>
              <a:rPr lang="en-US" sz="1600" b="0" i="1"/>
              <a:t>How could addressing this need create better outcomes for children and families?</a:t>
            </a:r>
          </a:p>
          <a:p>
            <a:pPr marL="444500" indent="-444500">
              <a:spcBef>
                <a:spcPts val="0"/>
              </a:spcBef>
              <a:buFont typeface="Wingdings" panose="05000000000000000000" pitchFamily="2" charset="2"/>
              <a:buChar char="q"/>
            </a:pPr>
            <a:r>
              <a:rPr lang="en-US" sz="1800"/>
              <a:t>Replicability</a:t>
            </a:r>
          </a:p>
          <a:p>
            <a:pPr marL="444500">
              <a:spcBef>
                <a:spcPts val="0"/>
              </a:spcBef>
              <a:spcAft>
                <a:spcPts val="1200"/>
              </a:spcAft>
            </a:pPr>
            <a:r>
              <a:rPr lang="en-US" sz="1600" b="0" i="1"/>
              <a:t>Does this user need apply across multiple councils?</a:t>
            </a:r>
          </a:p>
          <a:p>
            <a:pPr marL="444500" indent="-444500">
              <a:spcBef>
                <a:spcPts val="0"/>
              </a:spcBef>
              <a:buFont typeface="Wingdings" panose="05000000000000000000" pitchFamily="2" charset="2"/>
              <a:buChar char="q"/>
            </a:pPr>
            <a:r>
              <a:rPr lang="en-US" sz="1800"/>
              <a:t>Technical and IG feasibility</a:t>
            </a:r>
          </a:p>
          <a:p>
            <a:pPr marL="444500">
              <a:spcBef>
                <a:spcPts val="0"/>
              </a:spcBef>
              <a:spcAft>
                <a:spcPts val="1200"/>
              </a:spcAft>
            </a:pPr>
            <a:r>
              <a:rPr lang="en-US" sz="1600" b="0" i="1"/>
              <a:t>Is it technically feasible to meet this need? What data sharing and processing is needed?</a:t>
            </a:r>
          </a:p>
          <a:p>
            <a:pPr marL="444500" indent="-444500">
              <a:spcBef>
                <a:spcPts val="0"/>
              </a:spcBef>
              <a:buFont typeface="Wingdings" panose="05000000000000000000" pitchFamily="2" charset="2"/>
              <a:buChar char="q"/>
            </a:pPr>
            <a:r>
              <a:rPr lang="en-US" sz="1800"/>
              <a:t>Strategic alignment</a:t>
            </a:r>
          </a:p>
          <a:p>
            <a:pPr marL="444500">
              <a:spcBef>
                <a:spcPts val="0"/>
              </a:spcBef>
              <a:spcAft>
                <a:spcPts val="1200"/>
              </a:spcAft>
            </a:pPr>
            <a:r>
              <a:rPr lang="en-US" sz="1600" b="0" i="1"/>
              <a:t>How does the user need link with the organization’s objectives, structure and resources?</a:t>
            </a:r>
          </a:p>
        </p:txBody>
      </p:sp>
    </p:spTree>
    <p:extLst>
      <p:ext uri="{BB962C8B-B14F-4D97-AF65-F5344CB8AC3E}">
        <p14:creationId xmlns:p14="http://schemas.microsoft.com/office/powerpoint/2010/main" val="1505622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8DC4048-49F0-404A-96C9-3B3EF03449D0}"/>
              </a:ext>
            </a:extLst>
          </p:cNvPr>
          <p:cNvSpPr/>
          <p:nvPr/>
        </p:nvSpPr>
        <p:spPr>
          <a:xfrm>
            <a:off x="957987" y="4921226"/>
            <a:ext cx="306258" cy="320843"/>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46FA6E7-DA11-4F73-8C13-0610DCBE6AEF}"/>
              </a:ext>
            </a:extLst>
          </p:cNvPr>
          <p:cNvSpPr/>
          <p:nvPr/>
        </p:nvSpPr>
        <p:spPr>
          <a:xfrm>
            <a:off x="957987" y="4552078"/>
            <a:ext cx="306258" cy="320843"/>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4AA0F79A-CBB8-44A4-BFE6-99DCDD0D5F9A}"/>
              </a:ext>
            </a:extLst>
          </p:cNvPr>
          <p:cNvSpPr/>
          <p:nvPr/>
        </p:nvSpPr>
        <p:spPr>
          <a:xfrm>
            <a:off x="957987" y="2553177"/>
            <a:ext cx="306258" cy="3208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Oval 7">
            <a:extLst>
              <a:ext uri="{FF2B5EF4-FFF2-40B4-BE49-F238E27FC236}">
                <a16:creationId xmlns:a16="http://schemas.microsoft.com/office/drawing/2014/main" id="{15650B32-9BFB-4773-BADD-CE8E53C79436}"/>
              </a:ext>
            </a:extLst>
          </p:cNvPr>
          <p:cNvSpPr/>
          <p:nvPr/>
        </p:nvSpPr>
        <p:spPr>
          <a:xfrm>
            <a:off x="957987" y="2102545"/>
            <a:ext cx="306258" cy="3208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9" name="Oval 8">
            <a:extLst>
              <a:ext uri="{FF2B5EF4-FFF2-40B4-BE49-F238E27FC236}">
                <a16:creationId xmlns:a16="http://schemas.microsoft.com/office/drawing/2014/main" id="{22511921-B0D1-4223-AFDD-FE8354273552}"/>
              </a:ext>
            </a:extLst>
          </p:cNvPr>
          <p:cNvSpPr/>
          <p:nvPr/>
        </p:nvSpPr>
        <p:spPr>
          <a:xfrm>
            <a:off x="957987" y="3003809"/>
            <a:ext cx="306258" cy="3208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2" name="Oval 11">
            <a:extLst>
              <a:ext uri="{FF2B5EF4-FFF2-40B4-BE49-F238E27FC236}">
                <a16:creationId xmlns:a16="http://schemas.microsoft.com/office/drawing/2014/main" id="{00395A12-1040-450D-AC84-10EAF13A6EA6}"/>
              </a:ext>
            </a:extLst>
          </p:cNvPr>
          <p:cNvSpPr/>
          <p:nvPr/>
        </p:nvSpPr>
        <p:spPr>
          <a:xfrm>
            <a:off x="957987" y="3454442"/>
            <a:ext cx="306258" cy="3208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8FF6A337-168D-4897-984E-8AEF6B7AD294}"/>
              </a:ext>
            </a:extLst>
          </p:cNvPr>
          <p:cNvSpPr>
            <a:spLocks noGrp="1"/>
          </p:cNvSpPr>
          <p:nvPr>
            <p:ph type="title"/>
          </p:nvPr>
        </p:nvSpPr>
        <p:spPr/>
        <p:txBody>
          <a:bodyPr/>
          <a:lstStyle/>
          <a:p>
            <a:r>
              <a:rPr lang="en-GB"/>
              <a:t>Understanding the services engaged with the family emerged as the immediate priority</a:t>
            </a:r>
          </a:p>
        </p:txBody>
      </p:sp>
      <p:sp>
        <p:nvSpPr>
          <p:cNvPr id="3" name="Slide Number Placeholder 2">
            <a:extLst>
              <a:ext uri="{FF2B5EF4-FFF2-40B4-BE49-F238E27FC236}">
                <a16:creationId xmlns:a16="http://schemas.microsoft.com/office/drawing/2014/main" id="{D704596E-000E-4A78-AE38-F6CAE382CB16}"/>
              </a:ext>
            </a:extLst>
          </p:cNvPr>
          <p:cNvSpPr>
            <a:spLocks noGrp="1"/>
          </p:cNvSpPr>
          <p:nvPr>
            <p:ph type="sldNum" sz="quarter" idx="12"/>
          </p:nvPr>
        </p:nvSpPr>
        <p:spPr/>
        <p:txBody>
          <a:bodyPr/>
          <a:lstStyle/>
          <a:p>
            <a:fld id="{C6A4B429-0189-47CD-9DDA-A001F58C55D3}" type="slidenum">
              <a:rPr lang="en-US" smtClean="0"/>
              <a:pPr/>
              <a:t>61</a:t>
            </a:fld>
            <a:endParaRPr lang="en-US"/>
          </a:p>
        </p:txBody>
      </p:sp>
      <p:graphicFrame>
        <p:nvGraphicFramePr>
          <p:cNvPr id="5" name="Content Placeholder 4">
            <a:extLst>
              <a:ext uri="{FF2B5EF4-FFF2-40B4-BE49-F238E27FC236}">
                <a16:creationId xmlns:a16="http://schemas.microsoft.com/office/drawing/2014/main" id="{D63BD063-6B42-4C2B-BED9-735783A36AD0}"/>
              </a:ext>
            </a:extLst>
          </p:cNvPr>
          <p:cNvGraphicFramePr>
            <a:graphicFrameLocks noGrp="1"/>
          </p:cNvGraphicFramePr>
          <p:nvPr>
            <p:ph sz="quarter" idx="14"/>
            <p:extLst>
              <p:ext uri="{D42A27DB-BD31-4B8C-83A1-F6EECF244321}">
                <p14:modId xmlns:p14="http://schemas.microsoft.com/office/powerpoint/2010/main" val="2195243315"/>
              </p:ext>
            </p:extLst>
          </p:nvPr>
        </p:nvGraphicFramePr>
        <p:xfrm>
          <a:off x="969963" y="1556709"/>
          <a:ext cx="7766052" cy="2286000"/>
        </p:xfrm>
        <a:graphic>
          <a:graphicData uri="http://schemas.openxmlformats.org/drawingml/2006/table">
            <a:tbl>
              <a:tblPr firstRow="1" bandRow="1">
                <a:tableStyleId>{2D5ABB26-0587-4C30-8999-92F81FD0307C}</a:tableStyleId>
              </a:tblPr>
              <a:tblGrid>
                <a:gridCol w="387586">
                  <a:extLst>
                    <a:ext uri="{9D8B030D-6E8A-4147-A177-3AD203B41FA5}">
                      <a16:colId xmlns:a16="http://schemas.microsoft.com/office/drawing/2014/main" val="2042987657"/>
                    </a:ext>
                  </a:extLst>
                </a:gridCol>
                <a:gridCol w="2861525">
                  <a:extLst>
                    <a:ext uri="{9D8B030D-6E8A-4147-A177-3AD203B41FA5}">
                      <a16:colId xmlns:a16="http://schemas.microsoft.com/office/drawing/2014/main" val="603007424"/>
                    </a:ext>
                  </a:extLst>
                </a:gridCol>
                <a:gridCol w="786063">
                  <a:extLst>
                    <a:ext uri="{9D8B030D-6E8A-4147-A177-3AD203B41FA5}">
                      <a16:colId xmlns:a16="http://schemas.microsoft.com/office/drawing/2014/main" val="523650933"/>
                    </a:ext>
                  </a:extLst>
                </a:gridCol>
                <a:gridCol w="874614">
                  <a:extLst>
                    <a:ext uri="{9D8B030D-6E8A-4147-A177-3AD203B41FA5}">
                      <a16:colId xmlns:a16="http://schemas.microsoft.com/office/drawing/2014/main" val="4195063785"/>
                    </a:ext>
                  </a:extLst>
                </a:gridCol>
                <a:gridCol w="952088">
                  <a:extLst>
                    <a:ext uri="{9D8B030D-6E8A-4147-A177-3AD203B41FA5}">
                      <a16:colId xmlns:a16="http://schemas.microsoft.com/office/drawing/2014/main" val="4264927432"/>
                    </a:ext>
                  </a:extLst>
                </a:gridCol>
                <a:gridCol w="952088">
                  <a:extLst>
                    <a:ext uri="{9D8B030D-6E8A-4147-A177-3AD203B41FA5}">
                      <a16:colId xmlns:a16="http://schemas.microsoft.com/office/drawing/2014/main" val="871179335"/>
                    </a:ext>
                  </a:extLst>
                </a:gridCol>
                <a:gridCol w="952088">
                  <a:extLst>
                    <a:ext uri="{9D8B030D-6E8A-4147-A177-3AD203B41FA5}">
                      <a16:colId xmlns:a16="http://schemas.microsoft.com/office/drawing/2014/main" val="3869012026"/>
                    </a:ext>
                  </a:extLst>
                </a:gridCol>
              </a:tblGrid>
              <a:tr h="27149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bg1"/>
                          </a:solidFill>
                          <a:latin typeface="+mj-lt"/>
                        </a:rPr>
                        <a:t>Individual family information</a:t>
                      </a:r>
                      <a:endParaRPr lang="en-GB" sz="1200" b="0">
                        <a:solidFill>
                          <a:schemeClr val="bg1"/>
                        </a:solidFill>
                        <a:latin typeface="+mj-lt"/>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Immediate value</a:t>
                      </a: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Potential impact</a:t>
                      </a: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Replicability</a:t>
                      </a: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Technical &amp; IG feasibility</a:t>
                      </a: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Strategic alignment</a:t>
                      </a: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97496843"/>
                  </a:ext>
                </a:extLst>
              </a:tr>
              <a:tr h="271493">
                <a:tc>
                  <a:txBody>
                    <a:bodyPr/>
                    <a:lstStyle/>
                    <a:p>
                      <a:r>
                        <a:rPr lang="en-GB" sz="1200" b="1">
                          <a:solidFill>
                            <a:schemeClr val="bg1"/>
                          </a:solidFill>
                          <a:latin typeface="+mj-lt"/>
                        </a:rPr>
                        <a:t>1a</a:t>
                      </a:r>
                    </a:p>
                  </a:txBody>
                  <a:tcPr marL="45720" marR="45720" anchor="ctr">
                    <a:lnL w="28575" cap="flat" cmpd="sng" algn="ctr">
                      <a:solidFill>
                        <a:schemeClr val="accent1">
                          <a:lumMod val="75000"/>
                        </a:schemeClr>
                      </a:solidFill>
                      <a:prstDash val="solid"/>
                      <a:round/>
                      <a:headEnd type="none" w="med" len="med"/>
                      <a:tailEnd type="none" w="med" len="med"/>
                    </a:lnL>
                    <a:lnT w="28575"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n-GB" sz="1200" b="1">
                          <a:latin typeface="+mj-lt"/>
                        </a:rPr>
                        <a:t>Who is the child’s family and who do they live with? </a:t>
                      </a:r>
                    </a:p>
                  </a:txBody>
                  <a:tcPr marL="45720" marR="45720">
                    <a:lnT w="28575"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28575"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28575"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28575"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gridSpan="2">
                  <a:txBody>
                    <a:bodyPr/>
                    <a:lstStyle/>
                    <a:p>
                      <a:endParaRPr lang="en-GB" sz="1200" b="1">
                        <a:latin typeface="+mj-lt"/>
                      </a:endParaRPr>
                    </a:p>
                  </a:txBody>
                  <a:tcPr marL="45720" marR="45720">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hMerge="1">
                  <a:txBody>
                    <a:bodyPr/>
                    <a:lstStyle/>
                    <a:p>
                      <a:endParaRPr lang="en-GB" sz="1200" b="1">
                        <a:latin typeface="+mj-lt"/>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767163674"/>
                  </a:ext>
                </a:extLst>
              </a:tr>
              <a:tr h="271493">
                <a:tc>
                  <a:txBody>
                    <a:bodyPr/>
                    <a:lstStyle/>
                    <a:p>
                      <a:r>
                        <a:rPr lang="en-GB" sz="1200" b="1">
                          <a:solidFill>
                            <a:schemeClr val="bg1"/>
                          </a:solidFill>
                          <a:latin typeface="+mj-lt"/>
                        </a:rPr>
                        <a:t>1b </a:t>
                      </a:r>
                    </a:p>
                  </a:txBody>
                  <a:tcPr marL="45720" marR="45720" anchor="ctr">
                    <a:lnL w="28575" cap="flat" cmpd="sng" algn="ctr">
                      <a:solidFill>
                        <a:schemeClr val="accent1">
                          <a:lumMod val="75000"/>
                        </a:schemeClr>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n-GB" sz="1200" b="1">
                          <a:latin typeface="+mj-lt"/>
                        </a:rPr>
                        <a:t>What services are engaged with the family? </a:t>
                      </a:r>
                    </a:p>
                  </a:txBody>
                  <a:tcPr marL="45720" marR="45720">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gridSpan="2">
                  <a:txBody>
                    <a:bodyPr/>
                    <a:lstStyle/>
                    <a:p>
                      <a:endParaRPr lang="en-GB" sz="1200" b="1">
                        <a:latin typeface="+mj-lt"/>
                      </a:endParaRPr>
                    </a:p>
                  </a:txBody>
                  <a:tcPr marL="45720" marR="45720">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hMerge="1">
                  <a:txBody>
                    <a:bodyPr/>
                    <a:lstStyle/>
                    <a:p>
                      <a:endParaRPr lang="en-GB" sz="1200" b="1">
                        <a:latin typeface="+mj-lt"/>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124543727"/>
                  </a:ext>
                </a:extLst>
              </a:tr>
              <a:tr h="271493">
                <a:tc>
                  <a:txBody>
                    <a:bodyPr/>
                    <a:lstStyle/>
                    <a:p>
                      <a:r>
                        <a:rPr lang="en-GB" sz="1200" b="1">
                          <a:solidFill>
                            <a:schemeClr val="bg1"/>
                          </a:solidFill>
                          <a:latin typeface="+mj-lt"/>
                        </a:rPr>
                        <a:t>1c</a:t>
                      </a:r>
                    </a:p>
                  </a:txBody>
                  <a:tcPr marL="45720" marR="45720" anchor="ctr">
                    <a:lnL w="28575" cap="flat" cmpd="sng" algn="ctr">
                      <a:solidFill>
                        <a:schemeClr val="accent1">
                          <a:lumMod val="75000"/>
                        </a:schemeClr>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n-GB" sz="1200" b="1">
                          <a:latin typeface="+mj-lt"/>
                        </a:rPr>
                        <a:t>What are the risks factors of each family member?</a:t>
                      </a:r>
                    </a:p>
                  </a:txBody>
                  <a:tcPr marL="45720" marR="45720">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gridSpan="2">
                  <a:txBody>
                    <a:bodyPr/>
                    <a:lstStyle/>
                    <a:p>
                      <a:endParaRPr lang="en-GB" sz="1200" b="1">
                        <a:latin typeface="+mj-lt"/>
                      </a:endParaRPr>
                    </a:p>
                  </a:txBody>
                  <a:tcPr marL="45720" marR="45720">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hMerge="1">
                  <a:txBody>
                    <a:bodyPr/>
                    <a:lstStyle/>
                    <a:p>
                      <a:endParaRPr lang="en-GB" sz="1200" b="1">
                        <a:latin typeface="+mj-lt"/>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10922611"/>
                  </a:ext>
                </a:extLst>
              </a:tr>
              <a:tr h="306240">
                <a:tc>
                  <a:txBody>
                    <a:bodyPr/>
                    <a:lstStyle/>
                    <a:p>
                      <a:r>
                        <a:rPr lang="en-GB" sz="1200" b="1">
                          <a:solidFill>
                            <a:schemeClr val="bg1"/>
                          </a:solidFill>
                          <a:latin typeface="+mj-lt"/>
                        </a:rPr>
                        <a:t>1d</a:t>
                      </a:r>
                    </a:p>
                  </a:txBody>
                  <a:tcPr marL="45720" marR="45720" anchor="ctr">
                    <a:lnL w="28575" cap="flat" cmpd="sng" algn="ctr">
                      <a:solidFill>
                        <a:schemeClr val="accent1">
                          <a:lumMod val="75000"/>
                        </a:schemeClr>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r>
                        <a:rPr lang="en-GB" sz="1200" b="1">
                          <a:latin typeface="+mj-lt"/>
                        </a:rPr>
                        <a:t>What is the quality of the relationships between family members?</a:t>
                      </a:r>
                    </a:p>
                  </a:txBody>
                  <a:tcPr marL="45720" marR="45720">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endParaRPr lang="en-GB" sz="1200" b="1">
                        <a:latin typeface="+mj-lt"/>
                      </a:endParaRPr>
                    </a:p>
                  </a:txBody>
                  <a:tcPr marL="45720" marR="45720">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gridSpan="2">
                  <a:txBody>
                    <a:bodyPr/>
                    <a:lstStyle/>
                    <a:p>
                      <a:endParaRPr lang="en-GB" sz="1200" b="1">
                        <a:latin typeface="+mj-lt"/>
                      </a:endParaRPr>
                    </a:p>
                  </a:txBody>
                  <a:tcPr marL="45720" marR="45720">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GB" sz="1200" b="1">
                        <a:latin typeface="+mj-lt"/>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987519762"/>
                  </a:ext>
                </a:extLst>
              </a:tr>
            </a:tbl>
          </a:graphicData>
        </a:graphic>
      </p:graphicFrame>
      <p:graphicFrame>
        <p:nvGraphicFramePr>
          <p:cNvPr id="10" name="Content Placeholder 4">
            <a:extLst>
              <a:ext uri="{FF2B5EF4-FFF2-40B4-BE49-F238E27FC236}">
                <a16:creationId xmlns:a16="http://schemas.microsoft.com/office/drawing/2014/main" id="{6FFA67A3-7A20-4BD4-B0E2-E13D756F92AF}"/>
              </a:ext>
            </a:extLst>
          </p:cNvPr>
          <p:cNvGraphicFramePr>
            <a:graphicFrameLocks/>
          </p:cNvGraphicFramePr>
          <p:nvPr>
            <p:extLst>
              <p:ext uri="{D42A27DB-BD31-4B8C-83A1-F6EECF244321}">
                <p14:modId xmlns:p14="http://schemas.microsoft.com/office/powerpoint/2010/main" val="2847423853"/>
              </p:ext>
            </p:extLst>
          </p:nvPr>
        </p:nvGraphicFramePr>
        <p:xfrm>
          <a:off x="969963" y="3987893"/>
          <a:ext cx="7766051" cy="1371600"/>
        </p:xfrm>
        <a:graphic>
          <a:graphicData uri="http://schemas.openxmlformats.org/drawingml/2006/table">
            <a:tbl>
              <a:tblPr firstRow="1" bandRow="1">
                <a:tableStyleId>{2D5ABB26-0587-4C30-8999-92F81FD0307C}</a:tableStyleId>
              </a:tblPr>
              <a:tblGrid>
                <a:gridCol w="397584">
                  <a:extLst>
                    <a:ext uri="{9D8B030D-6E8A-4147-A177-3AD203B41FA5}">
                      <a16:colId xmlns:a16="http://schemas.microsoft.com/office/drawing/2014/main" val="2042987657"/>
                    </a:ext>
                  </a:extLst>
                </a:gridCol>
                <a:gridCol w="2574782">
                  <a:extLst>
                    <a:ext uri="{9D8B030D-6E8A-4147-A177-3AD203B41FA5}">
                      <a16:colId xmlns:a16="http://schemas.microsoft.com/office/drawing/2014/main" val="603007424"/>
                    </a:ext>
                  </a:extLst>
                </a:gridCol>
                <a:gridCol w="997407">
                  <a:extLst>
                    <a:ext uri="{9D8B030D-6E8A-4147-A177-3AD203B41FA5}">
                      <a16:colId xmlns:a16="http://schemas.microsoft.com/office/drawing/2014/main" val="798813307"/>
                    </a:ext>
                  </a:extLst>
                </a:gridCol>
                <a:gridCol w="831983">
                  <a:extLst>
                    <a:ext uri="{9D8B030D-6E8A-4147-A177-3AD203B41FA5}">
                      <a16:colId xmlns:a16="http://schemas.microsoft.com/office/drawing/2014/main" val="3951612616"/>
                    </a:ext>
                  </a:extLst>
                </a:gridCol>
                <a:gridCol w="921787">
                  <a:extLst>
                    <a:ext uri="{9D8B030D-6E8A-4147-A177-3AD203B41FA5}">
                      <a16:colId xmlns:a16="http://schemas.microsoft.com/office/drawing/2014/main" val="2681267386"/>
                    </a:ext>
                  </a:extLst>
                </a:gridCol>
                <a:gridCol w="1021254">
                  <a:extLst>
                    <a:ext uri="{9D8B030D-6E8A-4147-A177-3AD203B41FA5}">
                      <a16:colId xmlns:a16="http://schemas.microsoft.com/office/drawing/2014/main" val="2498182937"/>
                    </a:ext>
                  </a:extLst>
                </a:gridCol>
                <a:gridCol w="1021254">
                  <a:extLst>
                    <a:ext uri="{9D8B030D-6E8A-4147-A177-3AD203B41FA5}">
                      <a16:colId xmlns:a16="http://schemas.microsoft.com/office/drawing/2014/main" val="1964515533"/>
                    </a:ext>
                  </a:extLst>
                </a:gridCol>
              </a:tblGrid>
              <a:tr h="22596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bg1"/>
                          </a:solidFill>
                          <a:latin typeface="+mj-lt"/>
                        </a:rPr>
                        <a:t>Management information</a:t>
                      </a:r>
                      <a:endParaRPr lang="en-GB" sz="1200">
                        <a:solidFill>
                          <a:schemeClr val="bg1"/>
                        </a:solidFill>
                        <a:latin typeface="+mj-lt"/>
                      </a:endParaRPr>
                    </a:p>
                  </a:txBody>
                  <a:tcPr marL="45720" marR="4572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Immediate value</a:t>
                      </a:r>
                    </a:p>
                  </a:txBody>
                  <a:tcPr marL="45720" marR="4572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Potential impact</a:t>
                      </a:r>
                    </a:p>
                  </a:txBody>
                  <a:tcPr marL="45720" marR="4572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Replicability</a:t>
                      </a:r>
                    </a:p>
                  </a:txBody>
                  <a:tcPr marL="45720" marR="4572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Technical &amp; IG feasibility</a:t>
                      </a:r>
                    </a:p>
                  </a:txBody>
                  <a:tcPr marL="45720" marR="4572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solidFill>
                            <a:schemeClr val="bg1"/>
                          </a:solidFill>
                          <a:latin typeface="+mj-lt"/>
                        </a:rPr>
                        <a:t>Strategic alignment</a:t>
                      </a:r>
                    </a:p>
                  </a:txBody>
                  <a:tcPr marL="45720" marR="45720">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703038192"/>
                  </a:ext>
                </a:extLst>
              </a:tr>
              <a:tr h="282205">
                <a:tc>
                  <a:txBody>
                    <a:bodyPr/>
                    <a:lstStyle/>
                    <a:p>
                      <a:r>
                        <a:rPr lang="en-GB" sz="1200" b="1">
                          <a:solidFill>
                            <a:schemeClr val="bg1"/>
                          </a:solidFill>
                          <a:latin typeface="+mj-lt"/>
                        </a:rPr>
                        <a:t>2a</a:t>
                      </a:r>
                    </a:p>
                  </a:txBody>
                  <a:tcPr marL="45720" marR="4572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latin typeface="+mj-lt"/>
                        </a:rPr>
                        <a:t>Which groups of needs and services typically go together? </a:t>
                      </a:r>
                      <a:endParaRPr lang="en-GB" sz="1200" b="0">
                        <a:latin typeface="+mj-lt"/>
                      </a:endParaRPr>
                    </a:p>
                  </a:txBody>
                  <a:tcPr marL="45720" marR="45720">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a:latin typeface="+mj-lt"/>
                      </a:endParaRPr>
                    </a:p>
                  </a:txBody>
                  <a:tcPr marL="45720" marR="45720">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a:latin typeface="+mj-lt"/>
                      </a:endParaRPr>
                    </a:p>
                  </a:txBody>
                  <a:tcPr marL="45720" marR="45720">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a:latin typeface="+mj-lt"/>
                      </a:endParaRPr>
                    </a:p>
                  </a:txBody>
                  <a:tcPr marL="45720" marR="45720">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a:latin typeface="+mj-lt"/>
                      </a:endParaRPr>
                    </a:p>
                  </a:txBody>
                  <a:tcPr marL="45720" marR="4572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a:latin typeface="+mj-lt"/>
                      </a:endParaRPr>
                    </a:p>
                  </a:txBody>
                  <a:tcPr marL="45720" marR="45720">
                    <a:lnL w="28575"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899267604"/>
                  </a:ext>
                </a:extLst>
              </a:tr>
              <a:tr h="135578">
                <a:tc>
                  <a:txBody>
                    <a:bodyPr/>
                    <a:lstStyle/>
                    <a:p>
                      <a:r>
                        <a:rPr lang="en-GB" sz="1200" b="1">
                          <a:solidFill>
                            <a:schemeClr val="bg1"/>
                          </a:solidFill>
                          <a:latin typeface="+mj-lt"/>
                        </a:rPr>
                        <a:t>2b</a:t>
                      </a:r>
                    </a:p>
                  </a:txBody>
                  <a:tcPr marL="45720" marR="45720" anchor="ctr">
                    <a:lnL w="12700" cap="flat" cmpd="sng" algn="ctr">
                      <a:solidFill>
                        <a:schemeClr val="tx1"/>
                      </a:solidFill>
                      <a:prstDash val="solid"/>
                      <a:round/>
                      <a:headEnd type="none" w="med" len="med"/>
                      <a:tailEnd type="none" w="med" len="med"/>
                    </a:lnL>
                    <a:lnT w="127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latin typeface="+mj-lt"/>
                        </a:rPr>
                        <a:t>What approaches give good outcomes? </a:t>
                      </a:r>
                    </a:p>
                  </a:txBody>
                  <a:tcPr marL="45720" marR="45720">
                    <a:lnT w="127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mj-lt"/>
                      </a:endParaRPr>
                    </a:p>
                  </a:txBody>
                  <a:tcPr marL="45720" marR="45720">
                    <a:lnT w="127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mj-lt"/>
                      </a:endParaRPr>
                    </a:p>
                  </a:txBody>
                  <a:tcPr marL="45720" marR="45720">
                    <a:lnT w="127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mj-lt"/>
                      </a:endParaRPr>
                    </a:p>
                  </a:txBody>
                  <a:tcPr marL="45720" marR="45720">
                    <a:lnT w="127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mj-lt"/>
                      </a:endParaRPr>
                    </a:p>
                  </a:txBody>
                  <a:tcPr marL="45720" marR="45720">
                    <a:lnR w="12700" cap="flat" cmpd="sng" algn="ctr">
                      <a:solidFill>
                        <a:schemeClr val="tx1"/>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mj-lt"/>
                      </a:endParaRPr>
                    </a:p>
                  </a:txBody>
                  <a:tcPr marL="45720" marR="45720">
                    <a:lnL w="28575"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4113900"/>
                  </a:ext>
                </a:extLst>
              </a:tr>
            </a:tbl>
          </a:graphicData>
        </a:graphic>
      </p:graphicFrame>
      <p:sp>
        <p:nvSpPr>
          <p:cNvPr id="15" name="Freeform 17">
            <a:extLst>
              <a:ext uri="{FF2B5EF4-FFF2-40B4-BE49-F238E27FC236}">
                <a16:creationId xmlns:a16="http://schemas.microsoft.com/office/drawing/2014/main" id="{B2FB9250-DDE3-459A-8236-0F0DBBF1D69F}"/>
              </a:ext>
            </a:extLst>
          </p:cNvPr>
          <p:cNvSpPr>
            <a:spLocks noChangeAspect="1"/>
          </p:cNvSpPr>
          <p:nvPr/>
        </p:nvSpPr>
        <p:spPr>
          <a:xfrm>
            <a:off x="4259432" y="2135786"/>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4" name="Freeform 26">
            <a:extLst>
              <a:ext uri="{FF2B5EF4-FFF2-40B4-BE49-F238E27FC236}">
                <a16:creationId xmlns:a16="http://schemas.microsoft.com/office/drawing/2014/main" id="{92EE3B4C-78CC-43D6-89CD-978BABDCC590}"/>
              </a:ext>
            </a:extLst>
          </p:cNvPr>
          <p:cNvSpPr>
            <a:spLocks noChangeAspect="1"/>
          </p:cNvSpPr>
          <p:nvPr/>
        </p:nvSpPr>
        <p:spPr>
          <a:xfrm>
            <a:off x="6889265" y="2166266"/>
            <a:ext cx="207832" cy="193040"/>
          </a:xfrm>
          <a:custGeom>
            <a:avLst/>
            <a:gdLst/>
            <a:ahLst/>
            <a:cxnLst/>
            <a:rect l="0" t="0" r="0" b="0"/>
            <a:pathLst>
              <a:path w="2208212" h="2051050">
                <a:moveTo>
                  <a:pt x="1090983" y="1488604"/>
                </a:moveTo>
                <a:cubicBezTo>
                  <a:pt x="1057241" y="1533600"/>
                  <a:pt x="1057241" y="1533600"/>
                  <a:pt x="1057241" y="1533600"/>
                </a:cubicBezTo>
                <a:cubicBezTo>
                  <a:pt x="828548" y="1878566"/>
                  <a:pt x="641093" y="2051049"/>
                  <a:pt x="494878" y="2051049"/>
                </a:cubicBezTo>
                <a:cubicBezTo>
                  <a:pt x="326170" y="2051049"/>
                  <a:pt x="161210" y="1916062"/>
                  <a:pt x="0" y="1642339"/>
                </a:cubicBezTo>
                <a:cubicBezTo>
                  <a:pt x="22494" y="1642339"/>
                  <a:pt x="37490" y="1642339"/>
                  <a:pt x="48737" y="1642339"/>
                </a:cubicBezTo>
                <a:cubicBezTo>
                  <a:pt x="239941" y="1642339"/>
                  <a:pt x="453638" y="1496103"/>
                  <a:pt x="689831" y="1203632"/>
                </a:cubicBezTo>
                <a:cubicBezTo>
                  <a:pt x="749816" y="1128639"/>
                  <a:pt x="749816" y="1128639"/>
                  <a:pt x="749816" y="1128639"/>
                </a:cubicBezTo>
                <a:cubicBezTo>
                  <a:pt x="671085" y="1046147"/>
                  <a:pt x="671085" y="1046147"/>
                  <a:pt x="671085" y="1046147"/>
                </a:cubicBezTo>
                <a:cubicBezTo>
                  <a:pt x="457389" y="817419"/>
                  <a:pt x="348664" y="622438"/>
                  <a:pt x="348664" y="461204"/>
                </a:cubicBezTo>
                <a:cubicBezTo>
                  <a:pt x="348664" y="333716"/>
                  <a:pt x="464885" y="179981"/>
                  <a:pt x="701078" y="0"/>
                </a:cubicBezTo>
                <a:cubicBezTo>
                  <a:pt x="734820" y="228727"/>
                  <a:pt x="836045" y="449955"/>
                  <a:pt x="1004754" y="663684"/>
                </a:cubicBezTo>
                <a:cubicBezTo>
                  <a:pt x="1068488" y="749926"/>
                  <a:pt x="1068488" y="749926"/>
                  <a:pt x="1068488" y="749926"/>
                </a:cubicBezTo>
                <a:cubicBezTo>
                  <a:pt x="1120976" y="678684"/>
                  <a:pt x="1120976" y="678684"/>
                  <a:pt x="1120976" y="678684"/>
                </a:cubicBezTo>
                <a:cubicBezTo>
                  <a:pt x="1364667" y="367463"/>
                  <a:pt x="1589612" y="213728"/>
                  <a:pt x="1788313" y="213728"/>
                </a:cubicBezTo>
                <a:cubicBezTo>
                  <a:pt x="1942026" y="213728"/>
                  <a:pt x="2061997" y="329967"/>
                  <a:pt x="2140727" y="566194"/>
                </a:cubicBezTo>
                <a:cubicBezTo>
                  <a:pt x="2118233" y="562444"/>
                  <a:pt x="2099487" y="562444"/>
                  <a:pt x="2091989" y="562444"/>
                </a:cubicBezTo>
                <a:cubicBezTo>
                  <a:pt x="2020757" y="562444"/>
                  <a:pt x="1919531" y="607440"/>
                  <a:pt x="1792062" y="704930"/>
                </a:cubicBezTo>
                <a:cubicBezTo>
                  <a:pt x="1664594" y="798671"/>
                  <a:pt x="1559619" y="903661"/>
                  <a:pt x="1469641" y="1023649"/>
                </a:cubicBezTo>
                <a:cubicBezTo>
                  <a:pt x="1405906" y="1113640"/>
                  <a:pt x="1405906" y="1113640"/>
                  <a:pt x="1405906" y="1113640"/>
                </a:cubicBezTo>
                <a:cubicBezTo>
                  <a:pt x="1469641" y="1173636"/>
                  <a:pt x="1469641" y="1173636"/>
                  <a:pt x="1469641" y="1173636"/>
                </a:cubicBezTo>
                <a:cubicBezTo>
                  <a:pt x="1705833" y="1402361"/>
                  <a:pt x="1949525" y="1518601"/>
                  <a:pt x="2208211" y="1518601"/>
                </a:cubicBezTo>
                <a:cubicBezTo>
                  <a:pt x="2069495" y="1796074"/>
                  <a:pt x="1927030" y="1934810"/>
                  <a:pt x="1777066" y="1934810"/>
                </a:cubicBezTo>
                <a:cubicBezTo>
                  <a:pt x="1642099" y="1934810"/>
                  <a:pt x="1447146" y="1814822"/>
                  <a:pt x="1192208" y="1578596"/>
                </a:cubicBezTo>
                <a:cubicBezTo>
                  <a:pt x="1090983" y="1488604"/>
                  <a:pt x="1090983" y="1488604"/>
                  <a:pt x="1090983" y="1488604"/>
                </a:cubicBezTo>
                <a:close/>
              </a:path>
            </a:pathLst>
          </a:custGeom>
          <a:solidFill>
            <a:srgbClr val="FF0000"/>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17" name="Freeform 17">
            <a:extLst>
              <a:ext uri="{FF2B5EF4-FFF2-40B4-BE49-F238E27FC236}">
                <a16:creationId xmlns:a16="http://schemas.microsoft.com/office/drawing/2014/main" id="{B6AAE1C4-476D-4A45-B299-49BDCF01249B}"/>
              </a:ext>
            </a:extLst>
          </p:cNvPr>
          <p:cNvSpPr>
            <a:spLocks noChangeAspect="1"/>
          </p:cNvSpPr>
          <p:nvPr/>
        </p:nvSpPr>
        <p:spPr>
          <a:xfrm>
            <a:off x="4411832" y="2135786"/>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18" name="Freeform 17">
            <a:extLst>
              <a:ext uri="{FF2B5EF4-FFF2-40B4-BE49-F238E27FC236}">
                <a16:creationId xmlns:a16="http://schemas.microsoft.com/office/drawing/2014/main" id="{78731DD4-6DEE-432D-B526-4A4E1D8CF342}"/>
              </a:ext>
            </a:extLst>
          </p:cNvPr>
          <p:cNvSpPr>
            <a:spLocks noChangeAspect="1"/>
          </p:cNvSpPr>
          <p:nvPr/>
        </p:nvSpPr>
        <p:spPr>
          <a:xfrm>
            <a:off x="4564232" y="2135786"/>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0" name="Freeform 17">
            <a:extLst>
              <a:ext uri="{FF2B5EF4-FFF2-40B4-BE49-F238E27FC236}">
                <a16:creationId xmlns:a16="http://schemas.microsoft.com/office/drawing/2014/main" id="{44DB50CA-FC49-4569-A1FF-E17B4CC22E6A}"/>
              </a:ext>
            </a:extLst>
          </p:cNvPr>
          <p:cNvSpPr>
            <a:spLocks noChangeAspect="1"/>
          </p:cNvSpPr>
          <p:nvPr/>
        </p:nvSpPr>
        <p:spPr>
          <a:xfrm>
            <a:off x="4259432" y="260675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1" name="Freeform 17">
            <a:extLst>
              <a:ext uri="{FF2B5EF4-FFF2-40B4-BE49-F238E27FC236}">
                <a16:creationId xmlns:a16="http://schemas.microsoft.com/office/drawing/2014/main" id="{EECF3964-B61F-4E83-BB42-5BCB4E001DA0}"/>
              </a:ext>
            </a:extLst>
          </p:cNvPr>
          <p:cNvSpPr>
            <a:spLocks noChangeAspect="1"/>
          </p:cNvSpPr>
          <p:nvPr/>
        </p:nvSpPr>
        <p:spPr>
          <a:xfrm>
            <a:off x="4411832" y="260675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2" name="Freeform 17">
            <a:extLst>
              <a:ext uri="{FF2B5EF4-FFF2-40B4-BE49-F238E27FC236}">
                <a16:creationId xmlns:a16="http://schemas.microsoft.com/office/drawing/2014/main" id="{666A2D10-3DB7-43CF-B072-D7552A673EBC}"/>
              </a:ext>
            </a:extLst>
          </p:cNvPr>
          <p:cNvSpPr>
            <a:spLocks noChangeAspect="1"/>
          </p:cNvSpPr>
          <p:nvPr/>
        </p:nvSpPr>
        <p:spPr>
          <a:xfrm>
            <a:off x="4564232" y="260675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3" name="Freeform 17">
            <a:extLst>
              <a:ext uri="{FF2B5EF4-FFF2-40B4-BE49-F238E27FC236}">
                <a16:creationId xmlns:a16="http://schemas.microsoft.com/office/drawing/2014/main" id="{3BE523ED-6FA1-47CA-847F-340A25FE827F}"/>
              </a:ext>
            </a:extLst>
          </p:cNvPr>
          <p:cNvSpPr>
            <a:spLocks noChangeAspect="1"/>
          </p:cNvSpPr>
          <p:nvPr/>
        </p:nvSpPr>
        <p:spPr>
          <a:xfrm>
            <a:off x="4564232" y="260675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4" name="Freeform 17">
            <a:extLst>
              <a:ext uri="{FF2B5EF4-FFF2-40B4-BE49-F238E27FC236}">
                <a16:creationId xmlns:a16="http://schemas.microsoft.com/office/drawing/2014/main" id="{4DC534C8-84F7-4173-A29C-173C7ABC2FA5}"/>
              </a:ext>
            </a:extLst>
          </p:cNvPr>
          <p:cNvSpPr>
            <a:spLocks noChangeAspect="1"/>
          </p:cNvSpPr>
          <p:nvPr/>
        </p:nvSpPr>
        <p:spPr>
          <a:xfrm>
            <a:off x="4716632" y="260675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5" name="Freeform 17">
            <a:extLst>
              <a:ext uri="{FF2B5EF4-FFF2-40B4-BE49-F238E27FC236}">
                <a16:creationId xmlns:a16="http://schemas.microsoft.com/office/drawing/2014/main" id="{929C3B49-A050-4BCE-B475-77F8084C6414}"/>
              </a:ext>
            </a:extLst>
          </p:cNvPr>
          <p:cNvSpPr>
            <a:spLocks noChangeAspect="1"/>
          </p:cNvSpPr>
          <p:nvPr/>
        </p:nvSpPr>
        <p:spPr>
          <a:xfrm>
            <a:off x="4259432" y="3034994"/>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6" name="Freeform 17">
            <a:extLst>
              <a:ext uri="{FF2B5EF4-FFF2-40B4-BE49-F238E27FC236}">
                <a16:creationId xmlns:a16="http://schemas.microsoft.com/office/drawing/2014/main" id="{C808373D-67FC-496A-BFC7-9B17A2FD3B20}"/>
              </a:ext>
            </a:extLst>
          </p:cNvPr>
          <p:cNvSpPr>
            <a:spLocks noChangeAspect="1"/>
          </p:cNvSpPr>
          <p:nvPr/>
        </p:nvSpPr>
        <p:spPr>
          <a:xfrm>
            <a:off x="4259432" y="344556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7" name="Freeform 17">
            <a:extLst>
              <a:ext uri="{FF2B5EF4-FFF2-40B4-BE49-F238E27FC236}">
                <a16:creationId xmlns:a16="http://schemas.microsoft.com/office/drawing/2014/main" id="{DAABA788-41C0-41A5-A951-904D1E271FF5}"/>
              </a:ext>
            </a:extLst>
          </p:cNvPr>
          <p:cNvSpPr>
            <a:spLocks noChangeAspect="1"/>
          </p:cNvSpPr>
          <p:nvPr/>
        </p:nvSpPr>
        <p:spPr>
          <a:xfrm>
            <a:off x="4411832" y="344556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8" name="Freeform 17">
            <a:extLst>
              <a:ext uri="{FF2B5EF4-FFF2-40B4-BE49-F238E27FC236}">
                <a16:creationId xmlns:a16="http://schemas.microsoft.com/office/drawing/2014/main" id="{7CB0F336-95B8-4EF6-9B35-05FC589784F7}"/>
              </a:ext>
            </a:extLst>
          </p:cNvPr>
          <p:cNvSpPr>
            <a:spLocks noChangeAspect="1"/>
          </p:cNvSpPr>
          <p:nvPr/>
        </p:nvSpPr>
        <p:spPr>
          <a:xfrm>
            <a:off x="4564232" y="344556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29" name="Freeform 17">
            <a:extLst>
              <a:ext uri="{FF2B5EF4-FFF2-40B4-BE49-F238E27FC236}">
                <a16:creationId xmlns:a16="http://schemas.microsoft.com/office/drawing/2014/main" id="{9040FD76-B797-41E9-BD62-F29AB09B39AA}"/>
              </a:ext>
            </a:extLst>
          </p:cNvPr>
          <p:cNvSpPr>
            <a:spLocks noChangeAspect="1"/>
          </p:cNvSpPr>
          <p:nvPr/>
        </p:nvSpPr>
        <p:spPr>
          <a:xfrm>
            <a:off x="4259432" y="490517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30" name="Freeform 17">
            <a:extLst>
              <a:ext uri="{FF2B5EF4-FFF2-40B4-BE49-F238E27FC236}">
                <a16:creationId xmlns:a16="http://schemas.microsoft.com/office/drawing/2014/main" id="{1DCC1E98-E019-4AF0-82A9-229EFCFB181F}"/>
              </a:ext>
            </a:extLst>
          </p:cNvPr>
          <p:cNvSpPr>
            <a:spLocks noChangeAspect="1"/>
          </p:cNvSpPr>
          <p:nvPr/>
        </p:nvSpPr>
        <p:spPr>
          <a:xfrm>
            <a:off x="4411832" y="490517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31" name="Freeform 17">
            <a:extLst>
              <a:ext uri="{FF2B5EF4-FFF2-40B4-BE49-F238E27FC236}">
                <a16:creationId xmlns:a16="http://schemas.microsoft.com/office/drawing/2014/main" id="{6F77D662-97E0-4370-9D38-031D3FC1118C}"/>
              </a:ext>
            </a:extLst>
          </p:cNvPr>
          <p:cNvSpPr>
            <a:spLocks noChangeAspect="1"/>
          </p:cNvSpPr>
          <p:nvPr/>
        </p:nvSpPr>
        <p:spPr>
          <a:xfrm>
            <a:off x="4244229" y="4489242"/>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nvGrpSpPr>
          <p:cNvPr id="6" name="Group 5">
            <a:extLst>
              <a:ext uri="{FF2B5EF4-FFF2-40B4-BE49-F238E27FC236}">
                <a16:creationId xmlns:a16="http://schemas.microsoft.com/office/drawing/2014/main" id="{ACFDF4A4-760A-4BF5-B509-03554CF46FB5}"/>
              </a:ext>
            </a:extLst>
          </p:cNvPr>
          <p:cNvGrpSpPr/>
          <p:nvPr/>
        </p:nvGrpSpPr>
        <p:grpSpPr>
          <a:xfrm>
            <a:off x="6068933" y="2606759"/>
            <a:ext cx="420348" cy="254000"/>
            <a:chOff x="6774781" y="2468700"/>
            <a:chExt cx="420348" cy="254000"/>
          </a:xfrm>
        </p:grpSpPr>
        <p:sp>
          <p:nvSpPr>
            <p:cNvPr id="32" name="Freeform 17">
              <a:extLst>
                <a:ext uri="{FF2B5EF4-FFF2-40B4-BE49-F238E27FC236}">
                  <a16:creationId xmlns:a16="http://schemas.microsoft.com/office/drawing/2014/main" id="{32B0C853-C254-4339-ACF5-E58B52AC93CA}"/>
                </a:ext>
              </a:extLst>
            </p:cNvPr>
            <p:cNvSpPr>
              <a:spLocks noChangeAspect="1"/>
            </p:cNvSpPr>
            <p:nvPr/>
          </p:nvSpPr>
          <p:spPr>
            <a:xfrm>
              <a:off x="67747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33" name="Freeform 17">
              <a:extLst>
                <a:ext uri="{FF2B5EF4-FFF2-40B4-BE49-F238E27FC236}">
                  <a16:creationId xmlns:a16="http://schemas.microsoft.com/office/drawing/2014/main" id="{B9B08D8F-7125-4F50-A60F-FA2BB36C3084}"/>
                </a:ext>
              </a:extLst>
            </p:cNvPr>
            <p:cNvSpPr>
              <a:spLocks noChangeAspect="1"/>
            </p:cNvSpPr>
            <p:nvPr/>
          </p:nvSpPr>
          <p:spPr>
            <a:xfrm>
              <a:off x="69271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sp>
        <p:nvSpPr>
          <p:cNvPr id="34" name="Freeform 17">
            <a:extLst>
              <a:ext uri="{FF2B5EF4-FFF2-40B4-BE49-F238E27FC236}">
                <a16:creationId xmlns:a16="http://schemas.microsoft.com/office/drawing/2014/main" id="{08739982-5FA3-4C99-BC68-9778786E6688}"/>
              </a:ext>
            </a:extLst>
          </p:cNvPr>
          <p:cNvSpPr>
            <a:spLocks noChangeAspect="1"/>
          </p:cNvSpPr>
          <p:nvPr/>
        </p:nvSpPr>
        <p:spPr>
          <a:xfrm>
            <a:off x="6068933" y="3034994"/>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35" name="Freeform 17">
            <a:extLst>
              <a:ext uri="{FF2B5EF4-FFF2-40B4-BE49-F238E27FC236}">
                <a16:creationId xmlns:a16="http://schemas.microsoft.com/office/drawing/2014/main" id="{3103CCA8-98CE-42CD-94DD-894106CE685C}"/>
              </a:ext>
            </a:extLst>
          </p:cNvPr>
          <p:cNvSpPr>
            <a:spLocks noChangeAspect="1"/>
          </p:cNvSpPr>
          <p:nvPr/>
        </p:nvSpPr>
        <p:spPr>
          <a:xfrm>
            <a:off x="6068933" y="4489242"/>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36" name="Freeform 17">
            <a:extLst>
              <a:ext uri="{FF2B5EF4-FFF2-40B4-BE49-F238E27FC236}">
                <a16:creationId xmlns:a16="http://schemas.microsoft.com/office/drawing/2014/main" id="{33590C7C-B260-406F-AD07-2EAB432E134C}"/>
              </a:ext>
            </a:extLst>
          </p:cNvPr>
          <p:cNvSpPr>
            <a:spLocks noChangeAspect="1"/>
          </p:cNvSpPr>
          <p:nvPr/>
        </p:nvSpPr>
        <p:spPr>
          <a:xfrm>
            <a:off x="6068933" y="490517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37" name="Freeform 17">
            <a:extLst>
              <a:ext uri="{FF2B5EF4-FFF2-40B4-BE49-F238E27FC236}">
                <a16:creationId xmlns:a16="http://schemas.microsoft.com/office/drawing/2014/main" id="{5D173C67-7F03-457E-B3BC-45155279591A}"/>
              </a:ext>
            </a:extLst>
          </p:cNvPr>
          <p:cNvSpPr>
            <a:spLocks noChangeAspect="1"/>
          </p:cNvSpPr>
          <p:nvPr/>
        </p:nvSpPr>
        <p:spPr>
          <a:xfrm>
            <a:off x="5106407" y="3034994"/>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nvGrpSpPr>
          <p:cNvPr id="38" name="Group 37">
            <a:extLst>
              <a:ext uri="{FF2B5EF4-FFF2-40B4-BE49-F238E27FC236}">
                <a16:creationId xmlns:a16="http://schemas.microsoft.com/office/drawing/2014/main" id="{D20D3B23-25CD-468A-8587-36BFDABC3CA2}"/>
              </a:ext>
            </a:extLst>
          </p:cNvPr>
          <p:cNvGrpSpPr/>
          <p:nvPr/>
        </p:nvGrpSpPr>
        <p:grpSpPr>
          <a:xfrm>
            <a:off x="5106407" y="3445569"/>
            <a:ext cx="420348" cy="254000"/>
            <a:chOff x="6774781" y="2468700"/>
            <a:chExt cx="420348" cy="254000"/>
          </a:xfrm>
        </p:grpSpPr>
        <p:sp>
          <p:nvSpPr>
            <p:cNvPr id="39" name="Freeform 17">
              <a:extLst>
                <a:ext uri="{FF2B5EF4-FFF2-40B4-BE49-F238E27FC236}">
                  <a16:creationId xmlns:a16="http://schemas.microsoft.com/office/drawing/2014/main" id="{88A1A492-466C-4DF0-963E-8AB6D8DDA1C5}"/>
                </a:ext>
              </a:extLst>
            </p:cNvPr>
            <p:cNvSpPr>
              <a:spLocks noChangeAspect="1"/>
            </p:cNvSpPr>
            <p:nvPr/>
          </p:nvSpPr>
          <p:spPr>
            <a:xfrm>
              <a:off x="67747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40" name="Freeform 17">
              <a:extLst>
                <a:ext uri="{FF2B5EF4-FFF2-40B4-BE49-F238E27FC236}">
                  <a16:creationId xmlns:a16="http://schemas.microsoft.com/office/drawing/2014/main" id="{E31D80EC-3DD9-4DDA-9475-48CBC7926495}"/>
                </a:ext>
              </a:extLst>
            </p:cNvPr>
            <p:cNvSpPr>
              <a:spLocks noChangeAspect="1"/>
            </p:cNvSpPr>
            <p:nvPr/>
          </p:nvSpPr>
          <p:spPr>
            <a:xfrm>
              <a:off x="69271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grpSp>
        <p:nvGrpSpPr>
          <p:cNvPr id="41" name="Group 40">
            <a:extLst>
              <a:ext uri="{FF2B5EF4-FFF2-40B4-BE49-F238E27FC236}">
                <a16:creationId xmlns:a16="http://schemas.microsoft.com/office/drawing/2014/main" id="{9C1C35AB-D7C9-4513-9425-72113543C819}"/>
              </a:ext>
            </a:extLst>
          </p:cNvPr>
          <p:cNvGrpSpPr/>
          <p:nvPr/>
        </p:nvGrpSpPr>
        <p:grpSpPr>
          <a:xfrm>
            <a:off x="5106407" y="4905179"/>
            <a:ext cx="420348" cy="254000"/>
            <a:chOff x="6774781" y="2468700"/>
            <a:chExt cx="420348" cy="254000"/>
          </a:xfrm>
        </p:grpSpPr>
        <p:sp>
          <p:nvSpPr>
            <p:cNvPr id="42" name="Freeform 17">
              <a:extLst>
                <a:ext uri="{FF2B5EF4-FFF2-40B4-BE49-F238E27FC236}">
                  <a16:creationId xmlns:a16="http://schemas.microsoft.com/office/drawing/2014/main" id="{97D21F29-3F2C-4DEC-B20A-CD470E3AAE15}"/>
                </a:ext>
              </a:extLst>
            </p:cNvPr>
            <p:cNvSpPr>
              <a:spLocks noChangeAspect="1"/>
            </p:cNvSpPr>
            <p:nvPr/>
          </p:nvSpPr>
          <p:spPr>
            <a:xfrm>
              <a:off x="67747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43" name="Freeform 17">
              <a:extLst>
                <a:ext uri="{FF2B5EF4-FFF2-40B4-BE49-F238E27FC236}">
                  <a16:creationId xmlns:a16="http://schemas.microsoft.com/office/drawing/2014/main" id="{FCA4E9D5-C2C4-4C5A-82CB-962C2613E260}"/>
                </a:ext>
              </a:extLst>
            </p:cNvPr>
            <p:cNvSpPr>
              <a:spLocks noChangeAspect="1"/>
            </p:cNvSpPr>
            <p:nvPr/>
          </p:nvSpPr>
          <p:spPr>
            <a:xfrm>
              <a:off x="69271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sp>
        <p:nvSpPr>
          <p:cNvPr id="44" name="Freeform 17">
            <a:extLst>
              <a:ext uri="{FF2B5EF4-FFF2-40B4-BE49-F238E27FC236}">
                <a16:creationId xmlns:a16="http://schemas.microsoft.com/office/drawing/2014/main" id="{51391DCE-957A-4570-8B6F-90FB897D3538}"/>
              </a:ext>
            </a:extLst>
          </p:cNvPr>
          <p:cNvSpPr>
            <a:spLocks noChangeAspect="1"/>
          </p:cNvSpPr>
          <p:nvPr/>
        </p:nvSpPr>
        <p:spPr>
          <a:xfrm>
            <a:off x="5106407" y="4489242"/>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nvGrpSpPr>
          <p:cNvPr id="11" name="Group 10">
            <a:extLst>
              <a:ext uri="{FF2B5EF4-FFF2-40B4-BE49-F238E27FC236}">
                <a16:creationId xmlns:a16="http://schemas.microsoft.com/office/drawing/2014/main" id="{39525E63-4F72-4D7C-8907-06296EF23F66}"/>
              </a:ext>
            </a:extLst>
          </p:cNvPr>
          <p:cNvGrpSpPr/>
          <p:nvPr/>
        </p:nvGrpSpPr>
        <p:grpSpPr>
          <a:xfrm>
            <a:off x="6839799" y="2606759"/>
            <a:ext cx="579550" cy="254000"/>
            <a:chOff x="7802319" y="2513579"/>
            <a:chExt cx="579550" cy="254000"/>
          </a:xfrm>
        </p:grpSpPr>
        <p:sp>
          <p:nvSpPr>
            <p:cNvPr id="47" name="Freeform 17">
              <a:extLst>
                <a:ext uri="{FF2B5EF4-FFF2-40B4-BE49-F238E27FC236}">
                  <a16:creationId xmlns:a16="http://schemas.microsoft.com/office/drawing/2014/main" id="{F59A46C3-70B1-4D06-B82E-3DEB2BBB9749}"/>
                </a:ext>
              </a:extLst>
            </p:cNvPr>
            <p:cNvSpPr>
              <a:spLocks noChangeAspect="1"/>
            </p:cNvSpPr>
            <p:nvPr/>
          </p:nvSpPr>
          <p:spPr>
            <a:xfrm>
              <a:off x="7802319" y="251357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48" name="Freeform 26">
              <a:extLst>
                <a:ext uri="{FF2B5EF4-FFF2-40B4-BE49-F238E27FC236}">
                  <a16:creationId xmlns:a16="http://schemas.microsoft.com/office/drawing/2014/main" id="{DF01822D-7CED-4A45-8CCA-3516501EC30A}"/>
                </a:ext>
              </a:extLst>
            </p:cNvPr>
            <p:cNvSpPr>
              <a:spLocks noChangeAspect="1"/>
            </p:cNvSpPr>
            <p:nvPr/>
          </p:nvSpPr>
          <p:spPr>
            <a:xfrm>
              <a:off x="8174037" y="2558996"/>
              <a:ext cx="207832" cy="193040"/>
            </a:xfrm>
            <a:custGeom>
              <a:avLst/>
              <a:gdLst/>
              <a:ahLst/>
              <a:cxnLst/>
              <a:rect l="0" t="0" r="0" b="0"/>
              <a:pathLst>
                <a:path w="2208212" h="2051050">
                  <a:moveTo>
                    <a:pt x="1090983" y="1488604"/>
                  </a:moveTo>
                  <a:cubicBezTo>
                    <a:pt x="1057241" y="1533600"/>
                    <a:pt x="1057241" y="1533600"/>
                    <a:pt x="1057241" y="1533600"/>
                  </a:cubicBezTo>
                  <a:cubicBezTo>
                    <a:pt x="828548" y="1878566"/>
                    <a:pt x="641093" y="2051049"/>
                    <a:pt x="494878" y="2051049"/>
                  </a:cubicBezTo>
                  <a:cubicBezTo>
                    <a:pt x="326170" y="2051049"/>
                    <a:pt x="161210" y="1916062"/>
                    <a:pt x="0" y="1642339"/>
                  </a:cubicBezTo>
                  <a:cubicBezTo>
                    <a:pt x="22494" y="1642339"/>
                    <a:pt x="37490" y="1642339"/>
                    <a:pt x="48737" y="1642339"/>
                  </a:cubicBezTo>
                  <a:cubicBezTo>
                    <a:pt x="239941" y="1642339"/>
                    <a:pt x="453638" y="1496103"/>
                    <a:pt x="689831" y="1203632"/>
                  </a:cubicBezTo>
                  <a:cubicBezTo>
                    <a:pt x="749816" y="1128639"/>
                    <a:pt x="749816" y="1128639"/>
                    <a:pt x="749816" y="1128639"/>
                  </a:cubicBezTo>
                  <a:cubicBezTo>
                    <a:pt x="671085" y="1046147"/>
                    <a:pt x="671085" y="1046147"/>
                    <a:pt x="671085" y="1046147"/>
                  </a:cubicBezTo>
                  <a:cubicBezTo>
                    <a:pt x="457389" y="817419"/>
                    <a:pt x="348664" y="622438"/>
                    <a:pt x="348664" y="461204"/>
                  </a:cubicBezTo>
                  <a:cubicBezTo>
                    <a:pt x="348664" y="333716"/>
                    <a:pt x="464885" y="179981"/>
                    <a:pt x="701078" y="0"/>
                  </a:cubicBezTo>
                  <a:cubicBezTo>
                    <a:pt x="734820" y="228727"/>
                    <a:pt x="836045" y="449955"/>
                    <a:pt x="1004754" y="663684"/>
                  </a:cubicBezTo>
                  <a:cubicBezTo>
                    <a:pt x="1068488" y="749926"/>
                    <a:pt x="1068488" y="749926"/>
                    <a:pt x="1068488" y="749926"/>
                  </a:cubicBezTo>
                  <a:cubicBezTo>
                    <a:pt x="1120976" y="678684"/>
                    <a:pt x="1120976" y="678684"/>
                    <a:pt x="1120976" y="678684"/>
                  </a:cubicBezTo>
                  <a:cubicBezTo>
                    <a:pt x="1364667" y="367463"/>
                    <a:pt x="1589612" y="213728"/>
                    <a:pt x="1788313" y="213728"/>
                  </a:cubicBezTo>
                  <a:cubicBezTo>
                    <a:pt x="1942026" y="213728"/>
                    <a:pt x="2061997" y="329967"/>
                    <a:pt x="2140727" y="566194"/>
                  </a:cubicBezTo>
                  <a:cubicBezTo>
                    <a:pt x="2118233" y="562444"/>
                    <a:pt x="2099487" y="562444"/>
                    <a:pt x="2091989" y="562444"/>
                  </a:cubicBezTo>
                  <a:cubicBezTo>
                    <a:pt x="2020757" y="562444"/>
                    <a:pt x="1919531" y="607440"/>
                    <a:pt x="1792062" y="704930"/>
                  </a:cubicBezTo>
                  <a:cubicBezTo>
                    <a:pt x="1664594" y="798671"/>
                    <a:pt x="1559619" y="903661"/>
                    <a:pt x="1469641" y="1023649"/>
                  </a:cubicBezTo>
                  <a:cubicBezTo>
                    <a:pt x="1405906" y="1113640"/>
                    <a:pt x="1405906" y="1113640"/>
                    <a:pt x="1405906" y="1113640"/>
                  </a:cubicBezTo>
                  <a:cubicBezTo>
                    <a:pt x="1469641" y="1173636"/>
                    <a:pt x="1469641" y="1173636"/>
                    <a:pt x="1469641" y="1173636"/>
                  </a:cubicBezTo>
                  <a:cubicBezTo>
                    <a:pt x="1705833" y="1402361"/>
                    <a:pt x="1949525" y="1518601"/>
                    <a:pt x="2208211" y="1518601"/>
                  </a:cubicBezTo>
                  <a:cubicBezTo>
                    <a:pt x="2069495" y="1796074"/>
                    <a:pt x="1927030" y="1934810"/>
                    <a:pt x="1777066" y="1934810"/>
                  </a:cubicBezTo>
                  <a:cubicBezTo>
                    <a:pt x="1642099" y="1934810"/>
                    <a:pt x="1447146" y="1814822"/>
                    <a:pt x="1192208" y="1578596"/>
                  </a:cubicBezTo>
                  <a:cubicBezTo>
                    <a:pt x="1090983" y="1488604"/>
                    <a:pt x="1090983" y="1488604"/>
                    <a:pt x="1090983" y="1488604"/>
                  </a:cubicBezTo>
                  <a:close/>
                </a:path>
              </a:pathLst>
            </a:custGeom>
            <a:solidFill>
              <a:srgbClr val="FF0000"/>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grpSp>
        <p:nvGrpSpPr>
          <p:cNvPr id="49" name="Group 48">
            <a:extLst>
              <a:ext uri="{FF2B5EF4-FFF2-40B4-BE49-F238E27FC236}">
                <a16:creationId xmlns:a16="http://schemas.microsoft.com/office/drawing/2014/main" id="{2A6C0BCE-9B8F-47BC-806B-1B1B0C71D2A2}"/>
              </a:ext>
            </a:extLst>
          </p:cNvPr>
          <p:cNvGrpSpPr/>
          <p:nvPr/>
        </p:nvGrpSpPr>
        <p:grpSpPr>
          <a:xfrm>
            <a:off x="6839799" y="4489242"/>
            <a:ext cx="579550" cy="254000"/>
            <a:chOff x="7802319" y="2513579"/>
            <a:chExt cx="579550" cy="254000"/>
          </a:xfrm>
        </p:grpSpPr>
        <p:sp>
          <p:nvSpPr>
            <p:cNvPr id="50" name="Freeform 17">
              <a:extLst>
                <a:ext uri="{FF2B5EF4-FFF2-40B4-BE49-F238E27FC236}">
                  <a16:creationId xmlns:a16="http://schemas.microsoft.com/office/drawing/2014/main" id="{FFBEFAE2-6722-4005-B361-69AC223D4E99}"/>
                </a:ext>
              </a:extLst>
            </p:cNvPr>
            <p:cNvSpPr>
              <a:spLocks noChangeAspect="1"/>
            </p:cNvSpPr>
            <p:nvPr/>
          </p:nvSpPr>
          <p:spPr>
            <a:xfrm>
              <a:off x="7802319" y="251357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51" name="Freeform 26">
              <a:extLst>
                <a:ext uri="{FF2B5EF4-FFF2-40B4-BE49-F238E27FC236}">
                  <a16:creationId xmlns:a16="http://schemas.microsoft.com/office/drawing/2014/main" id="{7842B7CE-CC2D-4246-A958-FEFE2E1DF399}"/>
                </a:ext>
              </a:extLst>
            </p:cNvPr>
            <p:cNvSpPr>
              <a:spLocks noChangeAspect="1"/>
            </p:cNvSpPr>
            <p:nvPr/>
          </p:nvSpPr>
          <p:spPr>
            <a:xfrm>
              <a:off x="8174037" y="2558996"/>
              <a:ext cx="207832" cy="193040"/>
            </a:xfrm>
            <a:custGeom>
              <a:avLst/>
              <a:gdLst/>
              <a:ahLst/>
              <a:cxnLst/>
              <a:rect l="0" t="0" r="0" b="0"/>
              <a:pathLst>
                <a:path w="2208212" h="2051050">
                  <a:moveTo>
                    <a:pt x="1090983" y="1488604"/>
                  </a:moveTo>
                  <a:cubicBezTo>
                    <a:pt x="1057241" y="1533600"/>
                    <a:pt x="1057241" y="1533600"/>
                    <a:pt x="1057241" y="1533600"/>
                  </a:cubicBezTo>
                  <a:cubicBezTo>
                    <a:pt x="828548" y="1878566"/>
                    <a:pt x="641093" y="2051049"/>
                    <a:pt x="494878" y="2051049"/>
                  </a:cubicBezTo>
                  <a:cubicBezTo>
                    <a:pt x="326170" y="2051049"/>
                    <a:pt x="161210" y="1916062"/>
                    <a:pt x="0" y="1642339"/>
                  </a:cubicBezTo>
                  <a:cubicBezTo>
                    <a:pt x="22494" y="1642339"/>
                    <a:pt x="37490" y="1642339"/>
                    <a:pt x="48737" y="1642339"/>
                  </a:cubicBezTo>
                  <a:cubicBezTo>
                    <a:pt x="239941" y="1642339"/>
                    <a:pt x="453638" y="1496103"/>
                    <a:pt x="689831" y="1203632"/>
                  </a:cubicBezTo>
                  <a:cubicBezTo>
                    <a:pt x="749816" y="1128639"/>
                    <a:pt x="749816" y="1128639"/>
                    <a:pt x="749816" y="1128639"/>
                  </a:cubicBezTo>
                  <a:cubicBezTo>
                    <a:pt x="671085" y="1046147"/>
                    <a:pt x="671085" y="1046147"/>
                    <a:pt x="671085" y="1046147"/>
                  </a:cubicBezTo>
                  <a:cubicBezTo>
                    <a:pt x="457389" y="817419"/>
                    <a:pt x="348664" y="622438"/>
                    <a:pt x="348664" y="461204"/>
                  </a:cubicBezTo>
                  <a:cubicBezTo>
                    <a:pt x="348664" y="333716"/>
                    <a:pt x="464885" y="179981"/>
                    <a:pt x="701078" y="0"/>
                  </a:cubicBezTo>
                  <a:cubicBezTo>
                    <a:pt x="734820" y="228727"/>
                    <a:pt x="836045" y="449955"/>
                    <a:pt x="1004754" y="663684"/>
                  </a:cubicBezTo>
                  <a:cubicBezTo>
                    <a:pt x="1068488" y="749926"/>
                    <a:pt x="1068488" y="749926"/>
                    <a:pt x="1068488" y="749926"/>
                  </a:cubicBezTo>
                  <a:cubicBezTo>
                    <a:pt x="1120976" y="678684"/>
                    <a:pt x="1120976" y="678684"/>
                    <a:pt x="1120976" y="678684"/>
                  </a:cubicBezTo>
                  <a:cubicBezTo>
                    <a:pt x="1364667" y="367463"/>
                    <a:pt x="1589612" y="213728"/>
                    <a:pt x="1788313" y="213728"/>
                  </a:cubicBezTo>
                  <a:cubicBezTo>
                    <a:pt x="1942026" y="213728"/>
                    <a:pt x="2061997" y="329967"/>
                    <a:pt x="2140727" y="566194"/>
                  </a:cubicBezTo>
                  <a:cubicBezTo>
                    <a:pt x="2118233" y="562444"/>
                    <a:pt x="2099487" y="562444"/>
                    <a:pt x="2091989" y="562444"/>
                  </a:cubicBezTo>
                  <a:cubicBezTo>
                    <a:pt x="2020757" y="562444"/>
                    <a:pt x="1919531" y="607440"/>
                    <a:pt x="1792062" y="704930"/>
                  </a:cubicBezTo>
                  <a:cubicBezTo>
                    <a:pt x="1664594" y="798671"/>
                    <a:pt x="1559619" y="903661"/>
                    <a:pt x="1469641" y="1023649"/>
                  </a:cubicBezTo>
                  <a:cubicBezTo>
                    <a:pt x="1405906" y="1113640"/>
                    <a:pt x="1405906" y="1113640"/>
                    <a:pt x="1405906" y="1113640"/>
                  </a:cubicBezTo>
                  <a:cubicBezTo>
                    <a:pt x="1469641" y="1173636"/>
                    <a:pt x="1469641" y="1173636"/>
                    <a:pt x="1469641" y="1173636"/>
                  </a:cubicBezTo>
                  <a:cubicBezTo>
                    <a:pt x="1705833" y="1402361"/>
                    <a:pt x="1949525" y="1518601"/>
                    <a:pt x="2208211" y="1518601"/>
                  </a:cubicBezTo>
                  <a:cubicBezTo>
                    <a:pt x="2069495" y="1796074"/>
                    <a:pt x="1927030" y="1934810"/>
                    <a:pt x="1777066" y="1934810"/>
                  </a:cubicBezTo>
                  <a:cubicBezTo>
                    <a:pt x="1642099" y="1934810"/>
                    <a:pt x="1447146" y="1814822"/>
                    <a:pt x="1192208" y="1578596"/>
                  </a:cubicBezTo>
                  <a:cubicBezTo>
                    <a:pt x="1090983" y="1488604"/>
                    <a:pt x="1090983" y="1488604"/>
                    <a:pt x="1090983" y="1488604"/>
                  </a:cubicBezTo>
                  <a:close/>
                </a:path>
              </a:pathLst>
            </a:custGeom>
            <a:solidFill>
              <a:srgbClr val="FF0000"/>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grpSp>
        <p:nvGrpSpPr>
          <p:cNvPr id="52" name="Group 51">
            <a:extLst>
              <a:ext uri="{FF2B5EF4-FFF2-40B4-BE49-F238E27FC236}">
                <a16:creationId xmlns:a16="http://schemas.microsoft.com/office/drawing/2014/main" id="{52D1EBC9-0A88-498F-B04A-D73C507387BF}"/>
              </a:ext>
            </a:extLst>
          </p:cNvPr>
          <p:cNvGrpSpPr/>
          <p:nvPr/>
        </p:nvGrpSpPr>
        <p:grpSpPr>
          <a:xfrm>
            <a:off x="6807322" y="4905179"/>
            <a:ext cx="579550" cy="254000"/>
            <a:chOff x="7802319" y="2513579"/>
            <a:chExt cx="579550" cy="254000"/>
          </a:xfrm>
        </p:grpSpPr>
        <p:sp>
          <p:nvSpPr>
            <p:cNvPr id="53" name="Freeform 17">
              <a:extLst>
                <a:ext uri="{FF2B5EF4-FFF2-40B4-BE49-F238E27FC236}">
                  <a16:creationId xmlns:a16="http://schemas.microsoft.com/office/drawing/2014/main" id="{383D9039-F278-4D4B-B2A4-ABA31DBC7DAB}"/>
                </a:ext>
              </a:extLst>
            </p:cNvPr>
            <p:cNvSpPr>
              <a:spLocks noChangeAspect="1"/>
            </p:cNvSpPr>
            <p:nvPr/>
          </p:nvSpPr>
          <p:spPr>
            <a:xfrm>
              <a:off x="7802319" y="2513579"/>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54" name="Freeform 26">
              <a:extLst>
                <a:ext uri="{FF2B5EF4-FFF2-40B4-BE49-F238E27FC236}">
                  <a16:creationId xmlns:a16="http://schemas.microsoft.com/office/drawing/2014/main" id="{551D9094-8469-46F6-AB95-3A9609D03789}"/>
                </a:ext>
              </a:extLst>
            </p:cNvPr>
            <p:cNvSpPr>
              <a:spLocks noChangeAspect="1"/>
            </p:cNvSpPr>
            <p:nvPr/>
          </p:nvSpPr>
          <p:spPr>
            <a:xfrm>
              <a:off x="8174037" y="2558996"/>
              <a:ext cx="207832" cy="193040"/>
            </a:xfrm>
            <a:custGeom>
              <a:avLst/>
              <a:gdLst/>
              <a:ahLst/>
              <a:cxnLst/>
              <a:rect l="0" t="0" r="0" b="0"/>
              <a:pathLst>
                <a:path w="2208212" h="2051050">
                  <a:moveTo>
                    <a:pt x="1090983" y="1488604"/>
                  </a:moveTo>
                  <a:cubicBezTo>
                    <a:pt x="1057241" y="1533600"/>
                    <a:pt x="1057241" y="1533600"/>
                    <a:pt x="1057241" y="1533600"/>
                  </a:cubicBezTo>
                  <a:cubicBezTo>
                    <a:pt x="828548" y="1878566"/>
                    <a:pt x="641093" y="2051049"/>
                    <a:pt x="494878" y="2051049"/>
                  </a:cubicBezTo>
                  <a:cubicBezTo>
                    <a:pt x="326170" y="2051049"/>
                    <a:pt x="161210" y="1916062"/>
                    <a:pt x="0" y="1642339"/>
                  </a:cubicBezTo>
                  <a:cubicBezTo>
                    <a:pt x="22494" y="1642339"/>
                    <a:pt x="37490" y="1642339"/>
                    <a:pt x="48737" y="1642339"/>
                  </a:cubicBezTo>
                  <a:cubicBezTo>
                    <a:pt x="239941" y="1642339"/>
                    <a:pt x="453638" y="1496103"/>
                    <a:pt x="689831" y="1203632"/>
                  </a:cubicBezTo>
                  <a:cubicBezTo>
                    <a:pt x="749816" y="1128639"/>
                    <a:pt x="749816" y="1128639"/>
                    <a:pt x="749816" y="1128639"/>
                  </a:cubicBezTo>
                  <a:cubicBezTo>
                    <a:pt x="671085" y="1046147"/>
                    <a:pt x="671085" y="1046147"/>
                    <a:pt x="671085" y="1046147"/>
                  </a:cubicBezTo>
                  <a:cubicBezTo>
                    <a:pt x="457389" y="817419"/>
                    <a:pt x="348664" y="622438"/>
                    <a:pt x="348664" y="461204"/>
                  </a:cubicBezTo>
                  <a:cubicBezTo>
                    <a:pt x="348664" y="333716"/>
                    <a:pt x="464885" y="179981"/>
                    <a:pt x="701078" y="0"/>
                  </a:cubicBezTo>
                  <a:cubicBezTo>
                    <a:pt x="734820" y="228727"/>
                    <a:pt x="836045" y="449955"/>
                    <a:pt x="1004754" y="663684"/>
                  </a:cubicBezTo>
                  <a:cubicBezTo>
                    <a:pt x="1068488" y="749926"/>
                    <a:pt x="1068488" y="749926"/>
                    <a:pt x="1068488" y="749926"/>
                  </a:cubicBezTo>
                  <a:cubicBezTo>
                    <a:pt x="1120976" y="678684"/>
                    <a:pt x="1120976" y="678684"/>
                    <a:pt x="1120976" y="678684"/>
                  </a:cubicBezTo>
                  <a:cubicBezTo>
                    <a:pt x="1364667" y="367463"/>
                    <a:pt x="1589612" y="213728"/>
                    <a:pt x="1788313" y="213728"/>
                  </a:cubicBezTo>
                  <a:cubicBezTo>
                    <a:pt x="1942026" y="213728"/>
                    <a:pt x="2061997" y="329967"/>
                    <a:pt x="2140727" y="566194"/>
                  </a:cubicBezTo>
                  <a:cubicBezTo>
                    <a:pt x="2118233" y="562444"/>
                    <a:pt x="2099487" y="562444"/>
                    <a:pt x="2091989" y="562444"/>
                  </a:cubicBezTo>
                  <a:cubicBezTo>
                    <a:pt x="2020757" y="562444"/>
                    <a:pt x="1919531" y="607440"/>
                    <a:pt x="1792062" y="704930"/>
                  </a:cubicBezTo>
                  <a:cubicBezTo>
                    <a:pt x="1664594" y="798671"/>
                    <a:pt x="1559619" y="903661"/>
                    <a:pt x="1469641" y="1023649"/>
                  </a:cubicBezTo>
                  <a:cubicBezTo>
                    <a:pt x="1405906" y="1113640"/>
                    <a:pt x="1405906" y="1113640"/>
                    <a:pt x="1405906" y="1113640"/>
                  </a:cubicBezTo>
                  <a:cubicBezTo>
                    <a:pt x="1469641" y="1173636"/>
                    <a:pt x="1469641" y="1173636"/>
                    <a:pt x="1469641" y="1173636"/>
                  </a:cubicBezTo>
                  <a:cubicBezTo>
                    <a:pt x="1705833" y="1402361"/>
                    <a:pt x="1949525" y="1518601"/>
                    <a:pt x="2208211" y="1518601"/>
                  </a:cubicBezTo>
                  <a:cubicBezTo>
                    <a:pt x="2069495" y="1796074"/>
                    <a:pt x="1927030" y="1934810"/>
                    <a:pt x="1777066" y="1934810"/>
                  </a:cubicBezTo>
                  <a:cubicBezTo>
                    <a:pt x="1642099" y="1934810"/>
                    <a:pt x="1447146" y="1814822"/>
                    <a:pt x="1192208" y="1578596"/>
                  </a:cubicBezTo>
                  <a:cubicBezTo>
                    <a:pt x="1090983" y="1488604"/>
                    <a:pt x="1090983" y="1488604"/>
                    <a:pt x="1090983" y="1488604"/>
                  </a:cubicBezTo>
                  <a:close/>
                </a:path>
              </a:pathLst>
            </a:custGeom>
            <a:solidFill>
              <a:srgbClr val="FF0000"/>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sp>
        <p:nvSpPr>
          <p:cNvPr id="59" name="Freeform 26">
            <a:extLst>
              <a:ext uri="{FF2B5EF4-FFF2-40B4-BE49-F238E27FC236}">
                <a16:creationId xmlns:a16="http://schemas.microsoft.com/office/drawing/2014/main" id="{E6BEFDAE-F29C-40AA-BE9E-9E9859438185}"/>
              </a:ext>
            </a:extLst>
          </p:cNvPr>
          <p:cNvSpPr>
            <a:spLocks noChangeAspect="1"/>
          </p:cNvSpPr>
          <p:nvPr/>
        </p:nvSpPr>
        <p:spPr>
          <a:xfrm>
            <a:off x="6889265" y="3445569"/>
            <a:ext cx="207832" cy="193040"/>
          </a:xfrm>
          <a:custGeom>
            <a:avLst/>
            <a:gdLst/>
            <a:ahLst/>
            <a:cxnLst/>
            <a:rect l="0" t="0" r="0" b="0"/>
            <a:pathLst>
              <a:path w="2208212" h="2051050">
                <a:moveTo>
                  <a:pt x="1090983" y="1488604"/>
                </a:moveTo>
                <a:cubicBezTo>
                  <a:pt x="1057241" y="1533600"/>
                  <a:pt x="1057241" y="1533600"/>
                  <a:pt x="1057241" y="1533600"/>
                </a:cubicBezTo>
                <a:cubicBezTo>
                  <a:pt x="828548" y="1878566"/>
                  <a:pt x="641093" y="2051049"/>
                  <a:pt x="494878" y="2051049"/>
                </a:cubicBezTo>
                <a:cubicBezTo>
                  <a:pt x="326170" y="2051049"/>
                  <a:pt x="161210" y="1916062"/>
                  <a:pt x="0" y="1642339"/>
                </a:cubicBezTo>
                <a:cubicBezTo>
                  <a:pt x="22494" y="1642339"/>
                  <a:pt x="37490" y="1642339"/>
                  <a:pt x="48737" y="1642339"/>
                </a:cubicBezTo>
                <a:cubicBezTo>
                  <a:pt x="239941" y="1642339"/>
                  <a:pt x="453638" y="1496103"/>
                  <a:pt x="689831" y="1203632"/>
                </a:cubicBezTo>
                <a:cubicBezTo>
                  <a:pt x="749816" y="1128639"/>
                  <a:pt x="749816" y="1128639"/>
                  <a:pt x="749816" y="1128639"/>
                </a:cubicBezTo>
                <a:cubicBezTo>
                  <a:pt x="671085" y="1046147"/>
                  <a:pt x="671085" y="1046147"/>
                  <a:pt x="671085" y="1046147"/>
                </a:cubicBezTo>
                <a:cubicBezTo>
                  <a:pt x="457389" y="817419"/>
                  <a:pt x="348664" y="622438"/>
                  <a:pt x="348664" y="461204"/>
                </a:cubicBezTo>
                <a:cubicBezTo>
                  <a:pt x="348664" y="333716"/>
                  <a:pt x="464885" y="179981"/>
                  <a:pt x="701078" y="0"/>
                </a:cubicBezTo>
                <a:cubicBezTo>
                  <a:pt x="734820" y="228727"/>
                  <a:pt x="836045" y="449955"/>
                  <a:pt x="1004754" y="663684"/>
                </a:cubicBezTo>
                <a:cubicBezTo>
                  <a:pt x="1068488" y="749926"/>
                  <a:pt x="1068488" y="749926"/>
                  <a:pt x="1068488" y="749926"/>
                </a:cubicBezTo>
                <a:cubicBezTo>
                  <a:pt x="1120976" y="678684"/>
                  <a:pt x="1120976" y="678684"/>
                  <a:pt x="1120976" y="678684"/>
                </a:cubicBezTo>
                <a:cubicBezTo>
                  <a:pt x="1364667" y="367463"/>
                  <a:pt x="1589612" y="213728"/>
                  <a:pt x="1788313" y="213728"/>
                </a:cubicBezTo>
                <a:cubicBezTo>
                  <a:pt x="1942026" y="213728"/>
                  <a:pt x="2061997" y="329967"/>
                  <a:pt x="2140727" y="566194"/>
                </a:cubicBezTo>
                <a:cubicBezTo>
                  <a:pt x="2118233" y="562444"/>
                  <a:pt x="2099487" y="562444"/>
                  <a:pt x="2091989" y="562444"/>
                </a:cubicBezTo>
                <a:cubicBezTo>
                  <a:pt x="2020757" y="562444"/>
                  <a:pt x="1919531" y="607440"/>
                  <a:pt x="1792062" y="704930"/>
                </a:cubicBezTo>
                <a:cubicBezTo>
                  <a:pt x="1664594" y="798671"/>
                  <a:pt x="1559619" y="903661"/>
                  <a:pt x="1469641" y="1023649"/>
                </a:cubicBezTo>
                <a:cubicBezTo>
                  <a:pt x="1405906" y="1113640"/>
                  <a:pt x="1405906" y="1113640"/>
                  <a:pt x="1405906" y="1113640"/>
                </a:cubicBezTo>
                <a:cubicBezTo>
                  <a:pt x="1469641" y="1173636"/>
                  <a:pt x="1469641" y="1173636"/>
                  <a:pt x="1469641" y="1173636"/>
                </a:cubicBezTo>
                <a:cubicBezTo>
                  <a:pt x="1705833" y="1402361"/>
                  <a:pt x="1949525" y="1518601"/>
                  <a:pt x="2208211" y="1518601"/>
                </a:cubicBezTo>
                <a:cubicBezTo>
                  <a:pt x="2069495" y="1796074"/>
                  <a:pt x="1927030" y="1934810"/>
                  <a:pt x="1777066" y="1934810"/>
                </a:cubicBezTo>
                <a:cubicBezTo>
                  <a:pt x="1642099" y="1934810"/>
                  <a:pt x="1447146" y="1814822"/>
                  <a:pt x="1192208" y="1578596"/>
                </a:cubicBezTo>
                <a:cubicBezTo>
                  <a:pt x="1090983" y="1488604"/>
                  <a:pt x="1090983" y="1488604"/>
                  <a:pt x="1090983" y="1488604"/>
                </a:cubicBezTo>
                <a:close/>
              </a:path>
            </a:pathLst>
          </a:custGeom>
          <a:solidFill>
            <a:srgbClr val="FF0000"/>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60" name="Freeform 26">
            <a:extLst>
              <a:ext uri="{FF2B5EF4-FFF2-40B4-BE49-F238E27FC236}">
                <a16:creationId xmlns:a16="http://schemas.microsoft.com/office/drawing/2014/main" id="{5036D56B-9627-4B11-B974-1C57A4FB7EB8}"/>
              </a:ext>
            </a:extLst>
          </p:cNvPr>
          <p:cNvSpPr>
            <a:spLocks noChangeAspect="1"/>
          </p:cNvSpPr>
          <p:nvPr/>
        </p:nvSpPr>
        <p:spPr>
          <a:xfrm>
            <a:off x="7211517" y="3445569"/>
            <a:ext cx="207832" cy="193040"/>
          </a:xfrm>
          <a:custGeom>
            <a:avLst/>
            <a:gdLst/>
            <a:ahLst/>
            <a:cxnLst/>
            <a:rect l="0" t="0" r="0" b="0"/>
            <a:pathLst>
              <a:path w="2208212" h="2051050">
                <a:moveTo>
                  <a:pt x="1090983" y="1488604"/>
                </a:moveTo>
                <a:cubicBezTo>
                  <a:pt x="1057241" y="1533600"/>
                  <a:pt x="1057241" y="1533600"/>
                  <a:pt x="1057241" y="1533600"/>
                </a:cubicBezTo>
                <a:cubicBezTo>
                  <a:pt x="828548" y="1878566"/>
                  <a:pt x="641093" y="2051049"/>
                  <a:pt x="494878" y="2051049"/>
                </a:cubicBezTo>
                <a:cubicBezTo>
                  <a:pt x="326170" y="2051049"/>
                  <a:pt x="161210" y="1916062"/>
                  <a:pt x="0" y="1642339"/>
                </a:cubicBezTo>
                <a:cubicBezTo>
                  <a:pt x="22494" y="1642339"/>
                  <a:pt x="37490" y="1642339"/>
                  <a:pt x="48737" y="1642339"/>
                </a:cubicBezTo>
                <a:cubicBezTo>
                  <a:pt x="239941" y="1642339"/>
                  <a:pt x="453638" y="1496103"/>
                  <a:pt x="689831" y="1203632"/>
                </a:cubicBezTo>
                <a:cubicBezTo>
                  <a:pt x="749816" y="1128639"/>
                  <a:pt x="749816" y="1128639"/>
                  <a:pt x="749816" y="1128639"/>
                </a:cubicBezTo>
                <a:cubicBezTo>
                  <a:pt x="671085" y="1046147"/>
                  <a:pt x="671085" y="1046147"/>
                  <a:pt x="671085" y="1046147"/>
                </a:cubicBezTo>
                <a:cubicBezTo>
                  <a:pt x="457389" y="817419"/>
                  <a:pt x="348664" y="622438"/>
                  <a:pt x="348664" y="461204"/>
                </a:cubicBezTo>
                <a:cubicBezTo>
                  <a:pt x="348664" y="333716"/>
                  <a:pt x="464885" y="179981"/>
                  <a:pt x="701078" y="0"/>
                </a:cubicBezTo>
                <a:cubicBezTo>
                  <a:pt x="734820" y="228727"/>
                  <a:pt x="836045" y="449955"/>
                  <a:pt x="1004754" y="663684"/>
                </a:cubicBezTo>
                <a:cubicBezTo>
                  <a:pt x="1068488" y="749926"/>
                  <a:pt x="1068488" y="749926"/>
                  <a:pt x="1068488" y="749926"/>
                </a:cubicBezTo>
                <a:cubicBezTo>
                  <a:pt x="1120976" y="678684"/>
                  <a:pt x="1120976" y="678684"/>
                  <a:pt x="1120976" y="678684"/>
                </a:cubicBezTo>
                <a:cubicBezTo>
                  <a:pt x="1364667" y="367463"/>
                  <a:pt x="1589612" y="213728"/>
                  <a:pt x="1788313" y="213728"/>
                </a:cubicBezTo>
                <a:cubicBezTo>
                  <a:pt x="1942026" y="213728"/>
                  <a:pt x="2061997" y="329967"/>
                  <a:pt x="2140727" y="566194"/>
                </a:cubicBezTo>
                <a:cubicBezTo>
                  <a:pt x="2118233" y="562444"/>
                  <a:pt x="2099487" y="562444"/>
                  <a:pt x="2091989" y="562444"/>
                </a:cubicBezTo>
                <a:cubicBezTo>
                  <a:pt x="2020757" y="562444"/>
                  <a:pt x="1919531" y="607440"/>
                  <a:pt x="1792062" y="704930"/>
                </a:cubicBezTo>
                <a:cubicBezTo>
                  <a:pt x="1664594" y="798671"/>
                  <a:pt x="1559619" y="903661"/>
                  <a:pt x="1469641" y="1023649"/>
                </a:cubicBezTo>
                <a:cubicBezTo>
                  <a:pt x="1405906" y="1113640"/>
                  <a:pt x="1405906" y="1113640"/>
                  <a:pt x="1405906" y="1113640"/>
                </a:cubicBezTo>
                <a:cubicBezTo>
                  <a:pt x="1469641" y="1173636"/>
                  <a:pt x="1469641" y="1173636"/>
                  <a:pt x="1469641" y="1173636"/>
                </a:cubicBezTo>
                <a:cubicBezTo>
                  <a:pt x="1705833" y="1402361"/>
                  <a:pt x="1949525" y="1518601"/>
                  <a:pt x="2208211" y="1518601"/>
                </a:cubicBezTo>
                <a:cubicBezTo>
                  <a:pt x="2069495" y="1796074"/>
                  <a:pt x="1927030" y="1934810"/>
                  <a:pt x="1777066" y="1934810"/>
                </a:cubicBezTo>
                <a:cubicBezTo>
                  <a:pt x="1642099" y="1934810"/>
                  <a:pt x="1447146" y="1814822"/>
                  <a:pt x="1192208" y="1578596"/>
                </a:cubicBezTo>
                <a:cubicBezTo>
                  <a:pt x="1090983" y="1488604"/>
                  <a:pt x="1090983" y="1488604"/>
                  <a:pt x="1090983" y="1488604"/>
                </a:cubicBezTo>
                <a:close/>
              </a:path>
            </a:pathLst>
          </a:custGeom>
          <a:solidFill>
            <a:srgbClr val="FF0000"/>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61" name="Freeform 26">
            <a:extLst>
              <a:ext uri="{FF2B5EF4-FFF2-40B4-BE49-F238E27FC236}">
                <a16:creationId xmlns:a16="http://schemas.microsoft.com/office/drawing/2014/main" id="{7E502BCE-28D5-4E42-ABDD-AA840D6FCDD7}"/>
              </a:ext>
            </a:extLst>
          </p:cNvPr>
          <p:cNvSpPr>
            <a:spLocks noChangeAspect="1"/>
          </p:cNvSpPr>
          <p:nvPr/>
        </p:nvSpPr>
        <p:spPr>
          <a:xfrm>
            <a:off x="6889265" y="3034994"/>
            <a:ext cx="207832" cy="193040"/>
          </a:xfrm>
          <a:custGeom>
            <a:avLst/>
            <a:gdLst/>
            <a:ahLst/>
            <a:cxnLst/>
            <a:rect l="0" t="0" r="0" b="0"/>
            <a:pathLst>
              <a:path w="2208212" h="2051050">
                <a:moveTo>
                  <a:pt x="1090983" y="1488604"/>
                </a:moveTo>
                <a:cubicBezTo>
                  <a:pt x="1057241" y="1533600"/>
                  <a:pt x="1057241" y="1533600"/>
                  <a:pt x="1057241" y="1533600"/>
                </a:cubicBezTo>
                <a:cubicBezTo>
                  <a:pt x="828548" y="1878566"/>
                  <a:pt x="641093" y="2051049"/>
                  <a:pt x="494878" y="2051049"/>
                </a:cubicBezTo>
                <a:cubicBezTo>
                  <a:pt x="326170" y="2051049"/>
                  <a:pt x="161210" y="1916062"/>
                  <a:pt x="0" y="1642339"/>
                </a:cubicBezTo>
                <a:cubicBezTo>
                  <a:pt x="22494" y="1642339"/>
                  <a:pt x="37490" y="1642339"/>
                  <a:pt x="48737" y="1642339"/>
                </a:cubicBezTo>
                <a:cubicBezTo>
                  <a:pt x="239941" y="1642339"/>
                  <a:pt x="453638" y="1496103"/>
                  <a:pt x="689831" y="1203632"/>
                </a:cubicBezTo>
                <a:cubicBezTo>
                  <a:pt x="749816" y="1128639"/>
                  <a:pt x="749816" y="1128639"/>
                  <a:pt x="749816" y="1128639"/>
                </a:cubicBezTo>
                <a:cubicBezTo>
                  <a:pt x="671085" y="1046147"/>
                  <a:pt x="671085" y="1046147"/>
                  <a:pt x="671085" y="1046147"/>
                </a:cubicBezTo>
                <a:cubicBezTo>
                  <a:pt x="457389" y="817419"/>
                  <a:pt x="348664" y="622438"/>
                  <a:pt x="348664" y="461204"/>
                </a:cubicBezTo>
                <a:cubicBezTo>
                  <a:pt x="348664" y="333716"/>
                  <a:pt x="464885" y="179981"/>
                  <a:pt x="701078" y="0"/>
                </a:cubicBezTo>
                <a:cubicBezTo>
                  <a:pt x="734820" y="228727"/>
                  <a:pt x="836045" y="449955"/>
                  <a:pt x="1004754" y="663684"/>
                </a:cubicBezTo>
                <a:cubicBezTo>
                  <a:pt x="1068488" y="749926"/>
                  <a:pt x="1068488" y="749926"/>
                  <a:pt x="1068488" y="749926"/>
                </a:cubicBezTo>
                <a:cubicBezTo>
                  <a:pt x="1120976" y="678684"/>
                  <a:pt x="1120976" y="678684"/>
                  <a:pt x="1120976" y="678684"/>
                </a:cubicBezTo>
                <a:cubicBezTo>
                  <a:pt x="1364667" y="367463"/>
                  <a:pt x="1589612" y="213728"/>
                  <a:pt x="1788313" y="213728"/>
                </a:cubicBezTo>
                <a:cubicBezTo>
                  <a:pt x="1942026" y="213728"/>
                  <a:pt x="2061997" y="329967"/>
                  <a:pt x="2140727" y="566194"/>
                </a:cubicBezTo>
                <a:cubicBezTo>
                  <a:pt x="2118233" y="562444"/>
                  <a:pt x="2099487" y="562444"/>
                  <a:pt x="2091989" y="562444"/>
                </a:cubicBezTo>
                <a:cubicBezTo>
                  <a:pt x="2020757" y="562444"/>
                  <a:pt x="1919531" y="607440"/>
                  <a:pt x="1792062" y="704930"/>
                </a:cubicBezTo>
                <a:cubicBezTo>
                  <a:pt x="1664594" y="798671"/>
                  <a:pt x="1559619" y="903661"/>
                  <a:pt x="1469641" y="1023649"/>
                </a:cubicBezTo>
                <a:cubicBezTo>
                  <a:pt x="1405906" y="1113640"/>
                  <a:pt x="1405906" y="1113640"/>
                  <a:pt x="1405906" y="1113640"/>
                </a:cubicBezTo>
                <a:cubicBezTo>
                  <a:pt x="1469641" y="1173636"/>
                  <a:pt x="1469641" y="1173636"/>
                  <a:pt x="1469641" y="1173636"/>
                </a:cubicBezTo>
                <a:cubicBezTo>
                  <a:pt x="1705833" y="1402361"/>
                  <a:pt x="1949525" y="1518601"/>
                  <a:pt x="2208211" y="1518601"/>
                </a:cubicBezTo>
                <a:cubicBezTo>
                  <a:pt x="2069495" y="1796074"/>
                  <a:pt x="1927030" y="1934810"/>
                  <a:pt x="1777066" y="1934810"/>
                </a:cubicBezTo>
                <a:cubicBezTo>
                  <a:pt x="1642099" y="1934810"/>
                  <a:pt x="1447146" y="1814822"/>
                  <a:pt x="1192208" y="1578596"/>
                </a:cubicBezTo>
                <a:cubicBezTo>
                  <a:pt x="1090983" y="1488604"/>
                  <a:pt x="1090983" y="1488604"/>
                  <a:pt x="1090983" y="1488604"/>
                </a:cubicBezTo>
                <a:close/>
              </a:path>
            </a:pathLst>
          </a:custGeom>
          <a:solidFill>
            <a:srgbClr val="FF0000"/>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65" name="Freeform 26">
            <a:extLst>
              <a:ext uri="{FF2B5EF4-FFF2-40B4-BE49-F238E27FC236}">
                <a16:creationId xmlns:a16="http://schemas.microsoft.com/office/drawing/2014/main" id="{4564B404-46BE-4A31-9811-8452728B55F7}"/>
              </a:ext>
            </a:extLst>
          </p:cNvPr>
          <p:cNvSpPr>
            <a:spLocks noChangeAspect="1"/>
          </p:cNvSpPr>
          <p:nvPr/>
        </p:nvSpPr>
        <p:spPr>
          <a:xfrm>
            <a:off x="7211517" y="2166266"/>
            <a:ext cx="207832" cy="193040"/>
          </a:xfrm>
          <a:custGeom>
            <a:avLst/>
            <a:gdLst/>
            <a:ahLst/>
            <a:cxnLst/>
            <a:rect l="0" t="0" r="0" b="0"/>
            <a:pathLst>
              <a:path w="2208212" h="2051050">
                <a:moveTo>
                  <a:pt x="1090983" y="1488604"/>
                </a:moveTo>
                <a:cubicBezTo>
                  <a:pt x="1057241" y="1533600"/>
                  <a:pt x="1057241" y="1533600"/>
                  <a:pt x="1057241" y="1533600"/>
                </a:cubicBezTo>
                <a:cubicBezTo>
                  <a:pt x="828548" y="1878566"/>
                  <a:pt x="641093" y="2051049"/>
                  <a:pt x="494878" y="2051049"/>
                </a:cubicBezTo>
                <a:cubicBezTo>
                  <a:pt x="326170" y="2051049"/>
                  <a:pt x="161210" y="1916062"/>
                  <a:pt x="0" y="1642339"/>
                </a:cubicBezTo>
                <a:cubicBezTo>
                  <a:pt x="22494" y="1642339"/>
                  <a:pt x="37490" y="1642339"/>
                  <a:pt x="48737" y="1642339"/>
                </a:cubicBezTo>
                <a:cubicBezTo>
                  <a:pt x="239941" y="1642339"/>
                  <a:pt x="453638" y="1496103"/>
                  <a:pt x="689831" y="1203632"/>
                </a:cubicBezTo>
                <a:cubicBezTo>
                  <a:pt x="749816" y="1128639"/>
                  <a:pt x="749816" y="1128639"/>
                  <a:pt x="749816" y="1128639"/>
                </a:cubicBezTo>
                <a:cubicBezTo>
                  <a:pt x="671085" y="1046147"/>
                  <a:pt x="671085" y="1046147"/>
                  <a:pt x="671085" y="1046147"/>
                </a:cubicBezTo>
                <a:cubicBezTo>
                  <a:pt x="457389" y="817419"/>
                  <a:pt x="348664" y="622438"/>
                  <a:pt x="348664" y="461204"/>
                </a:cubicBezTo>
                <a:cubicBezTo>
                  <a:pt x="348664" y="333716"/>
                  <a:pt x="464885" y="179981"/>
                  <a:pt x="701078" y="0"/>
                </a:cubicBezTo>
                <a:cubicBezTo>
                  <a:pt x="734820" y="228727"/>
                  <a:pt x="836045" y="449955"/>
                  <a:pt x="1004754" y="663684"/>
                </a:cubicBezTo>
                <a:cubicBezTo>
                  <a:pt x="1068488" y="749926"/>
                  <a:pt x="1068488" y="749926"/>
                  <a:pt x="1068488" y="749926"/>
                </a:cubicBezTo>
                <a:cubicBezTo>
                  <a:pt x="1120976" y="678684"/>
                  <a:pt x="1120976" y="678684"/>
                  <a:pt x="1120976" y="678684"/>
                </a:cubicBezTo>
                <a:cubicBezTo>
                  <a:pt x="1364667" y="367463"/>
                  <a:pt x="1589612" y="213728"/>
                  <a:pt x="1788313" y="213728"/>
                </a:cubicBezTo>
                <a:cubicBezTo>
                  <a:pt x="1942026" y="213728"/>
                  <a:pt x="2061997" y="329967"/>
                  <a:pt x="2140727" y="566194"/>
                </a:cubicBezTo>
                <a:cubicBezTo>
                  <a:pt x="2118233" y="562444"/>
                  <a:pt x="2099487" y="562444"/>
                  <a:pt x="2091989" y="562444"/>
                </a:cubicBezTo>
                <a:cubicBezTo>
                  <a:pt x="2020757" y="562444"/>
                  <a:pt x="1919531" y="607440"/>
                  <a:pt x="1792062" y="704930"/>
                </a:cubicBezTo>
                <a:cubicBezTo>
                  <a:pt x="1664594" y="798671"/>
                  <a:pt x="1559619" y="903661"/>
                  <a:pt x="1469641" y="1023649"/>
                </a:cubicBezTo>
                <a:cubicBezTo>
                  <a:pt x="1405906" y="1113640"/>
                  <a:pt x="1405906" y="1113640"/>
                  <a:pt x="1405906" y="1113640"/>
                </a:cubicBezTo>
                <a:cubicBezTo>
                  <a:pt x="1469641" y="1173636"/>
                  <a:pt x="1469641" y="1173636"/>
                  <a:pt x="1469641" y="1173636"/>
                </a:cubicBezTo>
                <a:cubicBezTo>
                  <a:pt x="1705833" y="1402361"/>
                  <a:pt x="1949525" y="1518601"/>
                  <a:pt x="2208211" y="1518601"/>
                </a:cubicBezTo>
                <a:cubicBezTo>
                  <a:pt x="2069495" y="1796074"/>
                  <a:pt x="1927030" y="1934810"/>
                  <a:pt x="1777066" y="1934810"/>
                </a:cubicBezTo>
                <a:cubicBezTo>
                  <a:pt x="1642099" y="1934810"/>
                  <a:pt x="1447146" y="1814822"/>
                  <a:pt x="1192208" y="1578596"/>
                </a:cubicBezTo>
                <a:cubicBezTo>
                  <a:pt x="1090983" y="1488604"/>
                  <a:pt x="1090983" y="1488604"/>
                  <a:pt x="1090983" y="1488604"/>
                </a:cubicBezTo>
                <a:close/>
              </a:path>
            </a:pathLst>
          </a:custGeom>
          <a:solidFill>
            <a:srgbClr val="FF0000"/>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nvGrpSpPr>
          <p:cNvPr id="67" name="Group 66">
            <a:extLst>
              <a:ext uri="{FF2B5EF4-FFF2-40B4-BE49-F238E27FC236}">
                <a16:creationId xmlns:a16="http://schemas.microsoft.com/office/drawing/2014/main" id="{57F17A34-4022-45A8-9338-C19D7A13D6FE}"/>
              </a:ext>
            </a:extLst>
          </p:cNvPr>
          <p:cNvGrpSpPr/>
          <p:nvPr/>
        </p:nvGrpSpPr>
        <p:grpSpPr>
          <a:xfrm>
            <a:off x="5106407" y="2626903"/>
            <a:ext cx="420348" cy="254000"/>
            <a:chOff x="6774781" y="2468700"/>
            <a:chExt cx="420348" cy="254000"/>
          </a:xfrm>
        </p:grpSpPr>
        <p:sp>
          <p:nvSpPr>
            <p:cNvPr id="68" name="Freeform 17">
              <a:extLst>
                <a:ext uri="{FF2B5EF4-FFF2-40B4-BE49-F238E27FC236}">
                  <a16:creationId xmlns:a16="http://schemas.microsoft.com/office/drawing/2014/main" id="{80117CB0-D21E-4C4C-8DBD-1CED07BEA5C5}"/>
                </a:ext>
              </a:extLst>
            </p:cNvPr>
            <p:cNvSpPr>
              <a:spLocks noChangeAspect="1"/>
            </p:cNvSpPr>
            <p:nvPr/>
          </p:nvSpPr>
          <p:spPr>
            <a:xfrm>
              <a:off x="67747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69" name="Freeform 17">
              <a:extLst>
                <a:ext uri="{FF2B5EF4-FFF2-40B4-BE49-F238E27FC236}">
                  <a16:creationId xmlns:a16="http://schemas.microsoft.com/office/drawing/2014/main" id="{CE6BCFF4-F0A4-4747-9BCD-4C75C44CDFAC}"/>
                </a:ext>
              </a:extLst>
            </p:cNvPr>
            <p:cNvSpPr>
              <a:spLocks noChangeAspect="1"/>
            </p:cNvSpPr>
            <p:nvPr/>
          </p:nvSpPr>
          <p:spPr>
            <a:xfrm>
              <a:off x="69271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sp>
        <p:nvSpPr>
          <p:cNvPr id="70" name="Rectangle 69">
            <a:extLst>
              <a:ext uri="{FF2B5EF4-FFF2-40B4-BE49-F238E27FC236}">
                <a16:creationId xmlns:a16="http://schemas.microsoft.com/office/drawing/2014/main" id="{692E856A-55D5-4725-BCD0-89A86ED6C448}"/>
              </a:ext>
            </a:extLst>
          </p:cNvPr>
          <p:cNvSpPr/>
          <p:nvPr/>
        </p:nvSpPr>
        <p:spPr>
          <a:xfrm>
            <a:off x="891856" y="2424275"/>
            <a:ext cx="7921763" cy="568014"/>
          </a:xfrm>
          <a:prstGeom prst="rect">
            <a:avLst/>
          </a:prstGeom>
          <a:no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05CD6FA-C57A-42D1-A2AE-3A9081FFCB6D}"/>
              </a:ext>
            </a:extLst>
          </p:cNvPr>
          <p:cNvSpPr txBox="1"/>
          <p:nvPr/>
        </p:nvSpPr>
        <p:spPr>
          <a:xfrm rot="16200000">
            <a:off x="-486138" y="2353824"/>
            <a:ext cx="1931653" cy="738664"/>
          </a:xfrm>
          <a:prstGeom prst="rect">
            <a:avLst/>
          </a:prstGeom>
          <a:noFill/>
        </p:spPr>
        <p:txBody>
          <a:bodyPr wrap="square" lIns="0" tIns="0" rIns="0" bIns="0" rtlCol="0">
            <a:spAutoFit/>
          </a:bodyPr>
          <a:lstStyle/>
          <a:p>
            <a:pPr algn="ctr"/>
            <a:r>
              <a:rPr lang="en-GB" sz="1600" i="1">
                <a:solidFill>
                  <a:srgbClr val="F07F13"/>
                </a:solidFill>
                <a:latin typeface="+mj-lt"/>
              </a:rPr>
              <a:t>Overall highest priority &amp; good first step given dependencies</a:t>
            </a:r>
          </a:p>
        </p:txBody>
      </p:sp>
      <p:sp>
        <p:nvSpPr>
          <p:cNvPr id="63" name="Freeform 17">
            <a:extLst>
              <a:ext uri="{FF2B5EF4-FFF2-40B4-BE49-F238E27FC236}">
                <a16:creationId xmlns:a16="http://schemas.microsoft.com/office/drawing/2014/main" id="{9C42D49B-EB96-44D9-8381-1FA1677AC9C5}"/>
              </a:ext>
            </a:extLst>
          </p:cNvPr>
          <p:cNvSpPr>
            <a:spLocks noChangeAspect="1"/>
          </p:cNvSpPr>
          <p:nvPr/>
        </p:nvSpPr>
        <p:spPr>
          <a:xfrm>
            <a:off x="2790515" y="5402869"/>
            <a:ext cx="151250" cy="143376"/>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19" name="TextBox 18">
            <a:extLst>
              <a:ext uri="{FF2B5EF4-FFF2-40B4-BE49-F238E27FC236}">
                <a16:creationId xmlns:a16="http://schemas.microsoft.com/office/drawing/2014/main" id="{C7B9C05C-3EF6-47E0-86D1-78870AB68ABD}"/>
              </a:ext>
            </a:extLst>
          </p:cNvPr>
          <p:cNvSpPr txBox="1"/>
          <p:nvPr/>
        </p:nvSpPr>
        <p:spPr>
          <a:xfrm>
            <a:off x="2286000" y="5395473"/>
            <a:ext cx="6451603" cy="246221"/>
          </a:xfrm>
          <a:prstGeom prst="rect">
            <a:avLst/>
          </a:prstGeom>
          <a:noFill/>
        </p:spPr>
        <p:txBody>
          <a:bodyPr wrap="square" lIns="0" tIns="0" rIns="0" bIns="0" rtlCol="0">
            <a:spAutoFit/>
          </a:bodyPr>
          <a:lstStyle/>
          <a:p>
            <a:pPr algn="r"/>
            <a:r>
              <a:rPr lang="en-GB" sz="800"/>
              <a:t>= individuals voted that user need scores well on this criteria                  = individuals voted that user need scores poorly on this criteria</a:t>
            </a:r>
            <a:br>
              <a:rPr lang="en-GB" sz="800"/>
            </a:br>
            <a:endParaRPr lang="en-GB" sz="800"/>
          </a:p>
        </p:txBody>
      </p:sp>
      <p:sp>
        <p:nvSpPr>
          <p:cNvPr id="66" name="Freeform 26">
            <a:extLst>
              <a:ext uri="{FF2B5EF4-FFF2-40B4-BE49-F238E27FC236}">
                <a16:creationId xmlns:a16="http://schemas.microsoft.com/office/drawing/2014/main" id="{E7D21251-5538-4948-B7E2-10250290899A}"/>
              </a:ext>
            </a:extLst>
          </p:cNvPr>
          <p:cNvSpPr>
            <a:spLocks noChangeAspect="1"/>
          </p:cNvSpPr>
          <p:nvPr/>
        </p:nvSpPr>
        <p:spPr>
          <a:xfrm>
            <a:off x="5814728" y="5400097"/>
            <a:ext cx="129047" cy="119863"/>
          </a:xfrm>
          <a:custGeom>
            <a:avLst/>
            <a:gdLst/>
            <a:ahLst/>
            <a:cxnLst/>
            <a:rect l="0" t="0" r="0" b="0"/>
            <a:pathLst>
              <a:path w="2208212" h="2051050">
                <a:moveTo>
                  <a:pt x="1090983" y="1488604"/>
                </a:moveTo>
                <a:cubicBezTo>
                  <a:pt x="1057241" y="1533600"/>
                  <a:pt x="1057241" y="1533600"/>
                  <a:pt x="1057241" y="1533600"/>
                </a:cubicBezTo>
                <a:cubicBezTo>
                  <a:pt x="828548" y="1878566"/>
                  <a:pt x="641093" y="2051049"/>
                  <a:pt x="494878" y="2051049"/>
                </a:cubicBezTo>
                <a:cubicBezTo>
                  <a:pt x="326170" y="2051049"/>
                  <a:pt x="161210" y="1916062"/>
                  <a:pt x="0" y="1642339"/>
                </a:cubicBezTo>
                <a:cubicBezTo>
                  <a:pt x="22494" y="1642339"/>
                  <a:pt x="37490" y="1642339"/>
                  <a:pt x="48737" y="1642339"/>
                </a:cubicBezTo>
                <a:cubicBezTo>
                  <a:pt x="239941" y="1642339"/>
                  <a:pt x="453638" y="1496103"/>
                  <a:pt x="689831" y="1203632"/>
                </a:cubicBezTo>
                <a:cubicBezTo>
                  <a:pt x="749816" y="1128639"/>
                  <a:pt x="749816" y="1128639"/>
                  <a:pt x="749816" y="1128639"/>
                </a:cubicBezTo>
                <a:cubicBezTo>
                  <a:pt x="671085" y="1046147"/>
                  <a:pt x="671085" y="1046147"/>
                  <a:pt x="671085" y="1046147"/>
                </a:cubicBezTo>
                <a:cubicBezTo>
                  <a:pt x="457389" y="817419"/>
                  <a:pt x="348664" y="622438"/>
                  <a:pt x="348664" y="461204"/>
                </a:cubicBezTo>
                <a:cubicBezTo>
                  <a:pt x="348664" y="333716"/>
                  <a:pt x="464885" y="179981"/>
                  <a:pt x="701078" y="0"/>
                </a:cubicBezTo>
                <a:cubicBezTo>
                  <a:pt x="734820" y="228727"/>
                  <a:pt x="836045" y="449955"/>
                  <a:pt x="1004754" y="663684"/>
                </a:cubicBezTo>
                <a:cubicBezTo>
                  <a:pt x="1068488" y="749926"/>
                  <a:pt x="1068488" y="749926"/>
                  <a:pt x="1068488" y="749926"/>
                </a:cubicBezTo>
                <a:cubicBezTo>
                  <a:pt x="1120976" y="678684"/>
                  <a:pt x="1120976" y="678684"/>
                  <a:pt x="1120976" y="678684"/>
                </a:cubicBezTo>
                <a:cubicBezTo>
                  <a:pt x="1364667" y="367463"/>
                  <a:pt x="1589612" y="213728"/>
                  <a:pt x="1788313" y="213728"/>
                </a:cubicBezTo>
                <a:cubicBezTo>
                  <a:pt x="1942026" y="213728"/>
                  <a:pt x="2061997" y="329967"/>
                  <a:pt x="2140727" y="566194"/>
                </a:cubicBezTo>
                <a:cubicBezTo>
                  <a:pt x="2118233" y="562444"/>
                  <a:pt x="2099487" y="562444"/>
                  <a:pt x="2091989" y="562444"/>
                </a:cubicBezTo>
                <a:cubicBezTo>
                  <a:pt x="2020757" y="562444"/>
                  <a:pt x="1919531" y="607440"/>
                  <a:pt x="1792062" y="704930"/>
                </a:cubicBezTo>
                <a:cubicBezTo>
                  <a:pt x="1664594" y="798671"/>
                  <a:pt x="1559619" y="903661"/>
                  <a:pt x="1469641" y="1023649"/>
                </a:cubicBezTo>
                <a:cubicBezTo>
                  <a:pt x="1405906" y="1113640"/>
                  <a:pt x="1405906" y="1113640"/>
                  <a:pt x="1405906" y="1113640"/>
                </a:cubicBezTo>
                <a:cubicBezTo>
                  <a:pt x="1469641" y="1173636"/>
                  <a:pt x="1469641" y="1173636"/>
                  <a:pt x="1469641" y="1173636"/>
                </a:cubicBezTo>
                <a:cubicBezTo>
                  <a:pt x="1705833" y="1402361"/>
                  <a:pt x="1949525" y="1518601"/>
                  <a:pt x="2208211" y="1518601"/>
                </a:cubicBezTo>
                <a:cubicBezTo>
                  <a:pt x="2069495" y="1796074"/>
                  <a:pt x="1927030" y="1934810"/>
                  <a:pt x="1777066" y="1934810"/>
                </a:cubicBezTo>
                <a:cubicBezTo>
                  <a:pt x="1642099" y="1934810"/>
                  <a:pt x="1447146" y="1814822"/>
                  <a:pt x="1192208" y="1578596"/>
                </a:cubicBezTo>
                <a:cubicBezTo>
                  <a:pt x="1090983" y="1488604"/>
                  <a:pt x="1090983" y="1488604"/>
                  <a:pt x="1090983" y="1488604"/>
                </a:cubicBezTo>
                <a:close/>
              </a:path>
            </a:pathLst>
          </a:custGeom>
          <a:solidFill>
            <a:srgbClr val="FF0000"/>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73" name="Title 1">
            <a:extLst>
              <a:ext uri="{FF2B5EF4-FFF2-40B4-BE49-F238E27FC236}">
                <a16:creationId xmlns:a16="http://schemas.microsoft.com/office/drawing/2014/main" id="{690F84F9-C32C-418C-9F35-027BF9618FF6}"/>
              </a:ext>
            </a:extLst>
          </p:cNvPr>
          <p:cNvSpPr txBox="1">
            <a:spLocks/>
          </p:cNvSpPr>
          <p:nvPr/>
        </p:nvSpPr>
        <p:spPr>
          <a:xfrm>
            <a:off x="1395663" y="5677963"/>
            <a:ext cx="7443537" cy="955162"/>
          </a:xfrm>
          <a:prstGeom prst="rect">
            <a:avLst/>
          </a:prstGeom>
        </p:spPr>
        <p:txBody>
          <a:bodyPr vert="horz" lIns="0" tIns="0" rIns="0" bIns="0" rtlCol="0" anchor="t" anchorCtr="0">
            <a:normAutofit/>
          </a:bodyPr>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r>
              <a:rPr lang="en-GB" sz="1600">
                <a:solidFill>
                  <a:schemeClr val="tx1"/>
                </a:solidFill>
              </a:rPr>
              <a:t>This matched with show and tell prioritisations and also the views of Stockport and </a:t>
            </a:r>
            <a:r>
              <a:rPr lang="en-GB" sz="1600" err="1">
                <a:solidFill>
                  <a:schemeClr val="tx1"/>
                </a:solidFill>
              </a:rPr>
              <a:t>leeds</a:t>
            </a:r>
            <a:r>
              <a:rPr lang="en-GB" sz="1600">
                <a:solidFill>
                  <a:schemeClr val="tx1"/>
                </a:solidFill>
              </a:rPr>
              <a:t> leadership</a:t>
            </a:r>
          </a:p>
        </p:txBody>
      </p:sp>
      <p:sp>
        <p:nvSpPr>
          <p:cNvPr id="74" name="Isosceles Triangle 73">
            <a:extLst>
              <a:ext uri="{FF2B5EF4-FFF2-40B4-BE49-F238E27FC236}">
                <a16:creationId xmlns:a16="http://schemas.microsoft.com/office/drawing/2014/main" id="{4AA9FC24-E574-497D-A5C7-BDDBCBCFD36E}"/>
              </a:ext>
            </a:extLst>
          </p:cNvPr>
          <p:cNvSpPr/>
          <p:nvPr/>
        </p:nvSpPr>
        <p:spPr>
          <a:xfrm rot="5400000">
            <a:off x="942551" y="5748092"/>
            <a:ext cx="337129" cy="2262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D0F6322C-0952-44F7-9CB5-5E0EF398A548}"/>
              </a:ext>
            </a:extLst>
          </p:cNvPr>
          <p:cNvGrpSpPr/>
          <p:nvPr/>
        </p:nvGrpSpPr>
        <p:grpSpPr>
          <a:xfrm>
            <a:off x="7975839" y="2574700"/>
            <a:ext cx="420348" cy="254000"/>
            <a:chOff x="6774781" y="2468700"/>
            <a:chExt cx="420348" cy="254000"/>
          </a:xfrm>
        </p:grpSpPr>
        <p:sp>
          <p:nvSpPr>
            <p:cNvPr id="78" name="Freeform 17">
              <a:extLst>
                <a:ext uri="{FF2B5EF4-FFF2-40B4-BE49-F238E27FC236}">
                  <a16:creationId xmlns:a16="http://schemas.microsoft.com/office/drawing/2014/main" id="{519C1215-96F4-4111-9029-4C0A8CA3FFCD}"/>
                </a:ext>
              </a:extLst>
            </p:cNvPr>
            <p:cNvSpPr>
              <a:spLocks noChangeAspect="1"/>
            </p:cNvSpPr>
            <p:nvPr/>
          </p:nvSpPr>
          <p:spPr>
            <a:xfrm>
              <a:off x="67747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79" name="Freeform 17">
              <a:extLst>
                <a:ext uri="{FF2B5EF4-FFF2-40B4-BE49-F238E27FC236}">
                  <a16:creationId xmlns:a16="http://schemas.microsoft.com/office/drawing/2014/main" id="{51289F0E-51A1-443B-BBAB-0B579B722186}"/>
                </a:ext>
              </a:extLst>
            </p:cNvPr>
            <p:cNvSpPr>
              <a:spLocks noChangeAspect="1"/>
            </p:cNvSpPr>
            <p:nvPr/>
          </p:nvSpPr>
          <p:spPr>
            <a:xfrm>
              <a:off x="69271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sp>
        <p:nvSpPr>
          <p:cNvPr id="80" name="Freeform 17">
            <a:extLst>
              <a:ext uri="{FF2B5EF4-FFF2-40B4-BE49-F238E27FC236}">
                <a16:creationId xmlns:a16="http://schemas.microsoft.com/office/drawing/2014/main" id="{CE9E1532-67F2-4A6D-A703-BF950D5C3620}"/>
              </a:ext>
            </a:extLst>
          </p:cNvPr>
          <p:cNvSpPr>
            <a:spLocks noChangeAspect="1"/>
          </p:cNvSpPr>
          <p:nvPr/>
        </p:nvSpPr>
        <p:spPr>
          <a:xfrm>
            <a:off x="7975839" y="3024473"/>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nvGrpSpPr>
          <p:cNvPr id="81" name="Group 80">
            <a:extLst>
              <a:ext uri="{FF2B5EF4-FFF2-40B4-BE49-F238E27FC236}">
                <a16:creationId xmlns:a16="http://schemas.microsoft.com/office/drawing/2014/main" id="{4F7C6B78-D002-40A0-B20D-564D0C272C72}"/>
              </a:ext>
            </a:extLst>
          </p:cNvPr>
          <p:cNvGrpSpPr/>
          <p:nvPr/>
        </p:nvGrpSpPr>
        <p:grpSpPr>
          <a:xfrm>
            <a:off x="7975839" y="2091096"/>
            <a:ext cx="420348" cy="254000"/>
            <a:chOff x="6774781" y="2468700"/>
            <a:chExt cx="420348" cy="254000"/>
          </a:xfrm>
        </p:grpSpPr>
        <p:sp>
          <p:nvSpPr>
            <p:cNvPr id="82" name="Freeform 17">
              <a:extLst>
                <a:ext uri="{FF2B5EF4-FFF2-40B4-BE49-F238E27FC236}">
                  <a16:creationId xmlns:a16="http://schemas.microsoft.com/office/drawing/2014/main" id="{A618D3F4-E099-4432-922A-78D6D6B05382}"/>
                </a:ext>
              </a:extLst>
            </p:cNvPr>
            <p:cNvSpPr>
              <a:spLocks noChangeAspect="1"/>
            </p:cNvSpPr>
            <p:nvPr/>
          </p:nvSpPr>
          <p:spPr>
            <a:xfrm>
              <a:off x="67747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83" name="Freeform 17">
              <a:extLst>
                <a:ext uri="{FF2B5EF4-FFF2-40B4-BE49-F238E27FC236}">
                  <a16:creationId xmlns:a16="http://schemas.microsoft.com/office/drawing/2014/main" id="{9F2CFB17-F8C4-444C-B9DF-4B37377AAECA}"/>
                </a:ext>
              </a:extLst>
            </p:cNvPr>
            <p:cNvSpPr>
              <a:spLocks noChangeAspect="1"/>
            </p:cNvSpPr>
            <p:nvPr/>
          </p:nvSpPr>
          <p:spPr>
            <a:xfrm>
              <a:off x="6927181" y="2468700"/>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grpSp>
      <p:sp>
        <p:nvSpPr>
          <p:cNvPr id="84" name="Freeform 17">
            <a:extLst>
              <a:ext uri="{FF2B5EF4-FFF2-40B4-BE49-F238E27FC236}">
                <a16:creationId xmlns:a16="http://schemas.microsoft.com/office/drawing/2014/main" id="{AE88126B-575F-4796-A699-F747037EDE04}"/>
              </a:ext>
            </a:extLst>
          </p:cNvPr>
          <p:cNvSpPr>
            <a:spLocks noChangeAspect="1"/>
          </p:cNvSpPr>
          <p:nvPr/>
        </p:nvSpPr>
        <p:spPr>
          <a:xfrm>
            <a:off x="7975839" y="3487863"/>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85" name="Freeform 17">
            <a:extLst>
              <a:ext uri="{FF2B5EF4-FFF2-40B4-BE49-F238E27FC236}">
                <a16:creationId xmlns:a16="http://schemas.microsoft.com/office/drawing/2014/main" id="{8F732BF9-8D67-4B58-B90F-D473344157CC}"/>
              </a:ext>
            </a:extLst>
          </p:cNvPr>
          <p:cNvSpPr>
            <a:spLocks noChangeAspect="1"/>
          </p:cNvSpPr>
          <p:nvPr/>
        </p:nvSpPr>
        <p:spPr>
          <a:xfrm>
            <a:off x="7943707" y="4546693"/>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
        <p:nvSpPr>
          <p:cNvPr id="86" name="Freeform 17">
            <a:extLst>
              <a:ext uri="{FF2B5EF4-FFF2-40B4-BE49-F238E27FC236}">
                <a16:creationId xmlns:a16="http://schemas.microsoft.com/office/drawing/2014/main" id="{8DA13666-3C85-4F38-B42C-40BF2650247A}"/>
              </a:ext>
            </a:extLst>
          </p:cNvPr>
          <p:cNvSpPr>
            <a:spLocks noChangeAspect="1"/>
          </p:cNvSpPr>
          <p:nvPr/>
        </p:nvSpPr>
        <p:spPr>
          <a:xfrm>
            <a:off x="7943707" y="4952468"/>
            <a:ext cx="267948" cy="254000"/>
          </a:xfrm>
          <a:custGeom>
            <a:avLst/>
            <a:gdLst/>
            <a:ahLst/>
            <a:cxnLst/>
            <a:rect l="0" t="0" r="0" b="0"/>
            <a:pathLst>
              <a:path w="3049588" h="2890838">
                <a:moveTo>
                  <a:pt x="2970815" y="0"/>
                </a:moveTo>
                <a:cubicBezTo>
                  <a:pt x="2970815" y="0"/>
                  <a:pt x="3049587" y="108734"/>
                  <a:pt x="3049587" y="108734"/>
                </a:cubicBezTo>
                <a:cubicBezTo>
                  <a:pt x="3049587" y="108734"/>
                  <a:pt x="3049587" y="108734"/>
                  <a:pt x="3049587" y="108734"/>
                </a:cubicBezTo>
                <a:cubicBezTo>
                  <a:pt x="2734501" y="344951"/>
                  <a:pt x="2385655" y="708649"/>
                  <a:pt x="2003049" y="1199829"/>
                </a:cubicBezTo>
                <a:cubicBezTo>
                  <a:pt x="1620444" y="1687259"/>
                  <a:pt x="1324113" y="2148443"/>
                  <a:pt x="1121558" y="2572134"/>
                </a:cubicBezTo>
                <a:cubicBezTo>
                  <a:pt x="825226" y="2778353"/>
                  <a:pt x="735202" y="2845843"/>
                  <a:pt x="686438" y="2890837"/>
                </a:cubicBezTo>
                <a:cubicBezTo>
                  <a:pt x="667683" y="2823347"/>
                  <a:pt x="626421" y="2710863"/>
                  <a:pt x="558904" y="2553385"/>
                </a:cubicBezTo>
                <a:cubicBezTo>
                  <a:pt x="498887" y="2410906"/>
                  <a:pt x="498887" y="2410906"/>
                  <a:pt x="498887" y="2410906"/>
                </a:cubicBezTo>
                <a:cubicBezTo>
                  <a:pt x="412613" y="2204685"/>
                  <a:pt x="330091" y="2054705"/>
                  <a:pt x="255070" y="1957220"/>
                </a:cubicBezTo>
                <a:cubicBezTo>
                  <a:pt x="180050" y="1859734"/>
                  <a:pt x="93776" y="1792245"/>
                  <a:pt x="0" y="1762248"/>
                </a:cubicBezTo>
                <a:cubicBezTo>
                  <a:pt x="157543" y="1593523"/>
                  <a:pt x="303833" y="1511034"/>
                  <a:pt x="435119" y="1511034"/>
                </a:cubicBezTo>
                <a:cubicBezTo>
                  <a:pt x="547650" y="1511034"/>
                  <a:pt x="675185" y="1664762"/>
                  <a:pt x="810222" y="1968468"/>
                </a:cubicBezTo>
                <a:cubicBezTo>
                  <a:pt x="877741" y="2122197"/>
                  <a:pt x="877741" y="2122197"/>
                  <a:pt x="877741" y="2122197"/>
                </a:cubicBezTo>
                <a:cubicBezTo>
                  <a:pt x="1125309" y="1706005"/>
                  <a:pt x="1444146" y="1301065"/>
                  <a:pt x="1834253" y="907369"/>
                </a:cubicBezTo>
                <a:cubicBezTo>
                  <a:pt x="2220609" y="513677"/>
                  <a:pt x="2599463" y="209971"/>
                  <a:pt x="2970815" y="0"/>
                </a:cubicBezTo>
                <a:close/>
              </a:path>
            </a:pathLst>
          </a:custGeom>
          <a:solidFill>
            <a:srgbClr val="41A441"/>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kern="0">
              <a:solidFill>
                <a:schemeClr val="tx1"/>
              </a:solidFill>
            </a:endParaRPr>
          </a:p>
        </p:txBody>
      </p:sp>
    </p:spTree>
    <p:extLst>
      <p:ext uri="{BB962C8B-B14F-4D97-AF65-F5344CB8AC3E}">
        <p14:creationId xmlns:p14="http://schemas.microsoft.com/office/powerpoint/2010/main" val="4217055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BDB1-9924-463B-8C25-E1A269874F27}"/>
              </a:ext>
            </a:extLst>
          </p:cNvPr>
          <p:cNvSpPr>
            <a:spLocks noGrp="1"/>
          </p:cNvSpPr>
          <p:nvPr>
            <p:ph type="title"/>
          </p:nvPr>
        </p:nvSpPr>
        <p:spPr>
          <a:xfrm>
            <a:off x="969965" y="431285"/>
            <a:ext cx="7297737" cy="679668"/>
          </a:xfrm>
        </p:spPr>
        <p:txBody>
          <a:bodyPr/>
          <a:lstStyle/>
          <a:p>
            <a:r>
              <a:rPr lang="en-GB"/>
              <a:t>This need was felt by multiple users – All driven by a common root cause</a:t>
            </a:r>
          </a:p>
        </p:txBody>
      </p:sp>
      <p:sp>
        <p:nvSpPr>
          <p:cNvPr id="3" name="Slide Number Placeholder 2">
            <a:extLst>
              <a:ext uri="{FF2B5EF4-FFF2-40B4-BE49-F238E27FC236}">
                <a16:creationId xmlns:a16="http://schemas.microsoft.com/office/drawing/2014/main" id="{8D17829E-8E7C-4B56-A6E6-F3A198AA108F}"/>
              </a:ext>
            </a:extLst>
          </p:cNvPr>
          <p:cNvSpPr>
            <a:spLocks noGrp="1"/>
          </p:cNvSpPr>
          <p:nvPr>
            <p:ph type="sldNum" sz="quarter" idx="12"/>
          </p:nvPr>
        </p:nvSpPr>
        <p:spPr/>
        <p:txBody>
          <a:bodyPr/>
          <a:lstStyle/>
          <a:p>
            <a:fld id="{C6A4B429-0189-47CD-9DDA-A001F58C55D3}" type="slidenum">
              <a:rPr lang="en-US" smtClean="0"/>
              <a:pPr/>
              <a:t>62</a:t>
            </a:fld>
            <a:endParaRPr lang="en-US"/>
          </a:p>
        </p:txBody>
      </p:sp>
      <p:sp>
        <p:nvSpPr>
          <p:cNvPr id="4" name="Rectangle: Rounded Corners 3">
            <a:extLst>
              <a:ext uri="{FF2B5EF4-FFF2-40B4-BE49-F238E27FC236}">
                <a16:creationId xmlns:a16="http://schemas.microsoft.com/office/drawing/2014/main" id="{DA9AFB11-384F-49F6-9E1E-50678B7DE58A}"/>
              </a:ext>
            </a:extLst>
          </p:cNvPr>
          <p:cNvSpPr/>
          <p:nvPr/>
        </p:nvSpPr>
        <p:spPr>
          <a:xfrm>
            <a:off x="3153730" y="1351544"/>
            <a:ext cx="2964873" cy="1012771"/>
          </a:xfrm>
          <a:prstGeom prst="round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a:solidFill>
                  <a:schemeClr val="tx1"/>
                </a:solidFill>
                <a:latin typeface="+mj-lt"/>
              </a:rPr>
              <a:t>Root issue:</a:t>
            </a:r>
          </a:p>
          <a:p>
            <a:r>
              <a:rPr lang="en-GB" sz="1400">
                <a:solidFill>
                  <a:schemeClr val="tx1"/>
                </a:solidFill>
                <a:latin typeface="+mj-lt"/>
              </a:rPr>
              <a:t>No systematic way to share data between services on what families they work with</a:t>
            </a:r>
          </a:p>
        </p:txBody>
      </p:sp>
      <p:cxnSp>
        <p:nvCxnSpPr>
          <p:cNvPr id="10" name="Connector: Elbow 9">
            <a:extLst>
              <a:ext uri="{FF2B5EF4-FFF2-40B4-BE49-F238E27FC236}">
                <a16:creationId xmlns:a16="http://schemas.microsoft.com/office/drawing/2014/main" id="{760F1962-1F69-4734-90FA-5021D0340C0C}"/>
              </a:ext>
            </a:extLst>
          </p:cNvPr>
          <p:cNvCxnSpPr>
            <a:cxnSpLocks/>
            <a:stCxn id="4" idx="2"/>
            <a:endCxn id="7" idx="0"/>
          </p:cNvCxnSpPr>
          <p:nvPr/>
        </p:nvCxnSpPr>
        <p:spPr>
          <a:xfrm rot="5400000">
            <a:off x="3145805" y="1263261"/>
            <a:ext cx="389309" cy="2591416"/>
          </a:xfrm>
          <a:prstGeom prst="bent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76CA688-DB5B-4995-BBF8-59FAD4D96CC1}"/>
              </a:ext>
            </a:extLst>
          </p:cNvPr>
          <p:cNvCxnSpPr>
            <a:cxnSpLocks/>
            <a:stCxn id="4" idx="2"/>
            <a:endCxn id="8" idx="0"/>
          </p:cNvCxnSpPr>
          <p:nvPr/>
        </p:nvCxnSpPr>
        <p:spPr>
          <a:xfrm rot="5400000">
            <a:off x="4425644" y="2574838"/>
            <a:ext cx="421046" cy="12700"/>
          </a:xfrm>
          <a:prstGeom prst="bent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62926B4-6892-4060-B4CE-1775FB2B28D7}"/>
              </a:ext>
            </a:extLst>
          </p:cNvPr>
          <p:cNvSpPr/>
          <p:nvPr/>
        </p:nvSpPr>
        <p:spPr>
          <a:xfrm>
            <a:off x="982486" y="2753624"/>
            <a:ext cx="2124530" cy="3058772"/>
          </a:xfrm>
          <a:prstGeom prst="roundRect">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1"/>
                </a:solidFill>
                <a:latin typeface="+mj-lt"/>
              </a:rPr>
              <a:t>Early Help user need</a:t>
            </a:r>
          </a:p>
          <a:p>
            <a:r>
              <a:rPr lang="en-GB" sz="1400">
                <a:solidFill>
                  <a:schemeClr val="tx1"/>
                </a:solidFill>
                <a:latin typeface="+mj-lt"/>
              </a:rPr>
              <a:t>I need: to know what services are working with the child and family and how to contact these services</a:t>
            </a:r>
            <a:br>
              <a:rPr lang="en-GB" sz="1400">
                <a:solidFill>
                  <a:schemeClr val="tx1"/>
                </a:solidFill>
                <a:latin typeface="+mj-lt"/>
              </a:rPr>
            </a:br>
            <a:r>
              <a:rPr lang="en-GB" sz="1400">
                <a:solidFill>
                  <a:schemeClr val="tx1"/>
                </a:solidFill>
                <a:latin typeface="+mj-lt"/>
              </a:rPr>
              <a:t>So I can: coordinate support</a:t>
            </a:r>
            <a:br>
              <a:rPr lang="en-GB" sz="1400">
                <a:solidFill>
                  <a:schemeClr val="tx1"/>
                </a:solidFill>
                <a:latin typeface="+mj-lt"/>
              </a:rPr>
            </a:br>
            <a:endParaRPr lang="en-GB" sz="1400">
              <a:solidFill>
                <a:schemeClr val="tx1"/>
              </a:solidFill>
              <a:latin typeface="+mj-lt"/>
            </a:endParaRPr>
          </a:p>
          <a:p>
            <a:r>
              <a:rPr lang="en-GB" sz="1400">
                <a:solidFill>
                  <a:schemeClr val="tx1"/>
                </a:solidFill>
                <a:latin typeface="+mj-lt"/>
              </a:rPr>
              <a:t>Quote: </a:t>
            </a:r>
            <a:r>
              <a:rPr lang="en-GB" sz="1400" i="1">
                <a:solidFill>
                  <a:schemeClr val="tx1"/>
                </a:solidFill>
                <a:latin typeface="+mj-lt"/>
              </a:rPr>
              <a:t>“I didn’t know that Family Group Conferencing had visited that morning”</a:t>
            </a:r>
          </a:p>
        </p:txBody>
      </p:sp>
      <p:sp>
        <p:nvSpPr>
          <p:cNvPr id="8" name="Rectangle: Rounded Corners 7">
            <a:extLst>
              <a:ext uri="{FF2B5EF4-FFF2-40B4-BE49-F238E27FC236}">
                <a16:creationId xmlns:a16="http://schemas.microsoft.com/office/drawing/2014/main" id="{CC50ED7A-E671-4D2A-9E33-DF195166FD22}"/>
              </a:ext>
            </a:extLst>
          </p:cNvPr>
          <p:cNvSpPr/>
          <p:nvPr/>
        </p:nvSpPr>
        <p:spPr>
          <a:xfrm>
            <a:off x="3291498" y="2785361"/>
            <a:ext cx="2689338" cy="3058772"/>
          </a:xfrm>
          <a:prstGeom prst="roundRect">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1"/>
                </a:solidFill>
                <a:latin typeface="+mj-lt"/>
              </a:rPr>
              <a:t>Social Worker user need</a:t>
            </a:r>
          </a:p>
          <a:p>
            <a:r>
              <a:rPr lang="en-GB" sz="1400">
                <a:solidFill>
                  <a:schemeClr val="tx1"/>
                </a:solidFill>
                <a:latin typeface="+mj-lt"/>
              </a:rPr>
              <a:t>I need: to know what services are involved with the family and how to contact these services</a:t>
            </a:r>
          </a:p>
          <a:p>
            <a:r>
              <a:rPr lang="en-GB" sz="1400">
                <a:solidFill>
                  <a:schemeClr val="tx1"/>
                </a:solidFill>
                <a:latin typeface="+mj-lt"/>
              </a:rPr>
              <a:t>So I can: better understand the family and coordinate support</a:t>
            </a:r>
          </a:p>
          <a:p>
            <a:r>
              <a:rPr lang="en-GB" sz="1400">
                <a:solidFill>
                  <a:schemeClr val="tx1"/>
                </a:solidFill>
                <a:latin typeface="+mj-lt"/>
              </a:rPr>
              <a:t>Quote: </a:t>
            </a:r>
            <a:r>
              <a:rPr lang="en-GB" sz="1400" i="1">
                <a:solidFill>
                  <a:schemeClr val="tx1"/>
                </a:solidFill>
                <a:latin typeface="+mj-lt"/>
              </a:rPr>
              <a:t>“</a:t>
            </a:r>
            <a:r>
              <a:rPr lang="en-US" sz="1400" i="1">
                <a:solidFill>
                  <a:schemeClr val="tx1"/>
                </a:solidFill>
                <a:latin typeface="+mj-lt"/>
              </a:rPr>
              <a:t>Unless the professionals are members of Stockport Family and are added to the file, we don’t know what other services are involved with the family”</a:t>
            </a:r>
          </a:p>
        </p:txBody>
      </p:sp>
      <p:sp>
        <p:nvSpPr>
          <p:cNvPr id="13" name="Rectangle: Rounded Corners 12">
            <a:extLst>
              <a:ext uri="{FF2B5EF4-FFF2-40B4-BE49-F238E27FC236}">
                <a16:creationId xmlns:a16="http://schemas.microsoft.com/office/drawing/2014/main" id="{DD334299-8A5D-4831-86FD-87B68E5AFE4E}"/>
              </a:ext>
            </a:extLst>
          </p:cNvPr>
          <p:cNvSpPr/>
          <p:nvPr/>
        </p:nvSpPr>
        <p:spPr>
          <a:xfrm>
            <a:off x="6129899" y="2726246"/>
            <a:ext cx="2636348" cy="3058772"/>
          </a:xfrm>
          <a:prstGeom prst="roundRect">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1"/>
                </a:solidFill>
                <a:latin typeface="+mj-lt"/>
              </a:rPr>
              <a:t>Front Door Social Worker user need</a:t>
            </a:r>
          </a:p>
          <a:p>
            <a:r>
              <a:rPr lang="en-GB" sz="1400">
                <a:solidFill>
                  <a:schemeClr val="tx1"/>
                </a:solidFill>
                <a:latin typeface="+mj-lt"/>
              </a:rPr>
              <a:t>I need: to get a snapshot of who is involved with the family and a summary of the presenting concerns</a:t>
            </a:r>
          </a:p>
          <a:p>
            <a:r>
              <a:rPr lang="en-GB" sz="1400">
                <a:solidFill>
                  <a:schemeClr val="tx1"/>
                </a:solidFill>
                <a:latin typeface="+mj-lt"/>
              </a:rPr>
              <a:t>So I can: make informed decisions on family need</a:t>
            </a:r>
          </a:p>
          <a:p>
            <a:endParaRPr lang="en-GB" sz="1400">
              <a:solidFill>
                <a:schemeClr val="tx1"/>
              </a:solidFill>
              <a:latin typeface="+mj-lt"/>
            </a:endParaRPr>
          </a:p>
          <a:p>
            <a:r>
              <a:rPr lang="en-GB" sz="1400">
                <a:solidFill>
                  <a:schemeClr val="tx1"/>
                </a:solidFill>
                <a:latin typeface="+mj-lt"/>
              </a:rPr>
              <a:t>Quote: </a:t>
            </a:r>
            <a:r>
              <a:rPr lang="en-GB" sz="1400" i="1">
                <a:solidFill>
                  <a:schemeClr val="tx1"/>
                </a:solidFill>
                <a:latin typeface="+mj-lt"/>
              </a:rPr>
              <a:t>“The Front Door is where the data is needed. The information is there, it’s just all in different systems”</a:t>
            </a:r>
            <a:endParaRPr lang="en-US" sz="1400" i="1">
              <a:solidFill>
                <a:schemeClr val="tx1"/>
              </a:solidFill>
              <a:latin typeface="+mj-lt"/>
            </a:endParaRPr>
          </a:p>
        </p:txBody>
      </p:sp>
      <p:cxnSp>
        <p:nvCxnSpPr>
          <p:cNvPr id="32" name="Connector: Elbow 31">
            <a:extLst>
              <a:ext uri="{FF2B5EF4-FFF2-40B4-BE49-F238E27FC236}">
                <a16:creationId xmlns:a16="http://schemas.microsoft.com/office/drawing/2014/main" id="{6A23F9B0-426C-4CC5-BFC2-B4C3360482AF}"/>
              </a:ext>
            </a:extLst>
          </p:cNvPr>
          <p:cNvCxnSpPr>
            <a:cxnSpLocks/>
            <a:stCxn id="4" idx="2"/>
            <a:endCxn id="13" idx="0"/>
          </p:cNvCxnSpPr>
          <p:nvPr/>
        </p:nvCxnSpPr>
        <p:spPr>
          <a:xfrm rot="16200000" flipH="1">
            <a:off x="5861155" y="1139327"/>
            <a:ext cx="361931" cy="2811906"/>
          </a:xfrm>
          <a:prstGeom prst="bent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62AB5B48-9FCD-48B7-874F-E51CF170D086}"/>
              </a:ext>
            </a:extLst>
          </p:cNvPr>
          <p:cNvSpPr txBox="1">
            <a:spLocks/>
          </p:cNvSpPr>
          <p:nvPr/>
        </p:nvSpPr>
        <p:spPr>
          <a:xfrm>
            <a:off x="1397123" y="5964889"/>
            <a:ext cx="7427280" cy="923652"/>
          </a:xfrm>
          <a:prstGeom prst="rect">
            <a:avLst/>
          </a:prstGeom>
        </p:spPr>
        <p:txBody>
          <a:bodyPr vert="horz" lIns="0" tIns="0" rIns="0" bIns="0" rtlCol="0" anchor="t" anchorCtr="0">
            <a:normAutofit/>
          </a:bodyPr>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r>
              <a:rPr lang="en-GB">
                <a:solidFill>
                  <a:schemeClr val="accent1"/>
                </a:solidFill>
              </a:rPr>
              <a:t>TO help prioritise which user to focus on we produced a detailed view of the need for each</a:t>
            </a:r>
          </a:p>
        </p:txBody>
      </p:sp>
      <p:sp>
        <p:nvSpPr>
          <p:cNvPr id="35" name="Isosceles Triangle 34">
            <a:extLst>
              <a:ext uri="{FF2B5EF4-FFF2-40B4-BE49-F238E27FC236}">
                <a16:creationId xmlns:a16="http://schemas.microsoft.com/office/drawing/2014/main" id="{62175F59-C359-4E45-AA54-3EE17AB7B053}"/>
              </a:ext>
            </a:extLst>
          </p:cNvPr>
          <p:cNvSpPr/>
          <p:nvPr/>
        </p:nvSpPr>
        <p:spPr>
          <a:xfrm rot="5400000">
            <a:off x="950749" y="6112872"/>
            <a:ext cx="407926" cy="2738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1604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A25D-8684-418F-968E-7BE5068877DA}"/>
              </a:ext>
            </a:extLst>
          </p:cNvPr>
          <p:cNvSpPr>
            <a:spLocks noGrp="1"/>
          </p:cNvSpPr>
          <p:nvPr>
            <p:ph type="title"/>
          </p:nvPr>
        </p:nvSpPr>
        <p:spPr/>
        <p:txBody>
          <a:bodyPr/>
          <a:lstStyle/>
          <a:p>
            <a:r>
              <a:rPr lang="en-GB">
                <a:solidFill>
                  <a:srgbClr val="773C80"/>
                </a:solidFill>
              </a:rPr>
              <a:t>Prioritised use case – front door social worker</a:t>
            </a:r>
          </a:p>
        </p:txBody>
      </p:sp>
      <p:sp>
        <p:nvSpPr>
          <p:cNvPr id="7" name="Rectangle 6">
            <a:extLst>
              <a:ext uri="{FF2B5EF4-FFF2-40B4-BE49-F238E27FC236}">
                <a16:creationId xmlns:a16="http://schemas.microsoft.com/office/drawing/2014/main" id="{7704AD11-8000-4F2A-8102-3B2340C32D13}"/>
              </a:ext>
            </a:extLst>
          </p:cNvPr>
          <p:cNvSpPr/>
          <p:nvPr/>
        </p:nvSpPr>
        <p:spPr>
          <a:xfrm>
            <a:off x="1008345" y="1021945"/>
            <a:ext cx="7710206" cy="756000"/>
          </a:xfrm>
          <a:prstGeom prst="rect">
            <a:avLst/>
          </a:prstGeom>
          <a:solidFill>
            <a:srgbClr val="773C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a:solidFill>
                  <a:schemeClr val="bg1"/>
                </a:solidFill>
                <a:latin typeface="+mj-lt"/>
              </a:rPr>
              <a:t>Front Door Social Workers need to get a snapshot of who is involved with the family and a summary of the presenting concerns.</a:t>
            </a:r>
          </a:p>
        </p:txBody>
      </p:sp>
      <p:graphicFrame>
        <p:nvGraphicFramePr>
          <p:cNvPr id="4" name="Table 3">
            <a:extLst>
              <a:ext uri="{FF2B5EF4-FFF2-40B4-BE49-F238E27FC236}">
                <a16:creationId xmlns:a16="http://schemas.microsoft.com/office/drawing/2014/main" id="{547EA14A-5B6A-4014-A0D2-65D66102D121}"/>
              </a:ext>
            </a:extLst>
          </p:cNvPr>
          <p:cNvGraphicFramePr>
            <a:graphicFrameLocks noGrp="1"/>
          </p:cNvGraphicFramePr>
          <p:nvPr>
            <p:extLst>
              <p:ext uri="{D42A27DB-BD31-4B8C-83A1-F6EECF244321}">
                <p14:modId xmlns:p14="http://schemas.microsoft.com/office/powerpoint/2010/main" val="98026657"/>
              </p:ext>
            </p:extLst>
          </p:nvPr>
        </p:nvGraphicFramePr>
        <p:xfrm>
          <a:off x="1008345" y="1790112"/>
          <a:ext cx="7617244" cy="4814345"/>
        </p:xfrm>
        <a:graphic>
          <a:graphicData uri="http://schemas.openxmlformats.org/drawingml/2006/table">
            <a:tbl>
              <a:tblPr firstRow="1" bandRow="1">
                <a:tableStyleId>{2D5ABB26-0587-4C30-8999-92F81FD0307C}</a:tableStyleId>
              </a:tblPr>
              <a:tblGrid>
                <a:gridCol w="1433298">
                  <a:extLst>
                    <a:ext uri="{9D8B030D-6E8A-4147-A177-3AD203B41FA5}">
                      <a16:colId xmlns:a16="http://schemas.microsoft.com/office/drawing/2014/main" val="3725817090"/>
                    </a:ext>
                  </a:extLst>
                </a:gridCol>
                <a:gridCol w="6183946">
                  <a:extLst>
                    <a:ext uri="{9D8B030D-6E8A-4147-A177-3AD203B41FA5}">
                      <a16:colId xmlns:a16="http://schemas.microsoft.com/office/drawing/2014/main" val="2280423153"/>
                    </a:ext>
                  </a:extLst>
                </a:gridCol>
              </a:tblGrid>
              <a:tr h="466705">
                <a:tc>
                  <a:txBody>
                    <a:bodyPr/>
                    <a:lstStyle/>
                    <a:p>
                      <a:r>
                        <a:rPr lang="en-GB" sz="1200">
                          <a:latin typeface="+mj-lt"/>
                        </a:rPr>
                        <a:t>User</a:t>
                      </a:r>
                    </a:p>
                  </a:txBody>
                  <a:tcPr anchor="ctr">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200">
                          <a:latin typeface="+mj-lt"/>
                        </a:rPr>
                        <a:t>Front Door Social Worker</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226754"/>
                  </a:ext>
                </a:extLst>
              </a:tr>
              <a:tr h="615889">
                <a:tc>
                  <a:txBody>
                    <a:bodyPr/>
                    <a:lstStyle/>
                    <a:p>
                      <a:pPr marL="0" algn="l" defTabSz="914400" rtl="0" eaLnBrk="1" latinLnBrk="0" hangingPunct="1"/>
                      <a:r>
                        <a:rPr lang="en-GB" sz="1200" kern="1200">
                          <a:solidFill>
                            <a:schemeClr val="tx1"/>
                          </a:solidFill>
                          <a:latin typeface="+mj-lt"/>
                          <a:ea typeface="+mn-ea"/>
                          <a:cs typeface="+mn-cs"/>
                        </a:rPr>
                        <a:t>Decision point in the system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Is the child at significant risk of harm?</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Is a SW assessment needed?</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What is the right level of support to provide to the child/family?</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239376"/>
                  </a:ext>
                </a:extLst>
              </a:tr>
              <a:tr h="791858">
                <a:tc>
                  <a:txBody>
                    <a:bodyPr/>
                    <a:lstStyle/>
                    <a:p>
                      <a:pPr marL="0" algn="l" defTabSz="914400" rtl="0" eaLnBrk="1" latinLnBrk="0" hangingPunct="1"/>
                      <a:r>
                        <a:rPr lang="en-GB" sz="1200" kern="1200">
                          <a:solidFill>
                            <a:schemeClr val="tx1"/>
                          </a:solidFill>
                          <a:latin typeface="+mj-lt"/>
                          <a:ea typeface="+mn-ea"/>
                          <a:cs typeface="+mn-cs"/>
                        </a:rPr>
                        <a:t>Needs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Need to access information on the child and their family (e.g. risks and strengths of the family)</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Need to have data around families in one place</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Need to receive good quality information on referral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4181088"/>
                  </a:ext>
                </a:extLst>
              </a:tr>
              <a:tr h="967826">
                <a:tc>
                  <a:txBody>
                    <a:bodyPr/>
                    <a:lstStyle/>
                    <a:p>
                      <a:pPr marL="0" algn="l" defTabSz="914400" rtl="0" eaLnBrk="1" latinLnBrk="0" hangingPunct="1"/>
                      <a:r>
                        <a:rPr lang="en-GB" sz="1200" kern="1200">
                          <a:solidFill>
                            <a:schemeClr val="tx1"/>
                          </a:solidFill>
                          <a:latin typeface="+mj-lt"/>
                          <a:ea typeface="+mn-ea"/>
                          <a:cs typeface="+mn-cs"/>
                        </a:rPr>
                        <a:t>Value Add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Save time – potential significant </a:t>
                      </a:r>
                      <a:r>
                        <a:rPr lang="en-GB" sz="1200" kern="1200" noProof="0">
                          <a:solidFill>
                            <a:schemeClr val="tx1"/>
                          </a:solidFill>
                          <a:latin typeface="+mj-lt"/>
                          <a:ea typeface="+mn-ea"/>
                          <a:cs typeface="+mn-cs"/>
                        </a:rPr>
                        <a:t>savings for the time workers spend gathering information about services involved with the family, trying to understand family issues</a:t>
                      </a:r>
                    </a:p>
                    <a:p>
                      <a:pPr marL="171450" lvl="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Less repeated work – making better decisions the first time means that less cases will return later with the same need and less cases will be escalated without need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8662720"/>
                  </a:ext>
                </a:extLst>
              </a:tr>
              <a:tr h="791858">
                <a:tc>
                  <a:txBody>
                    <a:bodyPr/>
                    <a:lstStyle/>
                    <a:p>
                      <a:pPr marL="0" algn="l" defTabSz="914400" rtl="0" eaLnBrk="1" latinLnBrk="0" hangingPunct="1"/>
                      <a:r>
                        <a:rPr lang="en-GB" sz="1200" kern="1200">
                          <a:solidFill>
                            <a:schemeClr val="tx1"/>
                          </a:solidFill>
                          <a:latin typeface="+mj-lt"/>
                          <a:ea typeface="+mn-ea"/>
                          <a:cs typeface="+mn-cs"/>
                        </a:rPr>
                        <a:t>Social impact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mj-lt"/>
                          <a:ea typeface="+mn-ea"/>
                          <a:cs typeface="+mn-cs"/>
                        </a:rPr>
                        <a:t>Better input into referral decisions – ensuring key risks are highlighted when assessing safeguarding concerns, reducing the number of children escalating to becoming LAC</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Reducing re-referrals, so that families get the right help at the right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657628"/>
                  </a:ext>
                </a:extLst>
              </a:tr>
              <a:tr h="578009">
                <a:tc>
                  <a:txBody>
                    <a:bodyPr/>
                    <a:lstStyle/>
                    <a:p>
                      <a:pPr marL="0" algn="l" defTabSz="914400" rtl="0" eaLnBrk="1" latinLnBrk="0" hangingPunct="1"/>
                      <a:r>
                        <a:rPr lang="en-GB" sz="1200" kern="1200">
                          <a:solidFill>
                            <a:schemeClr val="tx1"/>
                          </a:solidFill>
                          <a:latin typeface="+mj-lt"/>
                          <a:ea typeface="+mn-ea"/>
                          <a:cs typeface="+mn-cs"/>
                        </a:rPr>
                        <a:t>Datasets required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GB" sz="1200" kern="1200">
                        <a:solidFill>
                          <a:schemeClr val="tx1"/>
                        </a:solidFill>
                        <a:latin typeface="+mj-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383345"/>
                  </a:ext>
                </a:extLst>
              </a:tr>
              <a:tr h="578009">
                <a:tc>
                  <a:txBody>
                    <a:bodyPr/>
                    <a:lstStyle/>
                    <a:p>
                      <a:pPr marL="0" algn="l" defTabSz="914400" rtl="0" eaLnBrk="1" latinLnBrk="0" hangingPunct="1"/>
                      <a:r>
                        <a:rPr lang="en-GB" sz="1200" kern="1200">
                          <a:solidFill>
                            <a:schemeClr val="tx1"/>
                          </a:solidFill>
                          <a:latin typeface="+mj-lt"/>
                          <a:ea typeface="+mn-ea"/>
                          <a:cs typeface="+mn-cs"/>
                        </a:rPr>
                        <a:t>Data type</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l" defTabSz="914400" rtl="0" eaLnBrk="1" latinLnBrk="0" hangingPunct="1"/>
                      <a:endParaRPr lang="en-GB" sz="1200" kern="1200">
                        <a:solidFill>
                          <a:schemeClr val="tx1"/>
                        </a:solidFill>
                        <a:latin typeface="+mj-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44688930"/>
                  </a:ext>
                </a:extLst>
              </a:tr>
            </a:tbl>
          </a:graphicData>
        </a:graphic>
      </p:graphicFrame>
      <p:sp>
        <p:nvSpPr>
          <p:cNvPr id="36" name="Rectangle 35">
            <a:extLst>
              <a:ext uri="{FF2B5EF4-FFF2-40B4-BE49-F238E27FC236}">
                <a16:creationId xmlns:a16="http://schemas.microsoft.com/office/drawing/2014/main" id="{68290D6E-8523-47B9-8655-7B1AE7A72AF3}"/>
              </a:ext>
            </a:extLst>
          </p:cNvPr>
          <p:cNvSpPr/>
          <p:nvPr/>
        </p:nvSpPr>
        <p:spPr>
          <a:xfrm>
            <a:off x="2442468" y="6117051"/>
            <a:ext cx="1562426"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prstClr val="black"/>
                </a:solidFill>
                <a:latin typeface="Gill Sans MT"/>
              </a:rPr>
              <a:t>System contacts basic data (e.g. plan start / end date)</a:t>
            </a:r>
            <a:endParaRPr lang="en-US" sz="1000">
              <a:solidFill>
                <a:schemeClr val="tx1"/>
              </a:solidFill>
              <a:latin typeface="+mj-lt"/>
            </a:endParaRPr>
          </a:p>
        </p:txBody>
      </p:sp>
      <p:sp>
        <p:nvSpPr>
          <p:cNvPr id="38" name="Rectangle 37">
            <a:extLst>
              <a:ext uri="{FF2B5EF4-FFF2-40B4-BE49-F238E27FC236}">
                <a16:creationId xmlns:a16="http://schemas.microsoft.com/office/drawing/2014/main" id="{0E94BFC3-FE39-4B70-A05F-6601DBE36846}"/>
              </a:ext>
            </a:extLst>
          </p:cNvPr>
          <p:cNvSpPr/>
          <p:nvPr/>
        </p:nvSpPr>
        <p:spPr>
          <a:xfrm>
            <a:off x="4095385" y="6117051"/>
            <a:ext cx="1559506"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prstClr val="black"/>
                </a:solidFill>
                <a:latin typeface="Gill Sans MT"/>
              </a:rPr>
              <a:t>Professional contact details</a:t>
            </a:r>
          </a:p>
        </p:txBody>
      </p:sp>
      <p:sp>
        <p:nvSpPr>
          <p:cNvPr id="39" name="Rectangle 38">
            <a:extLst>
              <a:ext uri="{FF2B5EF4-FFF2-40B4-BE49-F238E27FC236}">
                <a16:creationId xmlns:a16="http://schemas.microsoft.com/office/drawing/2014/main" id="{0A1DCF49-CB84-4C2E-ADE7-880D6B1F110F}"/>
              </a:ext>
            </a:extLst>
          </p:cNvPr>
          <p:cNvSpPr/>
          <p:nvPr/>
        </p:nvSpPr>
        <p:spPr>
          <a:xfrm>
            <a:off x="5745382" y="6117051"/>
            <a:ext cx="1554075" cy="370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lumMod val="75000"/>
                  </a:schemeClr>
                </a:solidFill>
                <a:latin typeface="+mj-lt"/>
              </a:rPr>
              <a:t>Plan details, child needs, other case notes</a:t>
            </a:r>
          </a:p>
        </p:txBody>
      </p:sp>
      <p:sp>
        <p:nvSpPr>
          <p:cNvPr id="40" name="Rectangle 39">
            <a:extLst>
              <a:ext uri="{FF2B5EF4-FFF2-40B4-BE49-F238E27FC236}">
                <a16:creationId xmlns:a16="http://schemas.microsoft.com/office/drawing/2014/main" id="{13B9963C-0EDD-41FB-A47A-76AD51FC1633}"/>
              </a:ext>
            </a:extLst>
          </p:cNvPr>
          <p:cNvSpPr/>
          <p:nvPr/>
        </p:nvSpPr>
        <p:spPr>
          <a:xfrm>
            <a:off x="2442468" y="5545677"/>
            <a:ext cx="540057"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Social Care</a:t>
            </a:r>
          </a:p>
        </p:txBody>
      </p:sp>
      <p:sp>
        <p:nvSpPr>
          <p:cNvPr id="41" name="Rectangle 40">
            <a:extLst>
              <a:ext uri="{FF2B5EF4-FFF2-40B4-BE49-F238E27FC236}">
                <a16:creationId xmlns:a16="http://schemas.microsoft.com/office/drawing/2014/main" id="{FE05C62B-F0B1-474F-8913-7235E30F4935}"/>
              </a:ext>
            </a:extLst>
          </p:cNvPr>
          <p:cNvSpPr/>
          <p:nvPr/>
        </p:nvSpPr>
        <p:spPr>
          <a:xfrm>
            <a:off x="3014601" y="5545677"/>
            <a:ext cx="540057"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Early Help</a:t>
            </a:r>
          </a:p>
        </p:txBody>
      </p:sp>
      <p:sp>
        <p:nvSpPr>
          <p:cNvPr id="42" name="Rectangle 41">
            <a:extLst>
              <a:ext uri="{FF2B5EF4-FFF2-40B4-BE49-F238E27FC236}">
                <a16:creationId xmlns:a16="http://schemas.microsoft.com/office/drawing/2014/main" id="{29F83853-FBED-4324-885B-D7269645CDE0}"/>
              </a:ext>
            </a:extLst>
          </p:cNvPr>
          <p:cNvSpPr/>
          <p:nvPr/>
        </p:nvSpPr>
        <p:spPr>
          <a:xfrm>
            <a:off x="3584264" y="5543119"/>
            <a:ext cx="540057"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Youth  Justice</a:t>
            </a:r>
          </a:p>
        </p:txBody>
      </p:sp>
      <p:sp>
        <p:nvSpPr>
          <p:cNvPr id="45" name="Rectangle 44">
            <a:extLst>
              <a:ext uri="{FF2B5EF4-FFF2-40B4-BE49-F238E27FC236}">
                <a16:creationId xmlns:a16="http://schemas.microsoft.com/office/drawing/2014/main" id="{565FBECA-5C8D-4ABD-B96B-6694C035C910}"/>
              </a:ext>
            </a:extLst>
          </p:cNvPr>
          <p:cNvSpPr/>
          <p:nvPr/>
        </p:nvSpPr>
        <p:spPr>
          <a:xfrm>
            <a:off x="6205505" y="5534483"/>
            <a:ext cx="536221"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Health</a:t>
            </a:r>
          </a:p>
        </p:txBody>
      </p:sp>
      <p:sp>
        <p:nvSpPr>
          <p:cNvPr id="46" name="Rectangle 45">
            <a:extLst>
              <a:ext uri="{FF2B5EF4-FFF2-40B4-BE49-F238E27FC236}">
                <a16:creationId xmlns:a16="http://schemas.microsoft.com/office/drawing/2014/main" id="{83A8B85B-E9C5-444D-A457-D558B83BB324}"/>
              </a:ext>
            </a:extLst>
          </p:cNvPr>
          <p:cNvSpPr/>
          <p:nvPr/>
        </p:nvSpPr>
        <p:spPr>
          <a:xfrm>
            <a:off x="4915930" y="5543119"/>
            <a:ext cx="507842" cy="370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SEND</a:t>
            </a:r>
          </a:p>
        </p:txBody>
      </p:sp>
      <p:sp>
        <p:nvSpPr>
          <p:cNvPr id="47" name="Rectangle 46">
            <a:extLst>
              <a:ext uri="{FF2B5EF4-FFF2-40B4-BE49-F238E27FC236}">
                <a16:creationId xmlns:a16="http://schemas.microsoft.com/office/drawing/2014/main" id="{E7866942-5CAB-42D7-A163-458E06CCE3A4}"/>
              </a:ext>
            </a:extLst>
          </p:cNvPr>
          <p:cNvSpPr/>
          <p:nvPr/>
        </p:nvSpPr>
        <p:spPr>
          <a:xfrm>
            <a:off x="7358137" y="5543119"/>
            <a:ext cx="616742"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Housing</a:t>
            </a:r>
          </a:p>
        </p:txBody>
      </p:sp>
      <p:sp>
        <p:nvSpPr>
          <p:cNvPr id="48" name="Rectangle 47">
            <a:extLst>
              <a:ext uri="{FF2B5EF4-FFF2-40B4-BE49-F238E27FC236}">
                <a16:creationId xmlns:a16="http://schemas.microsoft.com/office/drawing/2014/main" id="{6BD0C395-D9D7-4C10-AE46-24C4AA09F7BC}"/>
              </a:ext>
            </a:extLst>
          </p:cNvPr>
          <p:cNvSpPr/>
          <p:nvPr/>
        </p:nvSpPr>
        <p:spPr>
          <a:xfrm>
            <a:off x="6781821" y="5543119"/>
            <a:ext cx="536221"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Police</a:t>
            </a:r>
          </a:p>
        </p:txBody>
      </p:sp>
      <p:sp>
        <p:nvSpPr>
          <p:cNvPr id="49" name="Rectangle 48">
            <a:extLst>
              <a:ext uri="{FF2B5EF4-FFF2-40B4-BE49-F238E27FC236}">
                <a16:creationId xmlns:a16="http://schemas.microsoft.com/office/drawing/2014/main" id="{8C0EBC13-68B8-428A-8B6F-F9996F5924B2}"/>
              </a:ext>
            </a:extLst>
          </p:cNvPr>
          <p:cNvSpPr/>
          <p:nvPr/>
        </p:nvSpPr>
        <p:spPr>
          <a:xfrm>
            <a:off x="4165733" y="5543119"/>
            <a:ext cx="709405" cy="370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mj-lt"/>
              </a:rPr>
              <a:t>Early Years / Universal</a:t>
            </a:r>
          </a:p>
        </p:txBody>
      </p:sp>
      <p:sp>
        <p:nvSpPr>
          <p:cNvPr id="53" name="Rectangle 52">
            <a:extLst>
              <a:ext uri="{FF2B5EF4-FFF2-40B4-BE49-F238E27FC236}">
                <a16:creationId xmlns:a16="http://schemas.microsoft.com/office/drawing/2014/main" id="{3705A40D-E7D6-4C18-9C28-D3C7FE90BD51}"/>
              </a:ext>
            </a:extLst>
          </p:cNvPr>
          <p:cNvSpPr/>
          <p:nvPr/>
        </p:nvSpPr>
        <p:spPr>
          <a:xfrm>
            <a:off x="5465681" y="5543119"/>
            <a:ext cx="699730"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Education</a:t>
            </a:r>
          </a:p>
        </p:txBody>
      </p:sp>
      <p:sp>
        <p:nvSpPr>
          <p:cNvPr id="54" name="Rectangle 53">
            <a:extLst>
              <a:ext uri="{FF2B5EF4-FFF2-40B4-BE49-F238E27FC236}">
                <a16:creationId xmlns:a16="http://schemas.microsoft.com/office/drawing/2014/main" id="{8DCE27FE-180A-443A-A625-AB75B149F561}"/>
              </a:ext>
            </a:extLst>
          </p:cNvPr>
          <p:cNvSpPr/>
          <p:nvPr/>
        </p:nvSpPr>
        <p:spPr>
          <a:xfrm>
            <a:off x="8014974" y="5534483"/>
            <a:ext cx="616742" cy="370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Benefits</a:t>
            </a:r>
          </a:p>
        </p:txBody>
      </p:sp>
      <p:sp>
        <p:nvSpPr>
          <p:cNvPr id="5" name="Slide Number Placeholder 4">
            <a:extLst>
              <a:ext uri="{FF2B5EF4-FFF2-40B4-BE49-F238E27FC236}">
                <a16:creationId xmlns:a16="http://schemas.microsoft.com/office/drawing/2014/main" id="{0264953A-C071-4C07-8ABF-21361C0803A6}"/>
              </a:ext>
            </a:extLst>
          </p:cNvPr>
          <p:cNvSpPr>
            <a:spLocks noGrp="1"/>
          </p:cNvSpPr>
          <p:nvPr>
            <p:ph type="sldNum" sz="quarter" idx="12"/>
          </p:nvPr>
        </p:nvSpPr>
        <p:spPr/>
        <p:txBody>
          <a:bodyPr/>
          <a:lstStyle/>
          <a:p>
            <a:fld id="{C6A4B429-0189-47CD-9DDA-A001F58C55D3}" type="slidenum">
              <a:rPr lang="en-US" smtClean="0"/>
              <a:pPr/>
              <a:t>63</a:t>
            </a:fld>
            <a:endParaRPr lang="en-US"/>
          </a:p>
        </p:txBody>
      </p:sp>
    </p:spTree>
    <p:extLst>
      <p:ext uri="{BB962C8B-B14F-4D97-AF65-F5344CB8AC3E}">
        <p14:creationId xmlns:p14="http://schemas.microsoft.com/office/powerpoint/2010/main" val="2446466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A25D-8684-418F-968E-7BE5068877DA}"/>
              </a:ext>
            </a:extLst>
          </p:cNvPr>
          <p:cNvSpPr>
            <a:spLocks noGrp="1"/>
          </p:cNvSpPr>
          <p:nvPr>
            <p:ph type="title"/>
          </p:nvPr>
        </p:nvSpPr>
        <p:spPr/>
        <p:txBody>
          <a:bodyPr/>
          <a:lstStyle/>
          <a:p>
            <a:r>
              <a:rPr lang="en-GB">
                <a:solidFill>
                  <a:srgbClr val="773C80"/>
                </a:solidFill>
              </a:rPr>
              <a:t>Prioritised use case – early help</a:t>
            </a:r>
          </a:p>
        </p:txBody>
      </p:sp>
      <p:sp>
        <p:nvSpPr>
          <p:cNvPr id="7" name="Rectangle 6">
            <a:extLst>
              <a:ext uri="{FF2B5EF4-FFF2-40B4-BE49-F238E27FC236}">
                <a16:creationId xmlns:a16="http://schemas.microsoft.com/office/drawing/2014/main" id="{7704AD11-8000-4F2A-8102-3B2340C32D13}"/>
              </a:ext>
            </a:extLst>
          </p:cNvPr>
          <p:cNvSpPr/>
          <p:nvPr/>
        </p:nvSpPr>
        <p:spPr>
          <a:xfrm>
            <a:off x="1008345" y="1021945"/>
            <a:ext cx="7710206" cy="756000"/>
          </a:xfrm>
          <a:prstGeom prst="rect">
            <a:avLst/>
          </a:prstGeom>
          <a:solidFill>
            <a:srgbClr val="773C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a:solidFill>
                  <a:schemeClr val="bg1"/>
                </a:solidFill>
                <a:latin typeface="+mj-lt"/>
              </a:rPr>
              <a:t>Early Help workers need</a:t>
            </a:r>
            <a:r>
              <a:rPr lang="en-US" sz="1500">
                <a:solidFill>
                  <a:schemeClr val="bg1"/>
                </a:solidFill>
                <a:latin typeface="+mj-lt"/>
              </a:rPr>
              <a:t> to know what services are working with the child and family and how to contact these services when they receive a referral</a:t>
            </a:r>
          </a:p>
        </p:txBody>
      </p:sp>
      <p:graphicFrame>
        <p:nvGraphicFramePr>
          <p:cNvPr id="4" name="Table 3">
            <a:extLst>
              <a:ext uri="{FF2B5EF4-FFF2-40B4-BE49-F238E27FC236}">
                <a16:creationId xmlns:a16="http://schemas.microsoft.com/office/drawing/2014/main" id="{547EA14A-5B6A-4014-A0D2-65D66102D121}"/>
              </a:ext>
            </a:extLst>
          </p:cNvPr>
          <p:cNvGraphicFramePr>
            <a:graphicFrameLocks noGrp="1"/>
          </p:cNvGraphicFramePr>
          <p:nvPr>
            <p:extLst>
              <p:ext uri="{D42A27DB-BD31-4B8C-83A1-F6EECF244321}">
                <p14:modId xmlns:p14="http://schemas.microsoft.com/office/powerpoint/2010/main" val="1161344101"/>
              </p:ext>
            </p:extLst>
          </p:nvPr>
        </p:nvGraphicFramePr>
        <p:xfrm>
          <a:off x="1008344" y="1790112"/>
          <a:ext cx="7617245" cy="4241037"/>
        </p:xfrm>
        <a:graphic>
          <a:graphicData uri="http://schemas.openxmlformats.org/drawingml/2006/table">
            <a:tbl>
              <a:tblPr firstRow="1" bandRow="1">
                <a:tableStyleId>{2D5ABB26-0587-4C30-8999-92F81FD0307C}</a:tableStyleId>
              </a:tblPr>
              <a:tblGrid>
                <a:gridCol w="1443026">
                  <a:extLst>
                    <a:ext uri="{9D8B030D-6E8A-4147-A177-3AD203B41FA5}">
                      <a16:colId xmlns:a16="http://schemas.microsoft.com/office/drawing/2014/main" val="3725817090"/>
                    </a:ext>
                  </a:extLst>
                </a:gridCol>
                <a:gridCol w="6174219">
                  <a:extLst>
                    <a:ext uri="{9D8B030D-6E8A-4147-A177-3AD203B41FA5}">
                      <a16:colId xmlns:a16="http://schemas.microsoft.com/office/drawing/2014/main" val="2280423153"/>
                    </a:ext>
                  </a:extLst>
                </a:gridCol>
              </a:tblGrid>
              <a:tr h="600712">
                <a:tc>
                  <a:txBody>
                    <a:bodyPr/>
                    <a:lstStyle/>
                    <a:p>
                      <a:r>
                        <a:rPr lang="en-GB" sz="1200">
                          <a:latin typeface="+mj-lt"/>
                        </a:rPr>
                        <a:t>User</a:t>
                      </a:r>
                    </a:p>
                  </a:txBody>
                  <a:tcPr anchor="ctr">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200">
                          <a:latin typeface="+mj-lt"/>
                        </a:rPr>
                        <a:t>Early Help worker</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226754"/>
                  </a:ext>
                </a:extLst>
              </a:tr>
              <a:tr h="605931">
                <a:tc>
                  <a:txBody>
                    <a:bodyPr/>
                    <a:lstStyle/>
                    <a:p>
                      <a:pPr marL="0" algn="l" defTabSz="914400" rtl="0" eaLnBrk="1" latinLnBrk="0" hangingPunct="1"/>
                      <a:r>
                        <a:rPr lang="en-GB" sz="1200" kern="1200">
                          <a:solidFill>
                            <a:schemeClr val="tx1"/>
                          </a:solidFill>
                          <a:latin typeface="+mj-lt"/>
                          <a:ea typeface="+mn-ea"/>
                          <a:cs typeface="+mn-cs"/>
                        </a:rPr>
                        <a:t>Decision point in the system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Who should be the lead practitioner? </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Does the family require support from other agencies? </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Is support that the family is getting meeting their needs?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239376"/>
                  </a:ext>
                </a:extLst>
              </a:tr>
              <a:tr h="701644">
                <a:tc>
                  <a:txBody>
                    <a:bodyPr/>
                    <a:lstStyle/>
                    <a:p>
                      <a:pPr marL="0" algn="l" defTabSz="914400" rtl="0" eaLnBrk="1" latinLnBrk="0" hangingPunct="1"/>
                      <a:r>
                        <a:rPr lang="en-GB" sz="1200" kern="1200">
                          <a:solidFill>
                            <a:schemeClr val="tx1"/>
                          </a:solidFill>
                          <a:latin typeface="+mj-lt"/>
                          <a:ea typeface="+mn-ea"/>
                          <a:cs typeface="+mn-cs"/>
                        </a:rPr>
                        <a:t>Needs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Need to understand a child’s family background (e.g. family mental health issues, drugs and alcohol issues, involvement with police, benefits)</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Need to know what services are working with the child and family and who the lead practitioners are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4181088"/>
                  </a:ext>
                </a:extLst>
              </a:tr>
              <a:tr h="600712">
                <a:tc>
                  <a:txBody>
                    <a:bodyPr/>
                    <a:lstStyle/>
                    <a:p>
                      <a:pPr marL="0" algn="l" defTabSz="914400" rtl="0" eaLnBrk="1" latinLnBrk="0" hangingPunct="1"/>
                      <a:r>
                        <a:rPr lang="en-GB" sz="1200" kern="1200">
                          <a:solidFill>
                            <a:schemeClr val="tx1"/>
                          </a:solidFill>
                          <a:latin typeface="+mj-lt"/>
                          <a:ea typeface="+mn-ea"/>
                          <a:cs typeface="+mn-cs"/>
                        </a:rPr>
                        <a:t>Value Add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mj-lt"/>
                          <a:ea typeface="+mn-ea"/>
                          <a:cs typeface="+mn-cs"/>
                        </a:rPr>
                        <a:t>Save time – potential savings for the time workers spend gathering information about services involved with the family</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More coordination of services and better input into planning and support decisions</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Reduce the impact of duplication of work</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8662720"/>
                  </a:ext>
                </a:extLst>
              </a:tr>
              <a:tr h="443816">
                <a:tc>
                  <a:txBody>
                    <a:bodyPr/>
                    <a:lstStyle/>
                    <a:p>
                      <a:pPr marL="0" algn="l" defTabSz="914400" rtl="0" eaLnBrk="1" latinLnBrk="0" hangingPunct="1"/>
                      <a:r>
                        <a:rPr lang="en-GB" sz="1200" kern="1200">
                          <a:solidFill>
                            <a:schemeClr val="tx1"/>
                          </a:solidFill>
                          <a:latin typeface="+mj-lt"/>
                          <a:ea typeface="+mn-ea"/>
                          <a:cs typeface="+mn-cs"/>
                        </a:rPr>
                        <a:t>Social impact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Better outcomes – support plans are more effective and more likely to achieve positive change when they are fully informed</a:t>
                      </a:r>
                      <a:endParaRPr lang="en-GB" sz="1200" kern="1200">
                        <a:solidFill>
                          <a:schemeClr val="tx1"/>
                        </a:solidFill>
                        <a:highlight>
                          <a:srgbClr val="FFFF00"/>
                        </a:highlight>
                        <a:latin typeface="+mj-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657628"/>
                  </a:ext>
                </a:extLst>
              </a:tr>
              <a:tr h="498291">
                <a:tc>
                  <a:txBody>
                    <a:bodyPr/>
                    <a:lstStyle/>
                    <a:p>
                      <a:pPr marL="0" algn="l" defTabSz="914400" rtl="0" eaLnBrk="1" latinLnBrk="0" hangingPunct="1"/>
                      <a:r>
                        <a:rPr lang="en-GB" sz="1200" kern="1200">
                          <a:solidFill>
                            <a:schemeClr val="tx1"/>
                          </a:solidFill>
                          <a:latin typeface="+mj-lt"/>
                          <a:ea typeface="+mn-ea"/>
                          <a:cs typeface="+mn-cs"/>
                        </a:rPr>
                        <a:t>Datasets required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GB" sz="1200" kern="1200">
                        <a:solidFill>
                          <a:schemeClr val="tx1"/>
                        </a:solidFill>
                        <a:latin typeface="+mj-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383345"/>
                  </a:ext>
                </a:extLst>
              </a:tr>
              <a:tr h="398834">
                <a:tc>
                  <a:txBody>
                    <a:bodyPr/>
                    <a:lstStyle/>
                    <a:p>
                      <a:pPr marL="0" algn="l" defTabSz="914400" rtl="0" eaLnBrk="1" latinLnBrk="0" hangingPunct="1"/>
                      <a:r>
                        <a:rPr lang="en-GB" sz="1200" kern="1200">
                          <a:solidFill>
                            <a:schemeClr val="tx1"/>
                          </a:solidFill>
                          <a:latin typeface="+mj-lt"/>
                          <a:ea typeface="+mn-ea"/>
                          <a:cs typeface="+mn-cs"/>
                        </a:rPr>
                        <a:t>Data type</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l" defTabSz="914400" rtl="0" eaLnBrk="1" latinLnBrk="0" hangingPunct="1"/>
                      <a:endParaRPr lang="en-GB" sz="1200" kern="1200">
                        <a:solidFill>
                          <a:schemeClr val="tx1"/>
                        </a:solidFill>
                        <a:latin typeface="+mj-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44688930"/>
                  </a:ext>
                </a:extLst>
              </a:tr>
            </a:tbl>
          </a:graphicData>
        </a:graphic>
      </p:graphicFrame>
      <p:sp>
        <p:nvSpPr>
          <p:cNvPr id="36" name="Rectangle 35">
            <a:extLst>
              <a:ext uri="{FF2B5EF4-FFF2-40B4-BE49-F238E27FC236}">
                <a16:creationId xmlns:a16="http://schemas.microsoft.com/office/drawing/2014/main" id="{68290D6E-8523-47B9-8655-7B1AE7A72AF3}"/>
              </a:ext>
            </a:extLst>
          </p:cNvPr>
          <p:cNvSpPr/>
          <p:nvPr/>
        </p:nvSpPr>
        <p:spPr>
          <a:xfrm>
            <a:off x="2442468" y="5705043"/>
            <a:ext cx="1562426"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prstClr val="black"/>
                </a:solidFill>
                <a:latin typeface="Gill Sans MT"/>
              </a:rPr>
              <a:t>System contacts basic data (e.g. plan start / end date)</a:t>
            </a:r>
            <a:endParaRPr lang="en-US" sz="1000">
              <a:solidFill>
                <a:schemeClr val="tx1"/>
              </a:solidFill>
              <a:latin typeface="+mj-lt"/>
            </a:endParaRPr>
          </a:p>
        </p:txBody>
      </p:sp>
      <p:sp>
        <p:nvSpPr>
          <p:cNvPr id="38" name="Rectangle 37">
            <a:extLst>
              <a:ext uri="{FF2B5EF4-FFF2-40B4-BE49-F238E27FC236}">
                <a16:creationId xmlns:a16="http://schemas.microsoft.com/office/drawing/2014/main" id="{0E94BFC3-FE39-4B70-A05F-6601DBE36846}"/>
              </a:ext>
            </a:extLst>
          </p:cNvPr>
          <p:cNvSpPr/>
          <p:nvPr/>
        </p:nvSpPr>
        <p:spPr>
          <a:xfrm>
            <a:off x="4095385" y="5705043"/>
            <a:ext cx="1559506"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prstClr val="black"/>
                </a:solidFill>
                <a:latin typeface="Gill Sans MT"/>
              </a:rPr>
              <a:t>Professional contact details</a:t>
            </a:r>
          </a:p>
        </p:txBody>
      </p:sp>
      <p:sp>
        <p:nvSpPr>
          <p:cNvPr id="39" name="Rectangle 38">
            <a:extLst>
              <a:ext uri="{FF2B5EF4-FFF2-40B4-BE49-F238E27FC236}">
                <a16:creationId xmlns:a16="http://schemas.microsoft.com/office/drawing/2014/main" id="{0A1DCF49-CB84-4C2E-ADE7-880D6B1F110F}"/>
              </a:ext>
            </a:extLst>
          </p:cNvPr>
          <p:cNvSpPr/>
          <p:nvPr/>
        </p:nvSpPr>
        <p:spPr>
          <a:xfrm>
            <a:off x="5745382" y="5705043"/>
            <a:ext cx="1554075" cy="370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lumMod val="75000"/>
                  </a:schemeClr>
                </a:solidFill>
                <a:latin typeface="+mj-lt"/>
              </a:rPr>
              <a:t>Plan details, child needs, other case notes</a:t>
            </a:r>
          </a:p>
        </p:txBody>
      </p:sp>
      <p:sp>
        <p:nvSpPr>
          <p:cNvPr id="40" name="Rectangle 39">
            <a:extLst>
              <a:ext uri="{FF2B5EF4-FFF2-40B4-BE49-F238E27FC236}">
                <a16:creationId xmlns:a16="http://schemas.microsoft.com/office/drawing/2014/main" id="{13B9963C-0EDD-41FB-A47A-76AD51FC1633}"/>
              </a:ext>
            </a:extLst>
          </p:cNvPr>
          <p:cNvSpPr/>
          <p:nvPr/>
        </p:nvSpPr>
        <p:spPr>
          <a:xfrm>
            <a:off x="2442468" y="5193456"/>
            <a:ext cx="540057"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Social Care</a:t>
            </a:r>
          </a:p>
        </p:txBody>
      </p:sp>
      <p:sp>
        <p:nvSpPr>
          <p:cNvPr id="41" name="Rectangle 40">
            <a:extLst>
              <a:ext uri="{FF2B5EF4-FFF2-40B4-BE49-F238E27FC236}">
                <a16:creationId xmlns:a16="http://schemas.microsoft.com/office/drawing/2014/main" id="{FE05C62B-F0B1-474F-8913-7235E30F4935}"/>
              </a:ext>
            </a:extLst>
          </p:cNvPr>
          <p:cNvSpPr/>
          <p:nvPr/>
        </p:nvSpPr>
        <p:spPr>
          <a:xfrm>
            <a:off x="3014601" y="5193456"/>
            <a:ext cx="540057"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Early Help</a:t>
            </a:r>
          </a:p>
        </p:txBody>
      </p:sp>
      <p:sp>
        <p:nvSpPr>
          <p:cNvPr id="42" name="Rectangle 41">
            <a:extLst>
              <a:ext uri="{FF2B5EF4-FFF2-40B4-BE49-F238E27FC236}">
                <a16:creationId xmlns:a16="http://schemas.microsoft.com/office/drawing/2014/main" id="{29F83853-FBED-4324-885B-D7269645CDE0}"/>
              </a:ext>
            </a:extLst>
          </p:cNvPr>
          <p:cNvSpPr/>
          <p:nvPr/>
        </p:nvSpPr>
        <p:spPr>
          <a:xfrm>
            <a:off x="3584264" y="5190898"/>
            <a:ext cx="540057"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Youth  Justice</a:t>
            </a:r>
          </a:p>
        </p:txBody>
      </p:sp>
      <p:sp>
        <p:nvSpPr>
          <p:cNvPr id="45" name="Rectangle 44">
            <a:extLst>
              <a:ext uri="{FF2B5EF4-FFF2-40B4-BE49-F238E27FC236}">
                <a16:creationId xmlns:a16="http://schemas.microsoft.com/office/drawing/2014/main" id="{565FBECA-5C8D-4ABD-B96B-6694C035C910}"/>
              </a:ext>
            </a:extLst>
          </p:cNvPr>
          <p:cNvSpPr/>
          <p:nvPr/>
        </p:nvSpPr>
        <p:spPr>
          <a:xfrm>
            <a:off x="6205505" y="5182262"/>
            <a:ext cx="536221"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Health</a:t>
            </a:r>
          </a:p>
        </p:txBody>
      </p:sp>
      <p:sp>
        <p:nvSpPr>
          <p:cNvPr id="46" name="Rectangle 45">
            <a:extLst>
              <a:ext uri="{FF2B5EF4-FFF2-40B4-BE49-F238E27FC236}">
                <a16:creationId xmlns:a16="http://schemas.microsoft.com/office/drawing/2014/main" id="{83A8B85B-E9C5-444D-A457-D558B83BB324}"/>
              </a:ext>
            </a:extLst>
          </p:cNvPr>
          <p:cNvSpPr/>
          <p:nvPr/>
        </p:nvSpPr>
        <p:spPr>
          <a:xfrm>
            <a:off x="4915930" y="5190898"/>
            <a:ext cx="507842" cy="370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SEND</a:t>
            </a:r>
          </a:p>
        </p:txBody>
      </p:sp>
      <p:sp>
        <p:nvSpPr>
          <p:cNvPr id="47" name="Rectangle 46">
            <a:extLst>
              <a:ext uri="{FF2B5EF4-FFF2-40B4-BE49-F238E27FC236}">
                <a16:creationId xmlns:a16="http://schemas.microsoft.com/office/drawing/2014/main" id="{E7866942-5CAB-42D7-A163-458E06CCE3A4}"/>
              </a:ext>
            </a:extLst>
          </p:cNvPr>
          <p:cNvSpPr/>
          <p:nvPr/>
        </p:nvSpPr>
        <p:spPr>
          <a:xfrm>
            <a:off x="7358137" y="5190898"/>
            <a:ext cx="616742"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Housing</a:t>
            </a:r>
          </a:p>
        </p:txBody>
      </p:sp>
      <p:sp>
        <p:nvSpPr>
          <p:cNvPr id="48" name="Rectangle 47">
            <a:extLst>
              <a:ext uri="{FF2B5EF4-FFF2-40B4-BE49-F238E27FC236}">
                <a16:creationId xmlns:a16="http://schemas.microsoft.com/office/drawing/2014/main" id="{6BD0C395-D9D7-4C10-AE46-24C4AA09F7BC}"/>
              </a:ext>
            </a:extLst>
          </p:cNvPr>
          <p:cNvSpPr/>
          <p:nvPr/>
        </p:nvSpPr>
        <p:spPr>
          <a:xfrm>
            <a:off x="6781821" y="5190898"/>
            <a:ext cx="536221"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Police</a:t>
            </a:r>
          </a:p>
        </p:txBody>
      </p:sp>
      <p:sp>
        <p:nvSpPr>
          <p:cNvPr id="49" name="Rectangle 48">
            <a:extLst>
              <a:ext uri="{FF2B5EF4-FFF2-40B4-BE49-F238E27FC236}">
                <a16:creationId xmlns:a16="http://schemas.microsoft.com/office/drawing/2014/main" id="{8C0EBC13-68B8-428A-8B6F-F9996F5924B2}"/>
              </a:ext>
            </a:extLst>
          </p:cNvPr>
          <p:cNvSpPr/>
          <p:nvPr/>
        </p:nvSpPr>
        <p:spPr>
          <a:xfrm>
            <a:off x="4165733" y="5190898"/>
            <a:ext cx="709405"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mj-lt"/>
              </a:rPr>
              <a:t>Early Years / Universal</a:t>
            </a:r>
          </a:p>
        </p:txBody>
      </p:sp>
      <p:sp>
        <p:nvSpPr>
          <p:cNvPr id="53" name="Rectangle 52">
            <a:extLst>
              <a:ext uri="{FF2B5EF4-FFF2-40B4-BE49-F238E27FC236}">
                <a16:creationId xmlns:a16="http://schemas.microsoft.com/office/drawing/2014/main" id="{3705A40D-E7D6-4C18-9C28-D3C7FE90BD51}"/>
              </a:ext>
            </a:extLst>
          </p:cNvPr>
          <p:cNvSpPr/>
          <p:nvPr/>
        </p:nvSpPr>
        <p:spPr>
          <a:xfrm>
            <a:off x="5465681" y="5190898"/>
            <a:ext cx="699730"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Education</a:t>
            </a:r>
          </a:p>
        </p:txBody>
      </p:sp>
      <p:sp>
        <p:nvSpPr>
          <p:cNvPr id="54" name="Rectangle 53">
            <a:extLst>
              <a:ext uri="{FF2B5EF4-FFF2-40B4-BE49-F238E27FC236}">
                <a16:creationId xmlns:a16="http://schemas.microsoft.com/office/drawing/2014/main" id="{8DCE27FE-180A-443A-A625-AB75B149F561}"/>
              </a:ext>
            </a:extLst>
          </p:cNvPr>
          <p:cNvSpPr/>
          <p:nvPr/>
        </p:nvSpPr>
        <p:spPr>
          <a:xfrm>
            <a:off x="8014974" y="5182262"/>
            <a:ext cx="616742" cy="370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Benefits</a:t>
            </a:r>
          </a:p>
        </p:txBody>
      </p:sp>
      <p:sp>
        <p:nvSpPr>
          <p:cNvPr id="3" name="Slide Number Placeholder 2">
            <a:extLst>
              <a:ext uri="{FF2B5EF4-FFF2-40B4-BE49-F238E27FC236}">
                <a16:creationId xmlns:a16="http://schemas.microsoft.com/office/drawing/2014/main" id="{3E606F04-4D00-46BA-9DE8-724E3DBAE237}"/>
              </a:ext>
            </a:extLst>
          </p:cNvPr>
          <p:cNvSpPr>
            <a:spLocks noGrp="1"/>
          </p:cNvSpPr>
          <p:nvPr>
            <p:ph type="sldNum" sz="quarter" idx="12"/>
          </p:nvPr>
        </p:nvSpPr>
        <p:spPr/>
        <p:txBody>
          <a:bodyPr/>
          <a:lstStyle/>
          <a:p>
            <a:fld id="{C6A4B429-0189-47CD-9DDA-A001F58C55D3}" type="slidenum">
              <a:rPr lang="en-US" smtClean="0"/>
              <a:pPr/>
              <a:t>64</a:t>
            </a:fld>
            <a:endParaRPr lang="en-US"/>
          </a:p>
        </p:txBody>
      </p:sp>
    </p:spTree>
    <p:extLst>
      <p:ext uri="{BB962C8B-B14F-4D97-AF65-F5344CB8AC3E}">
        <p14:creationId xmlns:p14="http://schemas.microsoft.com/office/powerpoint/2010/main" val="1371756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A25D-8684-418F-968E-7BE5068877DA}"/>
              </a:ext>
            </a:extLst>
          </p:cNvPr>
          <p:cNvSpPr>
            <a:spLocks noGrp="1"/>
          </p:cNvSpPr>
          <p:nvPr>
            <p:ph type="title"/>
          </p:nvPr>
        </p:nvSpPr>
        <p:spPr/>
        <p:txBody>
          <a:bodyPr/>
          <a:lstStyle/>
          <a:p>
            <a:r>
              <a:rPr lang="en-GB">
                <a:solidFill>
                  <a:srgbClr val="773C80"/>
                </a:solidFill>
              </a:rPr>
              <a:t>Prioritised use case – social worker</a:t>
            </a:r>
          </a:p>
        </p:txBody>
      </p:sp>
      <p:sp>
        <p:nvSpPr>
          <p:cNvPr id="7" name="Rectangle 6">
            <a:extLst>
              <a:ext uri="{FF2B5EF4-FFF2-40B4-BE49-F238E27FC236}">
                <a16:creationId xmlns:a16="http://schemas.microsoft.com/office/drawing/2014/main" id="{7704AD11-8000-4F2A-8102-3B2340C32D13}"/>
              </a:ext>
            </a:extLst>
          </p:cNvPr>
          <p:cNvSpPr/>
          <p:nvPr/>
        </p:nvSpPr>
        <p:spPr>
          <a:xfrm>
            <a:off x="1008345" y="1021945"/>
            <a:ext cx="7710206" cy="756000"/>
          </a:xfrm>
          <a:prstGeom prst="rect">
            <a:avLst/>
          </a:prstGeom>
          <a:solidFill>
            <a:srgbClr val="773C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a:solidFill>
                  <a:schemeClr val="bg1"/>
                </a:solidFill>
                <a:latin typeface="+mj-lt"/>
              </a:rPr>
              <a:t>Social Workers need to </a:t>
            </a:r>
            <a:r>
              <a:rPr lang="en-US" sz="1500">
                <a:solidFill>
                  <a:schemeClr val="bg1"/>
                </a:solidFill>
                <a:latin typeface="+mj-lt"/>
              </a:rPr>
              <a:t>know what services are working with the child and family and how to contact these services</a:t>
            </a:r>
            <a:r>
              <a:rPr lang="en-GB" sz="1500">
                <a:solidFill>
                  <a:schemeClr val="bg1"/>
                </a:solidFill>
                <a:latin typeface="+mj-lt"/>
              </a:rPr>
              <a:t> when they receive a new referral from the Front Door</a:t>
            </a:r>
          </a:p>
        </p:txBody>
      </p:sp>
      <p:graphicFrame>
        <p:nvGraphicFramePr>
          <p:cNvPr id="4" name="Table 3">
            <a:extLst>
              <a:ext uri="{FF2B5EF4-FFF2-40B4-BE49-F238E27FC236}">
                <a16:creationId xmlns:a16="http://schemas.microsoft.com/office/drawing/2014/main" id="{547EA14A-5B6A-4014-A0D2-65D66102D121}"/>
              </a:ext>
            </a:extLst>
          </p:cNvPr>
          <p:cNvGraphicFramePr>
            <a:graphicFrameLocks noGrp="1"/>
          </p:cNvGraphicFramePr>
          <p:nvPr>
            <p:extLst>
              <p:ext uri="{D42A27DB-BD31-4B8C-83A1-F6EECF244321}">
                <p14:modId xmlns:p14="http://schemas.microsoft.com/office/powerpoint/2010/main" val="1696916975"/>
              </p:ext>
            </p:extLst>
          </p:nvPr>
        </p:nvGraphicFramePr>
        <p:xfrm>
          <a:off x="1008344" y="1790112"/>
          <a:ext cx="7617245" cy="4938511"/>
        </p:xfrm>
        <a:graphic>
          <a:graphicData uri="http://schemas.openxmlformats.org/drawingml/2006/table">
            <a:tbl>
              <a:tblPr firstRow="1" bandRow="1">
                <a:tableStyleId>{2D5ABB26-0587-4C30-8999-92F81FD0307C}</a:tableStyleId>
              </a:tblPr>
              <a:tblGrid>
                <a:gridCol w="1433299">
                  <a:extLst>
                    <a:ext uri="{9D8B030D-6E8A-4147-A177-3AD203B41FA5}">
                      <a16:colId xmlns:a16="http://schemas.microsoft.com/office/drawing/2014/main" val="3725817090"/>
                    </a:ext>
                  </a:extLst>
                </a:gridCol>
                <a:gridCol w="6183946">
                  <a:extLst>
                    <a:ext uri="{9D8B030D-6E8A-4147-A177-3AD203B41FA5}">
                      <a16:colId xmlns:a16="http://schemas.microsoft.com/office/drawing/2014/main" val="2280423153"/>
                    </a:ext>
                  </a:extLst>
                </a:gridCol>
              </a:tblGrid>
              <a:tr h="600712">
                <a:tc>
                  <a:txBody>
                    <a:bodyPr/>
                    <a:lstStyle/>
                    <a:p>
                      <a:r>
                        <a:rPr lang="en-GB" sz="1200">
                          <a:latin typeface="+mj-lt"/>
                        </a:rPr>
                        <a:t>User</a:t>
                      </a:r>
                    </a:p>
                  </a:txBody>
                  <a:tcPr anchor="ctr">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GB" sz="1200">
                          <a:latin typeface="+mj-lt"/>
                        </a:rPr>
                        <a:t>Social </a:t>
                      </a:r>
                      <a:r>
                        <a:rPr lang="en-GB" sz="1200" dirty="0">
                          <a:latin typeface="+mj-lt"/>
                        </a:rPr>
                        <a:t>Worker</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226754"/>
                  </a:ext>
                </a:extLst>
              </a:tr>
              <a:tr h="605931">
                <a:tc>
                  <a:txBody>
                    <a:bodyPr/>
                    <a:lstStyle/>
                    <a:p>
                      <a:pPr marL="0" algn="l" defTabSz="914400" rtl="0" eaLnBrk="1" latinLnBrk="0" hangingPunct="1"/>
                      <a:r>
                        <a:rPr lang="en-GB" sz="1200" kern="1200">
                          <a:solidFill>
                            <a:schemeClr val="tx1"/>
                          </a:solidFill>
                          <a:latin typeface="+mj-lt"/>
                          <a:ea typeface="+mn-ea"/>
                          <a:cs typeface="+mn-cs"/>
                        </a:rPr>
                        <a:t>Decision point in the system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Is there a safeguarding issue? Should we escalate or de-escalate the case?</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What services are required to best Support the family?</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239376"/>
                  </a:ext>
                </a:extLst>
              </a:tr>
              <a:tr h="701644">
                <a:tc>
                  <a:txBody>
                    <a:bodyPr/>
                    <a:lstStyle/>
                    <a:p>
                      <a:pPr marL="0" algn="l" defTabSz="914400" rtl="0" eaLnBrk="1" latinLnBrk="0" hangingPunct="1"/>
                      <a:r>
                        <a:rPr lang="en-GB" sz="1200" kern="1200">
                          <a:solidFill>
                            <a:schemeClr val="tx1"/>
                          </a:solidFill>
                          <a:latin typeface="+mj-lt"/>
                          <a:ea typeface="+mn-ea"/>
                          <a:cs typeface="+mn-cs"/>
                        </a:rPr>
                        <a:t>Needs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prstClr val="black"/>
                          </a:solidFill>
                          <a:latin typeface="Gill Sans MT"/>
                          <a:ea typeface="+mn-ea"/>
                          <a:cs typeface="+mn-cs"/>
                        </a:rPr>
                        <a:t>Need to know what services are involved with family and what their contact details are</a:t>
                      </a:r>
                    </a:p>
                    <a:p>
                      <a:pPr marL="171450" indent="-171450" algn="l" defTabSz="914400" rtl="0" eaLnBrk="1" latinLnBrk="0" hangingPunct="1">
                        <a:buFont typeface="Arial" panose="020B0604020202020204" pitchFamily="34" charset="0"/>
                        <a:buChar char="•"/>
                      </a:pPr>
                      <a:r>
                        <a:rPr lang="en-GB" sz="1200" kern="1200">
                          <a:solidFill>
                            <a:prstClr val="black"/>
                          </a:solidFill>
                          <a:latin typeface="Gill Sans MT"/>
                          <a:ea typeface="+mn-ea"/>
                          <a:cs typeface="+mn-cs"/>
                        </a:rPr>
                        <a:t>Need to understand family relationships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4181088"/>
                  </a:ext>
                </a:extLst>
              </a:tr>
              <a:tr h="600712">
                <a:tc>
                  <a:txBody>
                    <a:bodyPr/>
                    <a:lstStyle/>
                    <a:p>
                      <a:pPr marL="0" algn="l" defTabSz="914400" rtl="0" eaLnBrk="1" latinLnBrk="0" hangingPunct="1"/>
                      <a:r>
                        <a:rPr lang="en-GB" sz="1200" kern="1200">
                          <a:solidFill>
                            <a:schemeClr val="tx1"/>
                          </a:solidFill>
                          <a:latin typeface="+mj-lt"/>
                          <a:ea typeface="+mn-ea"/>
                          <a:cs typeface="+mn-cs"/>
                        </a:rPr>
                        <a:t>Value Add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prstClr val="black"/>
                          </a:solidFill>
                          <a:latin typeface="Gill Sans MT"/>
                          <a:ea typeface="+mn-ea"/>
                          <a:cs typeface="+mn-cs"/>
                        </a:rPr>
                        <a:t>Potential savings of significant savings for the time workers spend gathering information about services involved with the family</a:t>
                      </a:r>
                    </a:p>
                    <a:p>
                      <a:pPr marL="171450" indent="-171450" algn="l" defTabSz="914400" rtl="0" eaLnBrk="1" latinLnBrk="0" hangingPunct="1">
                        <a:buFont typeface="Arial" panose="020B0604020202020204" pitchFamily="34" charset="0"/>
                        <a:buChar char="•"/>
                      </a:pPr>
                      <a:r>
                        <a:rPr lang="en-GB" sz="1200" kern="1200">
                          <a:solidFill>
                            <a:prstClr val="black"/>
                          </a:solidFill>
                          <a:latin typeface="Gill Sans MT"/>
                          <a:ea typeface="+mn-ea"/>
                          <a:cs typeface="+mn-cs"/>
                        </a:rPr>
                        <a:t>Better input into referral decisions – ensuring key risks are highlighted when performing a risk assessment</a:t>
                      </a:r>
                    </a:p>
                    <a:p>
                      <a:pPr marL="171450" lvl="0" indent="-171450">
                        <a:buFont typeface="Arial" panose="020B0604020202020204" pitchFamily="34" charset="0"/>
                        <a:buChar char="•"/>
                      </a:pPr>
                      <a:r>
                        <a:rPr lang="en-GB" sz="1200" kern="1200">
                          <a:solidFill>
                            <a:prstClr val="black"/>
                          </a:solidFill>
                          <a:latin typeface="Gill Sans MT"/>
                          <a:ea typeface="+mn-ea"/>
                          <a:cs typeface="+mn-cs"/>
                        </a:rPr>
                        <a:t>Improved provision for children and young people as their cases escalate sooner or get support from early help/universal services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8662720"/>
                  </a:ext>
                </a:extLst>
              </a:tr>
              <a:tr h="600712">
                <a:tc>
                  <a:txBody>
                    <a:bodyPr/>
                    <a:lstStyle/>
                    <a:p>
                      <a:pPr marL="0" algn="l" defTabSz="914400" rtl="0" eaLnBrk="1" latinLnBrk="0" hangingPunct="1"/>
                      <a:r>
                        <a:rPr lang="en-GB" sz="1200" kern="1200">
                          <a:solidFill>
                            <a:schemeClr val="tx1"/>
                          </a:solidFill>
                          <a:latin typeface="+mj-lt"/>
                          <a:ea typeface="+mn-ea"/>
                          <a:cs typeface="+mn-cs"/>
                        </a:rPr>
                        <a:t>Social impact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Better outcomes for children – more joined up and place-based way of working</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Long term cost savings from more efficient use of resources</a:t>
                      </a:r>
                    </a:p>
                    <a:p>
                      <a:pPr marL="171450" indent="-171450" algn="l" defTabSz="914400" rtl="0" eaLnBrk="1" latinLnBrk="0" hangingPunct="1">
                        <a:buFont typeface="Arial" panose="020B0604020202020204" pitchFamily="34" charset="0"/>
                        <a:buChar char="•"/>
                      </a:pPr>
                      <a:r>
                        <a:rPr lang="en-GB" sz="1200" kern="1200">
                          <a:solidFill>
                            <a:schemeClr val="tx1"/>
                          </a:solidFill>
                          <a:latin typeface="+mj-lt"/>
                          <a:ea typeface="+mn-ea"/>
                          <a:cs typeface="+mn-cs"/>
                        </a:rPr>
                        <a:t>Reduction in the escalation and numbers of children potentially going into care</a:t>
                      </a:r>
                      <a:endParaRPr lang="en-GB" sz="1200" kern="1200">
                        <a:solidFill>
                          <a:schemeClr val="tx1"/>
                        </a:solidFill>
                        <a:highlight>
                          <a:srgbClr val="FFFF00"/>
                        </a:highlight>
                        <a:latin typeface="+mj-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657628"/>
                  </a:ext>
                </a:extLst>
              </a:tr>
              <a:tr h="600712">
                <a:tc>
                  <a:txBody>
                    <a:bodyPr/>
                    <a:lstStyle/>
                    <a:p>
                      <a:pPr marL="0" algn="l" defTabSz="914400" rtl="0" eaLnBrk="1" latinLnBrk="0" hangingPunct="1"/>
                      <a:r>
                        <a:rPr lang="en-GB" sz="1200" kern="1200">
                          <a:solidFill>
                            <a:schemeClr val="tx1"/>
                          </a:solidFill>
                          <a:latin typeface="+mj-lt"/>
                          <a:ea typeface="+mn-ea"/>
                          <a:cs typeface="+mn-cs"/>
                        </a:rPr>
                        <a:t>Datasets required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GB" sz="1200" kern="1200">
                        <a:solidFill>
                          <a:schemeClr val="tx1"/>
                        </a:solidFill>
                        <a:latin typeface="+mj-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383345"/>
                  </a:ext>
                </a:extLst>
              </a:tr>
              <a:tr h="600712">
                <a:tc>
                  <a:txBody>
                    <a:bodyPr/>
                    <a:lstStyle/>
                    <a:p>
                      <a:pPr marL="0" algn="l" defTabSz="914400" rtl="0" eaLnBrk="1" latinLnBrk="0" hangingPunct="1"/>
                      <a:r>
                        <a:rPr lang="en-GB" sz="1200" kern="1200">
                          <a:solidFill>
                            <a:schemeClr val="tx1"/>
                          </a:solidFill>
                          <a:latin typeface="+mj-lt"/>
                          <a:ea typeface="+mn-ea"/>
                          <a:cs typeface="+mn-cs"/>
                        </a:rPr>
                        <a:t>Data type</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l" defTabSz="914400" rtl="0" eaLnBrk="1" latinLnBrk="0" hangingPunct="1"/>
                      <a:endParaRPr lang="en-GB" sz="1200" kern="1200" dirty="0">
                        <a:solidFill>
                          <a:schemeClr val="tx1"/>
                        </a:solidFill>
                        <a:latin typeface="+mj-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44688930"/>
                  </a:ext>
                </a:extLst>
              </a:tr>
            </a:tbl>
          </a:graphicData>
        </a:graphic>
      </p:graphicFrame>
      <p:sp>
        <p:nvSpPr>
          <p:cNvPr id="36" name="Rectangle 35">
            <a:extLst>
              <a:ext uri="{FF2B5EF4-FFF2-40B4-BE49-F238E27FC236}">
                <a16:creationId xmlns:a16="http://schemas.microsoft.com/office/drawing/2014/main" id="{68290D6E-8523-47B9-8655-7B1AE7A72AF3}"/>
              </a:ext>
            </a:extLst>
          </p:cNvPr>
          <p:cNvSpPr/>
          <p:nvPr/>
        </p:nvSpPr>
        <p:spPr>
          <a:xfrm>
            <a:off x="2442468" y="6222038"/>
            <a:ext cx="1562426"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prstClr val="black"/>
                </a:solidFill>
                <a:latin typeface="Gill Sans MT"/>
              </a:rPr>
              <a:t>System contacts basic data (e.g. plan start / end date)</a:t>
            </a:r>
            <a:endParaRPr lang="en-US" sz="1000">
              <a:solidFill>
                <a:schemeClr val="tx1"/>
              </a:solidFill>
              <a:latin typeface="+mj-lt"/>
            </a:endParaRPr>
          </a:p>
        </p:txBody>
      </p:sp>
      <p:sp>
        <p:nvSpPr>
          <p:cNvPr id="38" name="Rectangle 37">
            <a:extLst>
              <a:ext uri="{FF2B5EF4-FFF2-40B4-BE49-F238E27FC236}">
                <a16:creationId xmlns:a16="http://schemas.microsoft.com/office/drawing/2014/main" id="{0E94BFC3-FE39-4B70-A05F-6601DBE36846}"/>
              </a:ext>
            </a:extLst>
          </p:cNvPr>
          <p:cNvSpPr/>
          <p:nvPr/>
        </p:nvSpPr>
        <p:spPr>
          <a:xfrm>
            <a:off x="4095385" y="6222038"/>
            <a:ext cx="1559506"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prstClr val="black"/>
                </a:solidFill>
                <a:latin typeface="Gill Sans MT"/>
              </a:rPr>
              <a:t>Professional contact details</a:t>
            </a:r>
          </a:p>
        </p:txBody>
      </p:sp>
      <p:sp>
        <p:nvSpPr>
          <p:cNvPr id="39" name="Rectangle 38">
            <a:extLst>
              <a:ext uri="{FF2B5EF4-FFF2-40B4-BE49-F238E27FC236}">
                <a16:creationId xmlns:a16="http://schemas.microsoft.com/office/drawing/2014/main" id="{0A1DCF49-CB84-4C2E-ADE7-880D6B1F110F}"/>
              </a:ext>
            </a:extLst>
          </p:cNvPr>
          <p:cNvSpPr/>
          <p:nvPr/>
        </p:nvSpPr>
        <p:spPr>
          <a:xfrm>
            <a:off x="5745382" y="6222038"/>
            <a:ext cx="1554075" cy="370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lumMod val="75000"/>
                  </a:schemeClr>
                </a:solidFill>
                <a:latin typeface="+mj-lt"/>
              </a:rPr>
              <a:t>Plan details, child needs, other case notes</a:t>
            </a:r>
          </a:p>
        </p:txBody>
      </p:sp>
      <p:sp>
        <p:nvSpPr>
          <p:cNvPr id="40" name="Rectangle 39">
            <a:extLst>
              <a:ext uri="{FF2B5EF4-FFF2-40B4-BE49-F238E27FC236}">
                <a16:creationId xmlns:a16="http://schemas.microsoft.com/office/drawing/2014/main" id="{13B9963C-0EDD-41FB-A47A-76AD51FC1633}"/>
              </a:ext>
            </a:extLst>
          </p:cNvPr>
          <p:cNvSpPr/>
          <p:nvPr/>
        </p:nvSpPr>
        <p:spPr>
          <a:xfrm>
            <a:off x="2442468" y="5651679"/>
            <a:ext cx="540057"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Social Care</a:t>
            </a:r>
          </a:p>
        </p:txBody>
      </p:sp>
      <p:sp>
        <p:nvSpPr>
          <p:cNvPr id="41" name="Rectangle 40">
            <a:extLst>
              <a:ext uri="{FF2B5EF4-FFF2-40B4-BE49-F238E27FC236}">
                <a16:creationId xmlns:a16="http://schemas.microsoft.com/office/drawing/2014/main" id="{FE05C62B-F0B1-474F-8913-7235E30F4935}"/>
              </a:ext>
            </a:extLst>
          </p:cNvPr>
          <p:cNvSpPr/>
          <p:nvPr/>
        </p:nvSpPr>
        <p:spPr>
          <a:xfrm>
            <a:off x="3014601" y="5651679"/>
            <a:ext cx="540057"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Early Help</a:t>
            </a:r>
          </a:p>
        </p:txBody>
      </p:sp>
      <p:sp>
        <p:nvSpPr>
          <p:cNvPr id="42" name="Rectangle 41">
            <a:extLst>
              <a:ext uri="{FF2B5EF4-FFF2-40B4-BE49-F238E27FC236}">
                <a16:creationId xmlns:a16="http://schemas.microsoft.com/office/drawing/2014/main" id="{29F83853-FBED-4324-885B-D7269645CDE0}"/>
              </a:ext>
            </a:extLst>
          </p:cNvPr>
          <p:cNvSpPr/>
          <p:nvPr/>
        </p:nvSpPr>
        <p:spPr>
          <a:xfrm>
            <a:off x="3584264" y="5649121"/>
            <a:ext cx="540057"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Youth  Justice</a:t>
            </a:r>
          </a:p>
        </p:txBody>
      </p:sp>
      <p:sp>
        <p:nvSpPr>
          <p:cNvPr id="45" name="Rectangle 44">
            <a:extLst>
              <a:ext uri="{FF2B5EF4-FFF2-40B4-BE49-F238E27FC236}">
                <a16:creationId xmlns:a16="http://schemas.microsoft.com/office/drawing/2014/main" id="{565FBECA-5C8D-4ABD-B96B-6694C035C910}"/>
              </a:ext>
            </a:extLst>
          </p:cNvPr>
          <p:cNvSpPr/>
          <p:nvPr/>
        </p:nvSpPr>
        <p:spPr>
          <a:xfrm>
            <a:off x="6205505" y="5640485"/>
            <a:ext cx="536221"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Health</a:t>
            </a:r>
          </a:p>
        </p:txBody>
      </p:sp>
      <p:sp>
        <p:nvSpPr>
          <p:cNvPr id="46" name="Rectangle 45">
            <a:extLst>
              <a:ext uri="{FF2B5EF4-FFF2-40B4-BE49-F238E27FC236}">
                <a16:creationId xmlns:a16="http://schemas.microsoft.com/office/drawing/2014/main" id="{83A8B85B-E9C5-444D-A457-D558B83BB324}"/>
              </a:ext>
            </a:extLst>
          </p:cNvPr>
          <p:cNvSpPr/>
          <p:nvPr/>
        </p:nvSpPr>
        <p:spPr>
          <a:xfrm>
            <a:off x="4915930" y="5649121"/>
            <a:ext cx="507842" cy="370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SEND</a:t>
            </a:r>
          </a:p>
        </p:txBody>
      </p:sp>
      <p:sp>
        <p:nvSpPr>
          <p:cNvPr id="47" name="Rectangle 46">
            <a:extLst>
              <a:ext uri="{FF2B5EF4-FFF2-40B4-BE49-F238E27FC236}">
                <a16:creationId xmlns:a16="http://schemas.microsoft.com/office/drawing/2014/main" id="{E7866942-5CAB-42D7-A163-458E06CCE3A4}"/>
              </a:ext>
            </a:extLst>
          </p:cNvPr>
          <p:cNvSpPr/>
          <p:nvPr/>
        </p:nvSpPr>
        <p:spPr>
          <a:xfrm>
            <a:off x="7358137" y="5649121"/>
            <a:ext cx="616742"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Housing</a:t>
            </a:r>
          </a:p>
        </p:txBody>
      </p:sp>
      <p:sp>
        <p:nvSpPr>
          <p:cNvPr id="48" name="Rectangle 47">
            <a:extLst>
              <a:ext uri="{FF2B5EF4-FFF2-40B4-BE49-F238E27FC236}">
                <a16:creationId xmlns:a16="http://schemas.microsoft.com/office/drawing/2014/main" id="{6BD0C395-D9D7-4C10-AE46-24C4AA09F7BC}"/>
              </a:ext>
            </a:extLst>
          </p:cNvPr>
          <p:cNvSpPr/>
          <p:nvPr/>
        </p:nvSpPr>
        <p:spPr>
          <a:xfrm>
            <a:off x="6781821" y="5649121"/>
            <a:ext cx="536221"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Police</a:t>
            </a:r>
          </a:p>
        </p:txBody>
      </p:sp>
      <p:sp>
        <p:nvSpPr>
          <p:cNvPr id="49" name="Rectangle 48">
            <a:extLst>
              <a:ext uri="{FF2B5EF4-FFF2-40B4-BE49-F238E27FC236}">
                <a16:creationId xmlns:a16="http://schemas.microsoft.com/office/drawing/2014/main" id="{8C0EBC13-68B8-428A-8B6F-F9996F5924B2}"/>
              </a:ext>
            </a:extLst>
          </p:cNvPr>
          <p:cNvSpPr/>
          <p:nvPr/>
        </p:nvSpPr>
        <p:spPr>
          <a:xfrm>
            <a:off x="4165733" y="5649121"/>
            <a:ext cx="709405"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mj-lt"/>
              </a:rPr>
              <a:t>Early Years / Universal</a:t>
            </a:r>
          </a:p>
        </p:txBody>
      </p:sp>
      <p:sp>
        <p:nvSpPr>
          <p:cNvPr id="53" name="Rectangle 52">
            <a:extLst>
              <a:ext uri="{FF2B5EF4-FFF2-40B4-BE49-F238E27FC236}">
                <a16:creationId xmlns:a16="http://schemas.microsoft.com/office/drawing/2014/main" id="{3705A40D-E7D6-4C18-9C28-D3C7FE90BD51}"/>
              </a:ext>
            </a:extLst>
          </p:cNvPr>
          <p:cNvSpPr/>
          <p:nvPr/>
        </p:nvSpPr>
        <p:spPr>
          <a:xfrm>
            <a:off x="5465681" y="5649121"/>
            <a:ext cx="699730" cy="370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Education</a:t>
            </a:r>
          </a:p>
        </p:txBody>
      </p:sp>
      <p:sp>
        <p:nvSpPr>
          <p:cNvPr id="54" name="Rectangle 53">
            <a:extLst>
              <a:ext uri="{FF2B5EF4-FFF2-40B4-BE49-F238E27FC236}">
                <a16:creationId xmlns:a16="http://schemas.microsoft.com/office/drawing/2014/main" id="{8DCE27FE-180A-443A-A625-AB75B149F561}"/>
              </a:ext>
            </a:extLst>
          </p:cNvPr>
          <p:cNvSpPr/>
          <p:nvPr/>
        </p:nvSpPr>
        <p:spPr>
          <a:xfrm>
            <a:off x="8014974" y="5640485"/>
            <a:ext cx="616742" cy="370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mj-lt"/>
              </a:rPr>
              <a:t>Benefits</a:t>
            </a:r>
          </a:p>
        </p:txBody>
      </p:sp>
      <p:sp>
        <p:nvSpPr>
          <p:cNvPr id="3" name="Slide Number Placeholder 2">
            <a:extLst>
              <a:ext uri="{FF2B5EF4-FFF2-40B4-BE49-F238E27FC236}">
                <a16:creationId xmlns:a16="http://schemas.microsoft.com/office/drawing/2014/main" id="{B0008113-9D39-471B-BAC4-45448228DA6D}"/>
              </a:ext>
            </a:extLst>
          </p:cNvPr>
          <p:cNvSpPr>
            <a:spLocks noGrp="1"/>
          </p:cNvSpPr>
          <p:nvPr>
            <p:ph type="sldNum" sz="quarter" idx="12"/>
          </p:nvPr>
        </p:nvSpPr>
        <p:spPr/>
        <p:txBody>
          <a:bodyPr/>
          <a:lstStyle/>
          <a:p>
            <a:fld id="{C6A4B429-0189-47CD-9DDA-A001F58C55D3}" type="slidenum">
              <a:rPr lang="en-US" smtClean="0"/>
              <a:pPr/>
              <a:t>65</a:t>
            </a:fld>
            <a:endParaRPr lang="en-US"/>
          </a:p>
        </p:txBody>
      </p:sp>
    </p:spTree>
    <p:extLst>
      <p:ext uri="{BB962C8B-B14F-4D97-AF65-F5344CB8AC3E}">
        <p14:creationId xmlns:p14="http://schemas.microsoft.com/office/powerpoint/2010/main" val="1333095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9811-2DA8-4485-8914-8782628BAF26}"/>
              </a:ext>
            </a:extLst>
          </p:cNvPr>
          <p:cNvSpPr>
            <a:spLocks noGrp="1"/>
          </p:cNvSpPr>
          <p:nvPr>
            <p:ph type="title"/>
          </p:nvPr>
        </p:nvSpPr>
        <p:spPr>
          <a:xfrm>
            <a:off x="969965" y="431285"/>
            <a:ext cx="7491412" cy="679668"/>
          </a:xfrm>
        </p:spPr>
        <p:txBody>
          <a:bodyPr>
            <a:noAutofit/>
          </a:bodyPr>
          <a:lstStyle/>
          <a:p>
            <a:r>
              <a:rPr lang="en-GB"/>
              <a:t>Overall, the case was strongest for social workers, based on strength of need, impact and feasibility</a:t>
            </a:r>
          </a:p>
        </p:txBody>
      </p:sp>
      <p:sp>
        <p:nvSpPr>
          <p:cNvPr id="3" name="Slide Number Placeholder 2">
            <a:extLst>
              <a:ext uri="{FF2B5EF4-FFF2-40B4-BE49-F238E27FC236}">
                <a16:creationId xmlns:a16="http://schemas.microsoft.com/office/drawing/2014/main" id="{0CF920DC-81B7-4F5B-8D80-7437548D4212}"/>
              </a:ext>
            </a:extLst>
          </p:cNvPr>
          <p:cNvSpPr>
            <a:spLocks noGrp="1"/>
          </p:cNvSpPr>
          <p:nvPr>
            <p:ph type="sldNum" sz="quarter" idx="12"/>
          </p:nvPr>
        </p:nvSpPr>
        <p:spPr/>
        <p:txBody>
          <a:bodyPr/>
          <a:lstStyle/>
          <a:p>
            <a:fld id="{C6A4B429-0189-47CD-9DDA-A001F58C55D3}" type="slidenum">
              <a:rPr lang="en-US" smtClean="0"/>
              <a:pPr/>
              <a:t>66</a:t>
            </a:fld>
            <a:endParaRPr lang="en-US"/>
          </a:p>
        </p:txBody>
      </p:sp>
      <p:graphicFrame>
        <p:nvGraphicFramePr>
          <p:cNvPr id="16" name="Table 15">
            <a:extLst>
              <a:ext uri="{FF2B5EF4-FFF2-40B4-BE49-F238E27FC236}">
                <a16:creationId xmlns:a16="http://schemas.microsoft.com/office/drawing/2014/main" id="{9E02B374-EDBF-4248-8641-A6149F988A2D}"/>
              </a:ext>
            </a:extLst>
          </p:cNvPr>
          <p:cNvGraphicFramePr>
            <a:graphicFrameLocks noGrp="1"/>
          </p:cNvGraphicFramePr>
          <p:nvPr>
            <p:extLst>
              <p:ext uri="{D42A27DB-BD31-4B8C-83A1-F6EECF244321}">
                <p14:modId xmlns:p14="http://schemas.microsoft.com/office/powerpoint/2010/main" val="903314904"/>
              </p:ext>
            </p:extLst>
          </p:nvPr>
        </p:nvGraphicFramePr>
        <p:xfrm>
          <a:off x="969963" y="1351703"/>
          <a:ext cx="7748590" cy="5273040"/>
        </p:xfrm>
        <a:graphic>
          <a:graphicData uri="http://schemas.openxmlformats.org/drawingml/2006/table">
            <a:tbl>
              <a:tblPr firstRow="1" bandRow="1">
                <a:tableStyleId>{2D5ABB26-0587-4C30-8999-92F81FD0307C}</a:tableStyleId>
              </a:tblPr>
              <a:tblGrid>
                <a:gridCol w="1214830">
                  <a:extLst>
                    <a:ext uri="{9D8B030D-6E8A-4147-A177-3AD203B41FA5}">
                      <a16:colId xmlns:a16="http://schemas.microsoft.com/office/drawing/2014/main" val="4141904932"/>
                    </a:ext>
                  </a:extLst>
                </a:gridCol>
                <a:gridCol w="2177920">
                  <a:extLst>
                    <a:ext uri="{9D8B030D-6E8A-4147-A177-3AD203B41FA5}">
                      <a16:colId xmlns:a16="http://schemas.microsoft.com/office/drawing/2014/main" val="96607872"/>
                    </a:ext>
                  </a:extLst>
                </a:gridCol>
                <a:gridCol w="2177920">
                  <a:extLst>
                    <a:ext uri="{9D8B030D-6E8A-4147-A177-3AD203B41FA5}">
                      <a16:colId xmlns:a16="http://schemas.microsoft.com/office/drawing/2014/main" val="2804385739"/>
                    </a:ext>
                  </a:extLst>
                </a:gridCol>
                <a:gridCol w="2177920">
                  <a:extLst>
                    <a:ext uri="{9D8B030D-6E8A-4147-A177-3AD203B41FA5}">
                      <a16:colId xmlns:a16="http://schemas.microsoft.com/office/drawing/2014/main" val="2852376993"/>
                    </a:ext>
                  </a:extLst>
                </a:gridCol>
              </a:tblGrid>
              <a:tr h="268673">
                <a:tc>
                  <a:txBody>
                    <a:bodyPr/>
                    <a:lstStyle/>
                    <a:p>
                      <a:pPr algn="l"/>
                      <a:r>
                        <a:rPr lang="en-GB" sz="1400" b="1" i="0">
                          <a:solidFill>
                            <a:schemeClr val="bg1"/>
                          </a:solidFill>
                          <a:latin typeface="+mj-lt"/>
                        </a:rPr>
                        <a:t>Criteria</a:t>
                      </a:r>
                    </a:p>
                  </a:txBody>
                  <a:tcPr marL="45720" marR="45720">
                    <a:solidFill>
                      <a:schemeClr val="tx2"/>
                    </a:solidFill>
                  </a:tcPr>
                </a:tc>
                <a:tc>
                  <a:txBody>
                    <a:bodyPr/>
                    <a:lstStyle/>
                    <a:p>
                      <a:pPr algn="l"/>
                      <a:r>
                        <a:rPr lang="en-GB" sz="1400" b="1">
                          <a:solidFill>
                            <a:schemeClr val="bg1"/>
                          </a:solidFill>
                          <a:latin typeface="+mj-lt"/>
                        </a:rPr>
                        <a:t>Early Help</a:t>
                      </a:r>
                    </a:p>
                  </a:txBody>
                  <a:tcPr marL="45720" marR="45720">
                    <a:solidFill>
                      <a:schemeClr val="tx2"/>
                    </a:solidFill>
                  </a:tcPr>
                </a:tc>
                <a:tc>
                  <a:txBody>
                    <a:bodyPr/>
                    <a:lstStyle/>
                    <a:p>
                      <a:pPr algn="l"/>
                      <a:r>
                        <a:rPr lang="en-GB" sz="1400" b="1">
                          <a:solidFill>
                            <a:schemeClr val="bg1"/>
                          </a:solidFill>
                          <a:latin typeface="+mj-lt"/>
                        </a:rPr>
                        <a:t>Social Workers</a:t>
                      </a:r>
                    </a:p>
                  </a:txBody>
                  <a:tcPr marL="45720" marR="45720">
                    <a:solidFill>
                      <a:schemeClr val="tx2"/>
                    </a:solidFill>
                  </a:tcPr>
                </a:tc>
                <a:tc>
                  <a:txBody>
                    <a:bodyPr/>
                    <a:lstStyle/>
                    <a:p>
                      <a:pPr algn="l"/>
                      <a:r>
                        <a:rPr lang="en-GB" sz="1400" b="1">
                          <a:solidFill>
                            <a:schemeClr val="bg1"/>
                          </a:solidFill>
                          <a:latin typeface="+mj-lt"/>
                        </a:rPr>
                        <a:t>Front Door</a:t>
                      </a:r>
                    </a:p>
                  </a:txBody>
                  <a:tcPr marL="45720" marR="45720">
                    <a:solidFill>
                      <a:schemeClr val="tx2"/>
                    </a:solidFill>
                  </a:tcPr>
                </a:tc>
                <a:extLst>
                  <a:ext uri="{0D108BD9-81ED-4DB2-BD59-A6C34878D82A}">
                    <a16:rowId xmlns:a16="http://schemas.microsoft.com/office/drawing/2014/main" val="1491357537"/>
                  </a:ext>
                </a:extLst>
              </a:tr>
              <a:tr h="1209029">
                <a:tc>
                  <a:txBody>
                    <a:bodyPr/>
                    <a:lstStyle/>
                    <a:p>
                      <a:pPr algn="l"/>
                      <a:r>
                        <a:rPr lang="en-GB" sz="1400" i="0">
                          <a:latin typeface="+mj-lt"/>
                        </a:rPr>
                        <a:t>User Need expressed:</a:t>
                      </a:r>
                    </a:p>
                  </a:txBody>
                  <a:tcPr marL="45720" marR="45720">
                    <a:lnB w="12700" cap="flat" cmpd="sng" algn="ctr">
                      <a:solidFill>
                        <a:schemeClr val="accent6"/>
                      </a:solidFill>
                      <a:prstDash val="solid"/>
                      <a:round/>
                      <a:headEnd type="none" w="med" len="med"/>
                      <a:tailEnd type="none" w="med" len="med"/>
                    </a:lnB>
                  </a:tcPr>
                </a:tc>
                <a:tc>
                  <a:txBody>
                    <a:bodyPr/>
                    <a:lstStyle/>
                    <a:p>
                      <a:pPr algn="l"/>
                      <a:r>
                        <a:rPr lang="en-GB" sz="1400" b="1">
                          <a:latin typeface="+mj-lt"/>
                        </a:rPr>
                        <a:t>Strong</a:t>
                      </a:r>
                      <a:r>
                        <a:rPr lang="en-GB" sz="1400" b="0">
                          <a:latin typeface="+mj-lt"/>
                        </a:rPr>
                        <a:t> – currently EH do lots of detective work to find who is engaged with the family</a:t>
                      </a:r>
                    </a:p>
                  </a:txBody>
                  <a:tcPr marL="45720" marR="45720">
                    <a:lnB w="12700" cap="flat" cmpd="sng" algn="ctr">
                      <a:solidFill>
                        <a:schemeClr val="accent6"/>
                      </a:solidFill>
                      <a:prstDash val="solid"/>
                      <a:round/>
                      <a:headEnd type="none" w="med" len="med"/>
                      <a:tailEnd type="none" w="med" len="med"/>
                    </a:lnB>
                  </a:tcPr>
                </a:tc>
                <a:tc>
                  <a:txBody>
                    <a:bodyPr/>
                    <a:lstStyle/>
                    <a:p>
                      <a:pPr algn="l"/>
                      <a:r>
                        <a:rPr lang="en-GB" sz="1400" b="1">
                          <a:latin typeface="+mj-lt"/>
                        </a:rPr>
                        <a:t>Very strong</a:t>
                      </a:r>
                      <a:r>
                        <a:rPr lang="en-GB" sz="1400" b="0">
                          <a:latin typeface="+mj-lt"/>
                        </a:rPr>
                        <a:t> – currently Social Workers do lots of detective work and prioritised this highly</a:t>
                      </a:r>
                    </a:p>
                  </a:txBody>
                  <a:tcPr marL="45720" marR="45720">
                    <a:lnB w="12700" cap="flat" cmpd="sng" algn="ctr">
                      <a:solidFill>
                        <a:schemeClr val="accent6"/>
                      </a:solidFill>
                      <a:prstDash val="solid"/>
                      <a:round/>
                      <a:headEnd type="none" w="med" len="med"/>
                      <a:tailEnd type="none" w="med" len="med"/>
                    </a:lnB>
                  </a:tcPr>
                </a:tc>
                <a:tc>
                  <a:txBody>
                    <a:bodyPr/>
                    <a:lstStyle/>
                    <a:p>
                      <a:pPr algn="l"/>
                      <a:r>
                        <a:rPr lang="en-GB" sz="1400" b="1">
                          <a:latin typeface="+mj-lt"/>
                        </a:rPr>
                        <a:t>Medium</a:t>
                      </a:r>
                      <a:r>
                        <a:rPr lang="en-GB" sz="1400" b="0">
                          <a:latin typeface="+mj-lt"/>
                        </a:rPr>
                        <a:t> – this need was expressed but was mitigated by the co-located multi-agency set-up at the Front Door (particularly in Stockport)</a:t>
                      </a:r>
                    </a:p>
                  </a:txBody>
                  <a:tcPr marL="45720" marR="45720">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2191340232"/>
                  </a:ext>
                </a:extLst>
              </a:tr>
              <a:tr h="1020958">
                <a:tc>
                  <a:txBody>
                    <a:bodyPr/>
                    <a:lstStyle/>
                    <a:p>
                      <a:pPr algn="l"/>
                      <a:r>
                        <a:rPr lang="en-GB" sz="1400" i="0">
                          <a:latin typeface="+mj-lt"/>
                        </a:rPr>
                        <a:t>Impact:</a:t>
                      </a:r>
                    </a:p>
                  </a:txBody>
                  <a:tcPr marL="45720" marR="45720">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l"/>
                      <a:r>
                        <a:rPr lang="en-GB" sz="1400" b="1">
                          <a:latin typeface="+mj-lt"/>
                        </a:rPr>
                        <a:t>High</a:t>
                      </a:r>
                      <a:r>
                        <a:rPr lang="en-GB" sz="1400">
                          <a:latin typeface="+mj-lt"/>
                        </a:rPr>
                        <a:t> – ensure the right level of intervention offered at the earliest opportunity (plus additional time savings)</a:t>
                      </a:r>
                    </a:p>
                  </a:txBody>
                  <a:tcPr marL="45720" marR="45720">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l"/>
                      <a:r>
                        <a:rPr lang="en-GB" sz="1400" b="1">
                          <a:latin typeface="+mj-lt"/>
                        </a:rPr>
                        <a:t>Very high</a:t>
                      </a:r>
                      <a:r>
                        <a:rPr lang="en-GB" sz="1400">
                          <a:latin typeface="+mj-lt"/>
                        </a:rPr>
                        <a:t> – ensure the right level of intervention is offered at point of greatest need (plus additional time savings)</a:t>
                      </a:r>
                    </a:p>
                  </a:txBody>
                  <a:tcPr marL="45720" marR="45720">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l"/>
                      <a:r>
                        <a:rPr lang="en-GB" sz="1400" b="1" kern="1200">
                          <a:solidFill>
                            <a:schemeClr val="tx1"/>
                          </a:solidFill>
                          <a:latin typeface="+mj-lt"/>
                          <a:ea typeface="+mn-ea"/>
                          <a:cs typeface="+mn-cs"/>
                        </a:rPr>
                        <a:t>Very high</a:t>
                      </a:r>
                      <a:r>
                        <a:rPr lang="en-GB" sz="1400" kern="1200">
                          <a:solidFill>
                            <a:schemeClr val="tx1"/>
                          </a:solidFill>
                          <a:latin typeface="+mj-lt"/>
                          <a:ea typeface="+mn-ea"/>
                          <a:cs typeface="+mn-cs"/>
                        </a:rPr>
                        <a:t> – ensure the right level of intervention is offered at point of greatest need (plus additional time savings)</a:t>
                      </a:r>
                    </a:p>
                  </a:txBody>
                  <a:tcPr marL="45720" marR="45720">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3627700120"/>
                  </a:ext>
                </a:extLst>
              </a:tr>
              <a:tr h="2149385">
                <a:tc>
                  <a:txBody>
                    <a:bodyPr/>
                    <a:lstStyle/>
                    <a:p>
                      <a:pPr algn="l"/>
                      <a:r>
                        <a:rPr lang="en-GB" sz="1400" i="0">
                          <a:latin typeface="+mj-lt"/>
                        </a:rPr>
                        <a:t>Feasibility</a:t>
                      </a:r>
                    </a:p>
                  </a:txBody>
                  <a:tcPr marL="45720" marR="45720">
                    <a:lnT w="12700" cap="flat" cmpd="sng" algn="ctr">
                      <a:solidFill>
                        <a:schemeClr val="accent6"/>
                      </a:solidFill>
                      <a:prstDash val="solid"/>
                      <a:round/>
                      <a:headEnd type="none" w="med" len="med"/>
                      <a:tailEnd type="none" w="med" len="med"/>
                    </a:lnT>
                  </a:tcPr>
                </a:tc>
                <a:tc>
                  <a:txBody>
                    <a:bodyPr/>
                    <a:lstStyle/>
                    <a:p>
                      <a:pPr algn="l"/>
                      <a:r>
                        <a:rPr lang="en-GB" sz="1400" b="1">
                          <a:latin typeface="+mj-lt"/>
                        </a:rPr>
                        <a:t>Low </a:t>
                      </a:r>
                      <a:r>
                        <a:rPr lang="en-GB" sz="1400" b="0">
                          <a:latin typeface="+mj-lt"/>
                        </a:rPr>
                        <a:t>–</a:t>
                      </a:r>
                    </a:p>
                    <a:p>
                      <a:pPr algn="l"/>
                      <a:r>
                        <a:rPr lang="en-GB" sz="1400">
                          <a:latin typeface="+mj-lt"/>
                        </a:rPr>
                        <a:t>1) IG is more challenging as EH is not statutory so harder to argue a “basis in law” for processing</a:t>
                      </a:r>
                      <a:br>
                        <a:rPr lang="en-GB" sz="1400">
                          <a:latin typeface="+mj-lt"/>
                        </a:rPr>
                      </a:br>
                      <a:r>
                        <a:rPr lang="en-GB" sz="1400">
                          <a:latin typeface="+mj-lt"/>
                        </a:rPr>
                        <a:t>2) EH arrangements differ more significantly between councils, meaning building a common tool is more difficult</a:t>
                      </a:r>
                    </a:p>
                    <a:p>
                      <a:pPr algn="l"/>
                      <a:endParaRPr lang="en-GB" sz="1400">
                        <a:latin typeface="+mj-lt"/>
                      </a:endParaRPr>
                    </a:p>
                  </a:txBody>
                  <a:tcPr marL="45720" marR="45720">
                    <a:lnT w="12700" cap="flat" cmpd="sng" algn="ctr">
                      <a:solidFill>
                        <a:schemeClr val="accent6"/>
                      </a:solidFill>
                      <a:prstDash val="solid"/>
                      <a:round/>
                      <a:headEnd type="none" w="med" len="med"/>
                      <a:tailEnd type="none" w="med" len="med"/>
                    </a:lnT>
                  </a:tcPr>
                </a:tc>
                <a:tc>
                  <a:txBody>
                    <a:bodyPr/>
                    <a:lstStyle/>
                    <a:p>
                      <a:pPr algn="l"/>
                      <a:r>
                        <a:rPr lang="en-GB" sz="1400" b="1">
                          <a:latin typeface="+mj-lt"/>
                        </a:rPr>
                        <a:t>Medium </a:t>
                      </a:r>
                      <a:r>
                        <a:rPr lang="en-GB" sz="1400" b="0">
                          <a:latin typeface="+mj-lt"/>
                        </a:rPr>
                        <a:t>– </a:t>
                      </a:r>
                    </a:p>
                    <a:p>
                      <a:pPr algn="l"/>
                      <a:r>
                        <a:rPr lang="en-GB" sz="1400" b="0">
                          <a:latin typeface="+mj-lt"/>
                        </a:rPr>
                        <a:t>There is a statutory </a:t>
                      </a:r>
                      <a:r>
                        <a:rPr lang="en-GB" sz="1400">
                          <a:latin typeface="+mj-lt"/>
                        </a:rPr>
                        <a:t>requirement to provide safeguarding services so clear basis in law for processing. However it would still be complex from an IG and systems perspective to join all data together</a:t>
                      </a:r>
                    </a:p>
                  </a:txBody>
                  <a:tcPr marL="45720" marR="45720">
                    <a:lnT w="12700" cap="flat" cmpd="sng" algn="ctr">
                      <a:solidFill>
                        <a:schemeClr val="accent6"/>
                      </a:solidFill>
                      <a:prstDash val="solid"/>
                      <a:round/>
                      <a:headEnd type="none" w="med" len="med"/>
                      <a:tailEnd type="none" w="med" len="med"/>
                    </a:lnT>
                  </a:tcPr>
                </a:tc>
                <a:tc>
                  <a:txBody>
                    <a:bodyPr/>
                    <a:lstStyle/>
                    <a:p>
                      <a:pPr algn="l"/>
                      <a:r>
                        <a:rPr lang="en-GB" sz="1400" b="1">
                          <a:latin typeface="+mj-lt"/>
                        </a:rPr>
                        <a:t>Medium </a:t>
                      </a:r>
                      <a:r>
                        <a:rPr lang="en-GB" sz="1400" b="0">
                          <a:latin typeface="+mj-lt"/>
                        </a:rPr>
                        <a:t>–</a:t>
                      </a:r>
                    </a:p>
                    <a:p>
                      <a:pPr algn="l"/>
                      <a:r>
                        <a:rPr lang="en-GB" sz="1400" b="0" kern="1200">
                          <a:solidFill>
                            <a:schemeClr val="tx1"/>
                          </a:solidFill>
                          <a:latin typeface="+mj-lt"/>
                          <a:ea typeface="+mn-ea"/>
                          <a:cs typeface="+mn-cs"/>
                        </a:rPr>
                        <a:t>There is a statutory </a:t>
                      </a:r>
                      <a:r>
                        <a:rPr lang="en-GB" sz="1400" kern="1200">
                          <a:solidFill>
                            <a:schemeClr val="tx1"/>
                          </a:solidFill>
                          <a:latin typeface="+mj-lt"/>
                          <a:ea typeface="+mn-ea"/>
                          <a:cs typeface="+mn-cs"/>
                        </a:rPr>
                        <a:t>requirement to provide safeguarding services so clear basis in law for processing. However it would still be complex from an IG and systems perspective to join all data together</a:t>
                      </a:r>
                    </a:p>
                  </a:txBody>
                  <a:tcPr marL="45720" marR="45720">
                    <a:lnT w="12700" cap="flat" cmpd="sng" algn="ctr">
                      <a:solidFill>
                        <a:schemeClr val="accent6"/>
                      </a:solidFill>
                      <a:prstDash val="solid"/>
                      <a:round/>
                      <a:headEnd type="none" w="med" len="med"/>
                      <a:tailEnd type="none" w="med" len="med"/>
                    </a:lnT>
                  </a:tcPr>
                </a:tc>
                <a:extLst>
                  <a:ext uri="{0D108BD9-81ED-4DB2-BD59-A6C34878D82A}">
                    <a16:rowId xmlns:a16="http://schemas.microsoft.com/office/drawing/2014/main" val="1908383832"/>
                  </a:ext>
                </a:extLst>
              </a:tr>
            </a:tbl>
          </a:graphicData>
        </a:graphic>
      </p:graphicFrame>
    </p:spTree>
    <p:extLst>
      <p:ext uri="{BB962C8B-B14F-4D97-AF65-F5344CB8AC3E}">
        <p14:creationId xmlns:p14="http://schemas.microsoft.com/office/powerpoint/2010/main" val="1608572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DAD6-08EA-4549-915A-7F9F4C1EB7EE}"/>
              </a:ext>
            </a:extLst>
          </p:cNvPr>
          <p:cNvSpPr>
            <a:spLocks noGrp="1"/>
          </p:cNvSpPr>
          <p:nvPr>
            <p:ph type="title"/>
          </p:nvPr>
        </p:nvSpPr>
        <p:spPr/>
        <p:txBody>
          <a:bodyPr>
            <a:normAutofit/>
          </a:bodyPr>
          <a:lstStyle/>
          <a:p>
            <a:r>
              <a:rPr lang="en-GB">
                <a:solidFill>
                  <a:srgbClr val="773C80"/>
                </a:solidFill>
              </a:rPr>
              <a:t>To understand how generally applicable our findings were, we surveyed frontline workers</a:t>
            </a:r>
            <a:endParaRPr lang="en-GB"/>
          </a:p>
        </p:txBody>
      </p:sp>
      <p:sp>
        <p:nvSpPr>
          <p:cNvPr id="3" name="Slide Number Placeholder 2">
            <a:extLst>
              <a:ext uri="{FF2B5EF4-FFF2-40B4-BE49-F238E27FC236}">
                <a16:creationId xmlns:a16="http://schemas.microsoft.com/office/drawing/2014/main" id="{0EE38C92-C940-4806-9C5F-597412AF2E0B}"/>
              </a:ext>
            </a:extLst>
          </p:cNvPr>
          <p:cNvSpPr>
            <a:spLocks noGrp="1"/>
          </p:cNvSpPr>
          <p:nvPr>
            <p:ph type="sldNum" sz="quarter" idx="12"/>
          </p:nvPr>
        </p:nvSpPr>
        <p:spPr/>
        <p:txBody>
          <a:bodyPr/>
          <a:lstStyle/>
          <a:p>
            <a:fld id="{C6A4B429-0189-47CD-9DDA-A001F58C55D3}" type="slidenum">
              <a:rPr lang="en-US" smtClean="0"/>
              <a:pPr/>
              <a:t>67</a:t>
            </a:fld>
            <a:endParaRPr lang="en-US"/>
          </a:p>
        </p:txBody>
      </p:sp>
      <p:pic>
        <p:nvPicPr>
          <p:cNvPr id="5" name="Picture 4">
            <a:extLst>
              <a:ext uri="{FF2B5EF4-FFF2-40B4-BE49-F238E27FC236}">
                <a16:creationId xmlns:a16="http://schemas.microsoft.com/office/drawing/2014/main" id="{A499A43C-C329-4881-B397-28D165D40CBB}"/>
              </a:ext>
            </a:extLst>
          </p:cNvPr>
          <p:cNvPicPr>
            <a:picLocks noChangeAspect="1"/>
          </p:cNvPicPr>
          <p:nvPr/>
        </p:nvPicPr>
        <p:blipFill>
          <a:blip r:embed="rId2"/>
          <a:stretch>
            <a:fillRect/>
          </a:stretch>
        </p:blipFill>
        <p:spPr>
          <a:xfrm>
            <a:off x="1414600" y="1832984"/>
            <a:ext cx="1930396" cy="1941586"/>
          </a:xfrm>
          <a:prstGeom prst="rect">
            <a:avLst/>
          </a:prstGeom>
        </p:spPr>
      </p:pic>
      <p:sp>
        <p:nvSpPr>
          <p:cNvPr id="10" name="TextBox 14">
            <a:extLst>
              <a:ext uri="{FF2B5EF4-FFF2-40B4-BE49-F238E27FC236}">
                <a16:creationId xmlns:a16="http://schemas.microsoft.com/office/drawing/2014/main" id="{D39D9678-6A05-401C-B371-D32A7C106B0C}"/>
              </a:ext>
            </a:extLst>
          </p:cNvPr>
          <p:cNvSpPr txBox="1"/>
          <p:nvPr/>
        </p:nvSpPr>
        <p:spPr>
          <a:xfrm>
            <a:off x="4107977" y="1722107"/>
            <a:ext cx="4628036" cy="261610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1">
              <a:spcBef>
                <a:spcPts val="1800"/>
              </a:spcBef>
            </a:pPr>
            <a:r>
              <a:rPr lang="en-GB" sz="1500">
                <a:latin typeface="+mj-lt"/>
              </a:rPr>
              <a:t>Which decisions most need family context information?</a:t>
            </a:r>
          </a:p>
          <a:p>
            <a:pPr marL="742950" lvl="1" indent="-285750">
              <a:spcBef>
                <a:spcPts val="1800"/>
              </a:spcBef>
              <a:buFont typeface="Arial" panose="020B0604020202020204" pitchFamily="34" charset="0"/>
              <a:buChar char="•"/>
            </a:pPr>
            <a:endParaRPr lang="en-GB" sz="1500">
              <a:latin typeface="+mj-lt"/>
            </a:endParaRPr>
          </a:p>
          <a:p>
            <a:pPr marL="742950" lvl="1" indent="-285750">
              <a:spcBef>
                <a:spcPts val="1800"/>
              </a:spcBef>
              <a:buFont typeface="Arial" panose="020B0604020202020204" pitchFamily="34" charset="0"/>
              <a:buChar char="•"/>
            </a:pPr>
            <a:endParaRPr lang="en-GB" sz="1500">
              <a:latin typeface="+mj-lt"/>
            </a:endParaRPr>
          </a:p>
          <a:p>
            <a:pPr lvl="1">
              <a:spcBef>
                <a:spcPts val="1800"/>
              </a:spcBef>
            </a:pPr>
            <a:endParaRPr lang="en-GB" sz="1500">
              <a:latin typeface="+mj-lt"/>
            </a:endParaRPr>
          </a:p>
          <a:p>
            <a:pPr lvl="1">
              <a:spcBef>
                <a:spcPts val="1800"/>
              </a:spcBef>
            </a:pPr>
            <a:endParaRPr lang="en-GB" sz="500">
              <a:latin typeface="+mj-lt"/>
            </a:endParaRPr>
          </a:p>
          <a:p>
            <a:pPr lvl="1">
              <a:spcBef>
                <a:spcPts val="1800"/>
              </a:spcBef>
            </a:pPr>
            <a:r>
              <a:rPr lang="en-GB" sz="1500">
                <a:latin typeface="+mj-lt"/>
              </a:rPr>
              <a:t>How do they get access to this information currently?</a:t>
            </a:r>
          </a:p>
        </p:txBody>
      </p:sp>
      <p:pic>
        <p:nvPicPr>
          <p:cNvPr id="4" name="Picture 3">
            <a:extLst>
              <a:ext uri="{FF2B5EF4-FFF2-40B4-BE49-F238E27FC236}">
                <a16:creationId xmlns:a16="http://schemas.microsoft.com/office/drawing/2014/main" id="{4D2EB510-0BC0-48AF-B273-ECC328618D94}"/>
              </a:ext>
            </a:extLst>
          </p:cNvPr>
          <p:cNvPicPr>
            <a:picLocks noChangeAspect="1"/>
          </p:cNvPicPr>
          <p:nvPr/>
        </p:nvPicPr>
        <p:blipFill>
          <a:blip r:embed="rId3"/>
          <a:stretch>
            <a:fillRect/>
          </a:stretch>
        </p:blipFill>
        <p:spPr>
          <a:xfrm>
            <a:off x="5726542" y="2344631"/>
            <a:ext cx="2152073" cy="1613510"/>
          </a:xfrm>
          <a:prstGeom prst="rect">
            <a:avLst/>
          </a:prstGeom>
          <a:ln w="28575">
            <a:solidFill>
              <a:schemeClr val="accent1"/>
            </a:solidFill>
          </a:ln>
        </p:spPr>
      </p:pic>
      <p:pic>
        <p:nvPicPr>
          <p:cNvPr id="6" name="Picture 5">
            <a:extLst>
              <a:ext uri="{FF2B5EF4-FFF2-40B4-BE49-F238E27FC236}">
                <a16:creationId xmlns:a16="http://schemas.microsoft.com/office/drawing/2014/main" id="{940A883E-D910-40CA-8B84-34F03886CA9D}"/>
              </a:ext>
            </a:extLst>
          </p:cNvPr>
          <p:cNvPicPr>
            <a:picLocks noChangeAspect="1"/>
          </p:cNvPicPr>
          <p:nvPr/>
        </p:nvPicPr>
        <p:blipFill>
          <a:blip r:embed="rId4"/>
          <a:stretch>
            <a:fillRect/>
          </a:stretch>
        </p:blipFill>
        <p:spPr>
          <a:xfrm>
            <a:off x="5698546" y="4449631"/>
            <a:ext cx="2180069" cy="1635603"/>
          </a:xfrm>
          <a:prstGeom prst="rect">
            <a:avLst/>
          </a:prstGeom>
          <a:ln w="28575">
            <a:solidFill>
              <a:schemeClr val="accent1"/>
            </a:solidFill>
          </a:ln>
        </p:spPr>
      </p:pic>
      <p:sp>
        <p:nvSpPr>
          <p:cNvPr id="7" name="Rectangle 6">
            <a:extLst>
              <a:ext uri="{FF2B5EF4-FFF2-40B4-BE49-F238E27FC236}">
                <a16:creationId xmlns:a16="http://schemas.microsoft.com/office/drawing/2014/main" id="{856EE76E-38DA-4F99-8773-BEC23CC0C6F8}"/>
              </a:ext>
            </a:extLst>
          </p:cNvPr>
          <p:cNvSpPr/>
          <p:nvPr/>
        </p:nvSpPr>
        <p:spPr>
          <a:xfrm>
            <a:off x="587943" y="3945793"/>
            <a:ext cx="3786909" cy="784830"/>
          </a:xfrm>
          <a:prstGeom prst="rect">
            <a:avLst/>
          </a:prstGeom>
        </p:spPr>
        <p:txBody>
          <a:bodyPr wrap="square">
            <a:spAutoFit/>
          </a:bodyPr>
          <a:lstStyle/>
          <a:p>
            <a:pPr lvl="1">
              <a:spcBef>
                <a:spcPts val="1800"/>
              </a:spcBef>
            </a:pPr>
            <a:r>
              <a:rPr lang="en-GB" sz="1500" b="1">
                <a:latin typeface="+mj-lt"/>
              </a:rPr>
              <a:t>We sent out a short online questionnaire to 12 Social Workers in Stockport to ask: </a:t>
            </a:r>
          </a:p>
        </p:txBody>
      </p:sp>
      <p:sp>
        <p:nvSpPr>
          <p:cNvPr id="8" name="Left Brace 7">
            <a:extLst>
              <a:ext uri="{FF2B5EF4-FFF2-40B4-BE49-F238E27FC236}">
                <a16:creationId xmlns:a16="http://schemas.microsoft.com/office/drawing/2014/main" id="{D8205D27-DE78-443F-8BEF-A50B76B6C8DF}"/>
              </a:ext>
            </a:extLst>
          </p:cNvPr>
          <p:cNvSpPr/>
          <p:nvPr/>
        </p:nvSpPr>
        <p:spPr>
          <a:xfrm>
            <a:off x="4191390" y="1596026"/>
            <a:ext cx="351270" cy="4592338"/>
          </a:xfrm>
          <a:prstGeom prst="leftBrace">
            <a:avLst>
              <a:gd name="adj1" fmla="val 1885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486245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8D84BF5-7CBA-4623-BDAF-4DB8A40975C9}"/>
              </a:ext>
            </a:extLst>
          </p:cNvPr>
          <p:cNvGraphicFramePr/>
          <p:nvPr>
            <p:extLst>
              <p:ext uri="{D42A27DB-BD31-4B8C-83A1-F6EECF244321}">
                <p14:modId xmlns:p14="http://schemas.microsoft.com/office/powerpoint/2010/main" val="1490550966"/>
              </p:ext>
            </p:extLst>
          </p:nvPr>
        </p:nvGraphicFramePr>
        <p:xfrm>
          <a:off x="506436" y="1348509"/>
          <a:ext cx="9265362" cy="5178905"/>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483894BA-C172-4501-BA7E-A0A114EC4565}"/>
              </a:ext>
            </a:extLst>
          </p:cNvPr>
          <p:cNvGrpSpPr/>
          <p:nvPr/>
        </p:nvGrpSpPr>
        <p:grpSpPr>
          <a:xfrm>
            <a:off x="2854385" y="6442789"/>
            <a:ext cx="5783178" cy="261610"/>
            <a:chOff x="2819046" y="6459254"/>
            <a:chExt cx="5783178" cy="261610"/>
          </a:xfrm>
        </p:grpSpPr>
        <p:sp>
          <p:nvSpPr>
            <p:cNvPr id="5" name="Rectangle 4">
              <a:extLst>
                <a:ext uri="{FF2B5EF4-FFF2-40B4-BE49-F238E27FC236}">
                  <a16:creationId xmlns:a16="http://schemas.microsoft.com/office/drawing/2014/main" id="{3426385D-DD3F-4038-A655-B701C9823889}"/>
                </a:ext>
              </a:extLst>
            </p:cNvPr>
            <p:cNvSpPr/>
            <p:nvPr/>
          </p:nvSpPr>
          <p:spPr>
            <a:xfrm>
              <a:off x="2819046" y="6459254"/>
              <a:ext cx="5783178" cy="261610"/>
            </a:xfrm>
            <a:prstGeom prst="rect">
              <a:avLst/>
            </a:prstGeom>
          </p:spPr>
          <p:txBody>
            <a:bodyPr wrap="square">
              <a:spAutoFit/>
            </a:bodyPr>
            <a:lstStyle/>
            <a:p>
              <a:pPr lvl="0" algn="r">
                <a:spcBef>
                  <a:spcPts val="600"/>
                </a:spcBef>
                <a:defRPr/>
              </a:pPr>
              <a:r>
                <a:rPr lang="en-GB" sz="1050">
                  <a:latin typeface="+mj-lt"/>
                </a:rPr>
                <a:t>          = prioritised decisions by SWs in Stockport</a:t>
              </a:r>
            </a:p>
          </p:txBody>
        </p:sp>
        <p:sp>
          <p:nvSpPr>
            <p:cNvPr id="7" name="Star: 5 Points 6">
              <a:extLst>
                <a:ext uri="{FF2B5EF4-FFF2-40B4-BE49-F238E27FC236}">
                  <a16:creationId xmlns:a16="http://schemas.microsoft.com/office/drawing/2014/main" id="{DB7CB464-51F8-4710-89CD-3AD427B85B5E}"/>
                </a:ext>
              </a:extLst>
            </p:cNvPr>
            <p:cNvSpPr/>
            <p:nvPr/>
          </p:nvSpPr>
          <p:spPr>
            <a:xfrm>
              <a:off x="5938533" y="6517511"/>
              <a:ext cx="166546" cy="145096"/>
            </a:xfrm>
            <a:prstGeom prst="star5">
              <a:avLst/>
            </a:prstGeom>
            <a:solidFill>
              <a:srgbClr val="F07F13"/>
            </a:solidFill>
            <a:ln>
              <a:solidFill>
                <a:srgbClr val="F07F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FFBBB6EF-A01A-4C74-AC43-FF0757F53D5B}"/>
              </a:ext>
            </a:extLst>
          </p:cNvPr>
          <p:cNvSpPr txBox="1">
            <a:spLocks/>
          </p:cNvSpPr>
          <p:nvPr/>
        </p:nvSpPr>
        <p:spPr>
          <a:xfrm>
            <a:off x="889755" y="417218"/>
            <a:ext cx="7297737" cy="679668"/>
          </a:xfrm>
          <a:prstGeom prst="rect">
            <a:avLst/>
          </a:prstGeom>
        </p:spPr>
        <p:txBody>
          <a:bodyPr>
            <a:normAutofit lnSpcReduction="10000"/>
          </a:bodyPr>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r>
              <a:rPr lang="en-GB">
                <a:solidFill>
                  <a:srgbClr val="773C80"/>
                </a:solidFill>
              </a:rPr>
              <a:t>The biggest need for family context was for safeguarding assessment</a:t>
            </a:r>
          </a:p>
        </p:txBody>
      </p:sp>
      <p:sp>
        <p:nvSpPr>
          <p:cNvPr id="12" name="Slide Number Placeholder 11">
            <a:extLst>
              <a:ext uri="{FF2B5EF4-FFF2-40B4-BE49-F238E27FC236}">
                <a16:creationId xmlns:a16="http://schemas.microsoft.com/office/drawing/2014/main" id="{17D07F7A-4EF1-4C7A-9125-3F88EA0BCC5B}"/>
              </a:ext>
            </a:extLst>
          </p:cNvPr>
          <p:cNvSpPr>
            <a:spLocks noGrp="1"/>
          </p:cNvSpPr>
          <p:nvPr>
            <p:ph type="sldNum" sz="quarter" idx="12"/>
          </p:nvPr>
        </p:nvSpPr>
        <p:spPr/>
        <p:txBody>
          <a:bodyPr/>
          <a:lstStyle/>
          <a:p>
            <a:fld id="{C6A4B429-0189-47CD-9DDA-A001F58C55D3}" type="slidenum">
              <a:rPr lang="en-US" smtClean="0"/>
              <a:pPr/>
              <a:t>68</a:t>
            </a:fld>
            <a:endParaRPr lang="en-US"/>
          </a:p>
        </p:txBody>
      </p:sp>
    </p:spTree>
    <p:extLst>
      <p:ext uri="{BB962C8B-B14F-4D97-AF65-F5344CB8AC3E}">
        <p14:creationId xmlns:p14="http://schemas.microsoft.com/office/powerpoint/2010/main" val="476877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B99F951-77B6-4737-B9E5-217E382BDC77}"/>
              </a:ext>
            </a:extLst>
          </p:cNvPr>
          <p:cNvGraphicFramePr/>
          <p:nvPr>
            <p:extLst>
              <p:ext uri="{D42A27DB-BD31-4B8C-83A1-F6EECF244321}">
                <p14:modId xmlns:p14="http://schemas.microsoft.com/office/powerpoint/2010/main" val="1416891113"/>
              </p:ext>
            </p:extLst>
          </p:nvPr>
        </p:nvGraphicFramePr>
        <p:xfrm>
          <a:off x="796836" y="1278456"/>
          <a:ext cx="7362426" cy="5085471"/>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a:extLst>
              <a:ext uri="{FF2B5EF4-FFF2-40B4-BE49-F238E27FC236}">
                <a16:creationId xmlns:a16="http://schemas.microsoft.com/office/drawing/2014/main" id="{E968385B-6946-4263-94E3-A2829B810149}"/>
              </a:ext>
            </a:extLst>
          </p:cNvPr>
          <p:cNvSpPr txBox="1">
            <a:spLocks/>
          </p:cNvSpPr>
          <p:nvPr/>
        </p:nvSpPr>
        <p:spPr>
          <a:xfrm>
            <a:off x="873713" y="419253"/>
            <a:ext cx="7297737" cy="679668"/>
          </a:xfrm>
          <a:prstGeom prst="rect">
            <a:avLst/>
          </a:prstGeom>
        </p:spPr>
        <p:txBody>
          <a:bodyPr>
            <a:normAutofit lnSpcReduction="10000"/>
          </a:bodyPr>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r>
              <a:rPr lang="en-GB"/>
              <a:t>Currently Social workers make large numbers of calls and emails to contact other professionals</a:t>
            </a:r>
          </a:p>
        </p:txBody>
      </p:sp>
      <p:sp>
        <p:nvSpPr>
          <p:cNvPr id="3" name="Slide Number Placeholder 2">
            <a:extLst>
              <a:ext uri="{FF2B5EF4-FFF2-40B4-BE49-F238E27FC236}">
                <a16:creationId xmlns:a16="http://schemas.microsoft.com/office/drawing/2014/main" id="{AD90EFD8-4688-4A90-92EC-526A3BBCC19A}"/>
              </a:ext>
            </a:extLst>
          </p:cNvPr>
          <p:cNvSpPr>
            <a:spLocks noGrp="1"/>
          </p:cNvSpPr>
          <p:nvPr>
            <p:ph type="sldNum" sz="quarter" idx="12"/>
          </p:nvPr>
        </p:nvSpPr>
        <p:spPr/>
        <p:txBody>
          <a:bodyPr/>
          <a:lstStyle/>
          <a:p>
            <a:fld id="{C6A4B429-0189-47CD-9DDA-A001F58C55D3}" type="slidenum">
              <a:rPr lang="en-US" smtClean="0"/>
              <a:pPr/>
              <a:t>69</a:t>
            </a:fld>
            <a:endParaRPr lang="en-US"/>
          </a:p>
        </p:txBody>
      </p:sp>
    </p:spTree>
    <p:extLst>
      <p:ext uri="{BB962C8B-B14F-4D97-AF65-F5344CB8AC3E}">
        <p14:creationId xmlns:p14="http://schemas.microsoft.com/office/powerpoint/2010/main" val="2939352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0922-BF9A-4694-B842-C200A341B2BB}"/>
              </a:ext>
            </a:extLst>
          </p:cNvPr>
          <p:cNvSpPr>
            <a:spLocks noGrp="1"/>
          </p:cNvSpPr>
          <p:nvPr>
            <p:ph type="title"/>
          </p:nvPr>
        </p:nvSpPr>
        <p:spPr>
          <a:xfrm>
            <a:off x="969965" y="431284"/>
            <a:ext cx="7766048" cy="1156883"/>
          </a:xfrm>
        </p:spPr>
        <p:txBody>
          <a:bodyPr>
            <a:normAutofit/>
          </a:bodyPr>
          <a:lstStyle/>
          <a:p>
            <a:r>
              <a:rPr lang="en-GB" b="1"/>
              <a:t>Executive summary – addressing the user need</a:t>
            </a:r>
            <a:br>
              <a:rPr lang="en-GB" b="1"/>
            </a:br>
            <a:r>
              <a:rPr lang="en-GB"/>
              <a:t>There is a clear business case to develop an alpha-stage tool to address this user need</a:t>
            </a:r>
            <a:endParaRPr lang="en-GB" b="1"/>
          </a:p>
        </p:txBody>
      </p:sp>
      <p:sp>
        <p:nvSpPr>
          <p:cNvPr id="3" name="Slide Number Placeholder 2">
            <a:extLst>
              <a:ext uri="{FF2B5EF4-FFF2-40B4-BE49-F238E27FC236}">
                <a16:creationId xmlns:a16="http://schemas.microsoft.com/office/drawing/2014/main" id="{D2104E3A-68C0-42EB-B1E0-91DC3238A748}"/>
              </a:ext>
            </a:extLst>
          </p:cNvPr>
          <p:cNvSpPr>
            <a:spLocks noGrp="1"/>
          </p:cNvSpPr>
          <p:nvPr>
            <p:ph type="sldNum" sz="quarter" idx="12"/>
          </p:nvPr>
        </p:nvSpPr>
        <p:spPr/>
        <p:txBody>
          <a:bodyPr/>
          <a:lstStyle/>
          <a:p>
            <a:fld id="{C6A4B429-0189-47CD-9DDA-A001F58C55D3}" type="slidenum">
              <a:rPr lang="en-US" smtClean="0"/>
              <a:pPr/>
              <a:t>7</a:t>
            </a:fld>
            <a:endParaRPr lang="en-US"/>
          </a:p>
        </p:txBody>
      </p:sp>
      <p:sp>
        <p:nvSpPr>
          <p:cNvPr id="4" name="Content Placeholder 3">
            <a:extLst>
              <a:ext uri="{FF2B5EF4-FFF2-40B4-BE49-F238E27FC236}">
                <a16:creationId xmlns:a16="http://schemas.microsoft.com/office/drawing/2014/main" id="{445F45CE-62C7-4984-9A08-2D2E51BC0746}"/>
              </a:ext>
            </a:extLst>
          </p:cNvPr>
          <p:cNvSpPr>
            <a:spLocks noGrp="1"/>
          </p:cNvSpPr>
          <p:nvPr>
            <p:ph sz="quarter" idx="14"/>
          </p:nvPr>
        </p:nvSpPr>
        <p:spPr>
          <a:xfrm>
            <a:off x="705853" y="1400844"/>
            <a:ext cx="8028573" cy="5457156"/>
          </a:xfrm>
        </p:spPr>
        <p:txBody>
          <a:bodyPr>
            <a:normAutofit/>
          </a:bodyPr>
          <a:lstStyle/>
          <a:p>
            <a:pPr marL="283210"/>
            <a:r>
              <a:rPr lang="en-US">
                <a:ea typeface="Cambria"/>
              </a:rPr>
              <a:t>Helping Social Workers find out who is supporting a family would have significant benefits:</a:t>
            </a:r>
          </a:p>
          <a:p>
            <a:pPr marL="626110" indent="-342900">
              <a:spcBef>
                <a:spcPts val="300"/>
              </a:spcBef>
              <a:buSzPct val="100000"/>
              <a:buFont typeface="+mj-lt"/>
              <a:buAutoNum type="arabicPeriod"/>
            </a:pPr>
            <a:r>
              <a:rPr lang="en-US">
                <a:ea typeface="Cambria"/>
              </a:rPr>
              <a:t>Better support and outcomes for families </a:t>
            </a:r>
            <a:r>
              <a:rPr lang="en-US" b="0">
                <a:ea typeface="Cambria"/>
              </a:rPr>
              <a:t>– knowing who is involved and having the right conversations will mean Social Workers have the full picture, do not miss risk factors and can have better quality interaction with families, meaning they can ensure families get the right support first time. Currently 23,000 children a year (10% of NFA referrals) across the UK have to be referred to children’s services multiple times before they get the right support</a:t>
            </a:r>
            <a:r>
              <a:rPr lang="en-US" b="0" baseline="30000">
                <a:ea typeface="Cambria"/>
              </a:rPr>
              <a:t>1</a:t>
            </a:r>
            <a:endParaRPr lang="en-US" b="0">
              <a:ea typeface="Cambria"/>
            </a:endParaRPr>
          </a:p>
          <a:p>
            <a:pPr marL="626110" indent="-342900">
              <a:spcBef>
                <a:spcPts val="300"/>
              </a:spcBef>
              <a:buSzPct val="100000"/>
              <a:buFont typeface="+mj-lt"/>
              <a:buAutoNum type="arabicPeriod"/>
            </a:pPr>
            <a:r>
              <a:rPr lang="en-US">
                <a:ea typeface="Cambria"/>
              </a:rPr>
              <a:t>Cost savings – </a:t>
            </a:r>
            <a:r>
              <a:rPr lang="en-US" b="0">
                <a:ea typeface="Cambria"/>
              </a:rPr>
              <a:t>ensuring children and families get the appropriate support will help stop their needs further developing, leading them to escalate to need more intensive support. This would have significant cost savings for the authority, with an average care placement of two years typically costing in excess of £100,000</a:t>
            </a:r>
          </a:p>
          <a:p>
            <a:pPr marL="626110" indent="-342900">
              <a:spcBef>
                <a:spcPts val="300"/>
              </a:spcBef>
              <a:buSzPct val="100000"/>
              <a:buFont typeface="+mj-lt"/>
              <a:buAutoNum type="arabicPeriod"/>
            </a:pPr>
            <a:r>
              <a:rPr lang="en-US">
                <a:ea typeface="Cambria"/>
              </a:rPr>
              <a:t>Time savings </a:t>
            </a:r>
            <a:r>
              <a:rPr lang="en-US" b="0">
                <a:ea typeface="Cambria"/>
              </a:rPr>
              <a:t>– eliminating the time Social Workers currently waste in ad hoc processes searching for basic information would free them up for better interaction with families. Social Workers estimate that they spend on average 2 hours per case searching for this information. Eliminating this would equate to 4 FTE saved per year for a small/medium council</a:t>
            </a:r>
          </a:p>
          <a:p>
            <a:pPr marL="283210">
              <a:buSzPct val="100000"/>
            </a:pPr>
            <a:r>
              <a:rPr lang="en-US">
                <a:ea typeface="Cambria"/>
              </a:rPr>
              <a:t>There is therefore a strong business case for developing a prototype tool to address this need</a:t>
            </a:r>
          </a:p>
          <a:p>
            <a:pPr marL="568960" indent="-285750">
              <a:buFont typeface="Arial" panose="020B0604020202020204" pitchFamily="34" charset="0"/>
              <a:buChar char="•"/>
            </a:pPr>
            <a:r>
              <a:rPr lang="en-US" b="0"/>
              <a:t>With the evidence suggesting that this need is common across councils, there is a strong business case for investing in an alpha stage working to make it easier for shows Social Workers to find which services are engaged with a family and what the contact details for the lead professional are</a:t>
            </a:r>
          </a:p>
          <a:p>
            <a:pPr marL="568960" indent="-285750">
              <a:buFont typeface="Arial" panose="020B0604020202020204" pitchFamily="34" charset="0"/>
              <a:buChar char="•"/>
            </a:pPr>
            <a:r>
              <a:rPr lang="en-US" b="0"/>
              <a:t>Our aim is to do this in a way that will work for multiple authorities. We would therefore user test in multiple authorities and build any tool with the aim of being environment agnostic</a:t>
            </a:r>
          </a:p>
          <a:p>
            <a:pPr marL="568960" indent="-285750">
              <a:buFont typeface="Arial" panose="020B0604020202020204" pitchFamily="34" charset="0"/>
              <a:buChar char="•"/>
            </a:pPr>
            <a:endParaRPr lang="en-US" b="0"/>
          </a:p>
        </p:txBody>
      </p:sp>
      <p:sp>
        <p:nvSpPr>
          <p:cNvPr id="5" name="TextBox 4">
            <a:extLst>
              <a:ext uri="{FF2B5EF4-FFF2-40B4-BE49-F238E27FC236}">
                <a16:creationId xmlns:a16="http://schemas.microsoft.com/office/drawing/2014/main" id="{E58C05E7-B411-4C7A-B36A-FD1C849B0865}"/>
              </a:ext>
            </a:extLst>
          </p:cNvPr>
          <p:cNvSpPr txBox="1"/>
          <p:nvPr/>
        </p:nvSpPr>
        <p:spPr>
          <a:xfrm>
            <a:off x="969963" y="6281738"/>
            <a:ext cx="7766050" cy="307777"/>
          </a:xfrm>
          <a:prstGeom prst="rect">
            <a:avLst/>
          </a:prstGeom>
          <a:noFill/>
        </p:spPr>
        <p:txBody>
          <a:bodyPr wrap="square" lIns="0" tIns="0" rIns="0" bIns="0" rtlCol="0">
            <a:spAutoFit/>
          </a:bodyPr>
          <a:lstStyle/>
          <a:p>
            <a:r>
              <a:rPr lang="en-GB" sz="1000"/>
              <a:t>1. Action for Children: “The Revolving Door – Are we failing children at risk of neglect and abuse?” – 23,000 children a year are referred to children’s services departments more than once before receiving statutory support</a:t>
            </a:r>
          </a:p>
        </p:txBody>
      </p:sp>
    </p:spTree>
    <p:extLst>
      <p:ext uri="{BB962C8B-B14F-4D97-AF65-F5344CB8AC3E}">
        <p14:creationId xmlns:p14="http://schemas.microsoft.com/office/powerpoint/2010/main" val="32194274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084AE-A006-4973-BB51-CDE6936C4D26}"/>
              </a:ext>
            </a:extLst>
          </p:cNvPr>
          <p:cNvSpPr/>
          <p:nvPr/>
        </p:nvSpPr>
        <p:spPr>
          <a:xfrm>
            <a:off x="971754" y="4243665"/>
            <a:ext cx="7756958" cy="3826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50">
              <a:solidFill>
                <a:schemeClr val="tx1"/>
              </a:solidFill>
              <a:latin typeface="+mj-lt"/>
            </a:endParaRPr>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CONTENTS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70</a:t>
            </a:fld>
            <a:endParaRPr lang="en-US"/>
          </a:p>
        </p:txBody>
      </p:sp>
      <p:sp>
        <p:nvSpPr>
          <p:cNvPr id="4" name="TextBox 3">
            <a:extLst>
              <a:ext uri="{FF2B5EF4-FFF2-40B4-BE49-F238E27FC236}">
                <a16:creationId xmlns:a16="http://schemas.microsoft.com/office/drawing/2014/main" id="{9A332C79-BC39-4FDD-BEDF-E0C4923642D0}"/>
              </a:ext>
            </a:extLst>
          </p:cNvPr>
          <p:cNvSpPr txBox="1"/>
          <p:nvPr/>
        </p:nvSpPr>
        <p:spPr>
          <a:xfrm>
            <a:off x="1117600" y="1416231"/>
            <a:ext cx="6382327" cy="4590937"/>
          </a:xfrm>
          <a:prstGeom prst="rect">
            <a:avLst/>
          </a:prstGeom>
          <a:noFill/>
        </p:spPr>
        <p:txBody>
          <a:bodyPr wrap="square" lIns="0" tIns="0" rIns="0" bIns="0" rtlCol="0" anchor="t">
            <a:spAutoFit/>
          </a:bodyPr>
          <a:lstStyle/>
          <a:p>
            <a:pPr marL="342900" indent="-342900">
              <a:lnSpc>
                <a:spcPct val="150000"/>
              </a:lnSpc>
              <a:buFont typeface="+mj-lt"/>
              <a:buAutoNum type="arabicPeriod"/>
            </a:pPr>
            <a:r>
              <a:rPr lang="en-GB" dirty="0">
                <a:latin typeface="+mj-lt"/>
              </a:rPr>
              <a:t>Introduction</a:t>
            </a:r>
          </a:p>
          <a:p>
            <a:pPr marL="342900" indent="-342900">
              <a:lnSpc>
                <a:spcPct val="150000"/>
              </a:lnSpc>
              <a:buFont typeface="+mj-lt"/>
              <a:buAutoNum type="arabicPeriod"/>
            </a:pPr>
            <a:endParaRPr lang="en-GB" sz="700" dirty="0">
              <a:latin typeface="+mj-lt"/>
            </a:endParaRPr>
          </a:p>
          <a:p>
            <a:pPr marL="342900" indent="-342900">
              <a:lnSpc>
                <a:spcPct val="150000"/>
              </a:lnSpc>
              <a:buFont typeface="+mj-lt"/>
              <a:buAutoNum type="arabicPeriod"/>
            </a:pPr>
            <a:r>
              <a:rPr lang="en-GB" dirty="0">
                <a:latin typeface="+mj-lt"/>
              </a:rPr>
              <a:t>Discovery process and methodology</a:t>
            </a:r>
          </a:p>
          <a:p>
            <a:pPr marL="342900" indent="-342900">
              <a:lnSpc>
                <a:spcPct val="150000"/>
              </a:lnSpc>
              <a:buFont typeface="+mj-lt"/>
              <a:buAutoNum type="arabicPeriod"/>
            </a:pPr>
            <a:endParaRPr lang="pt-PT" sz="700" dirty="0">
              <a:latin typeface="+mj-lt"/>
            </a:endParaRPr>
          </a:p>
          <a:p>
            <a:pPr marL="342900" indent="-342900">
              <a:lnSpc>
                <a:spcPct val="150000"/>
              </a:lnSpc>
              <a:buFont typeface="+mj-lt"/>
              <a:buAutoNum type="arabicPeriod"/>
            </a:pPr>
            <a:r>
              <a:rPr lang="en-GB" dirty="0">
                <a:latin typeface="+mj-lt"/>
              </a:rPr>
              <a:t>Project deliverables</a:t>
            </a:r>
          </a:p>
          <a:p>
            <a:pPr lvl="1">
              <a:lnSpc>
                <a:spcPct val="150000"/>
              </a:lnSpc>
            </a:pPr>
            <a:r>
              <a:rPr lang="en-GB" dirty="0">
                <a:latin typeface="+mj-lt"/>
              </a:rPr>
              <a:t>3.1. Leeds and Stockport specific context</a:t>
            </a:r>
          </a:p>
          <a:p>
            <a:pPr lvl="1">
              <a:lnSpc>
                <a:spcPct val="150000"/>
              </a:lnSpc>
            </a:pPr>
            <a:r>
              <a:rPr lang="en-GB" dirty="0">
                <a:latin typeface="+mj-lt"/>
              </a:rPr>
              <a:t>3.2. User overview: needs, workflow and thematic analysis</a:t>
            </a:r>
          </a:p>
          <a:p>
            <a:pPr lvl="1">
              <a:lnSpc>
                <a:spcPct val="150000"/>
              </a:lnSpc>
            </a:pPr>
            <a:r>
              <a:rPr lang="pt-PT" dirty="0">
                <a:latin typeface="+mj-lt"/>
              </a:rPr>
              <a:t>3.3. </a:t>
            </a:r>
            <a:r>
              <a:rPr lang="en-GB" dirty="0">
                <a:latin typeface="+mj-lt"/>
              </a:rPr>
              <a:t>Prioritised use case and user requirements</a:t>
            </a:r>
          </a:p>
          <a:p>
            <a:pPr lvl="1">
              <a:lnSpc>
                <a:spcPct val="150000"/>
              </a:lnSpc>
            </a:pPr>
            <a:r>
              <a:rPr lang="en-GB" dirty="0">
                <a:latin typeface="+mj-lt"/>
              </a:rPr>
              <a:t>3.4. Business case </a:t>
            </a:r>
          </a:p>
          <a:p>
            <a:pPr lvl="1">
              <a:lnSpc>
                <a:spcPct val="150000"/>
              </a:lnSpc>
            </a:pPr>
            <a:r>
              <a:rPr lang="en-GB" dirty="0">
                <a:latin typeface="+mj-lt"/>
              </a:rPr>
              <a:t>3.5. Existing solutions</a:t>
            </a:r>
          </a:p>
          <a:p>
            <a:pPr lvl="1">
              <a:lnSpc>
                <a:spcPct val="150000"/>
              </a:lnSpc>
            </a:pPr>
            <a:r>
              <a:rPr lang="en-GB" dirty="0">
                <a:latin typeface="+mj-lt"/>
              </a:rPr>
              <a:t>3.6. User requirements testing</a:t>
            </a:r>
          </a:p>
          <a:p>
            <a:pPr lvl="1">
              <a:lnSpc>
                <a:spcPct val="150000"/>
              </a:lnSpc>
            </a:pPr>
            <a:endParaRPr lang="en-GB" sz="700" dirty="0">
              <a:latin typeface="+mj-lt"/>
            </a:endParaRPr>
          </a:p>
          <a:p>
            <a:pPr marL="342900" indent="-342900">
              <a:lnSpc>
                <a:spcPct val="150000"/>
              </a:lnSpc>
              <a:buFont typeface="+mj-lt"/>
              <a:buAutoNum type="arabicPeriod"/>
            </a:pPr>
            <a:r>
              <a:rPr lang="en-GB" dirty="0">
                <a:latin typeface="+mj-lt"/>
              </a:rPr>
              <a:t>Next steps and plan for Alpha</a:t>
            </a:r>
          </a:p>
        </p:txBody>
      </p:sp>
    </p:spTree>
    <p:extLst>
      <p:ext uri="{BB962C8B-B14F-4D97-AF65-F5344CB8AC3E}">
        <p14:creationId xmlns:p14="http://schemas.microsoft.com/office/powerpoint/2010/main" val="5513975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2635BB1-95A3-41ED-B2CC-2C73D944C7FA}"/>
              </a:ext>
            </a:extLst>
          </p:cNvPr>
          <p:cNvGraphicFramePr>
            <a:graphicFrameLocks noGrp="1"/>
          </p:cNvGraphicFramePr>
          <p:nvPr>
            <p:extLst>
              <p:ext uri="{D42A27DB-BD31-4B8C-83A1-F6EECF244321}">
                <p14:modId xmlns:p14="http://schemas.microsoft.com/office/powerpoint/2010/main" val="1895616793"/>
              </p:ext>
            </p:extLst>
          </p:nvPr>
        </p:nvGraphicFramePr>
        <p:xfrm>
          <a:off x="969963" y="776634"/>
          <a:ext cx="7783515" cy="4846320"/>
        </p:xfrm>
        <a:graphic>
          <a:graphicData uri="http://schemas.openxmlformats.org/drawingml/2006/table">
            <a:tbl>
              <a:tblPr firstRow="1" bandRow="1">
                <a:tableStyleId>{3B4B98B0-60AC-42C2-AFA5-B58CD77FA1E5}</a:tableStyleId>
              </a:tblPr>
              <a:tblGrid>
                <a:gridCol w="346910">
                  <a:extLst>
                    <a:ext uri="{9D8B030D-6E8A-4147-A177-3AD203B41FA5}">
                      <a16:colId xmlns:a16="http://schemas.microsoft.com/office/drawing/2014/main" val="3818403757"/>
                    </a:ext>
                  </a:extLst>
                </a:gridCol>
                <a:gridCol w="1171073">
                  <a:extLst>
                    <a:ext uri="{9D8B030D-6E8A-4147-A177-3AD203B41FA5}">
                      <a16:colId xmlns:a16="http://schemas.microsoft.com/office/drawing/2014/main" val="1298468464"/>
                    </a:ext>
                  </a:extLst>
                </a:gridCol>
                <a:gridCol w="2887579">
                  <a:extLst>
                    <a:ext uri="{9D8B030D-6E8A-4147-A177-3AD203B41FA5}">
                      <a16:colId xmlns:a16="http://schemas.microsoft.com/office/drawing/2014/main" val="4053699907"/>
                    </a:ext>
                  </a:extLst>
                </a:gridCol>
                <a:gridCol w="1524000">
                  <a:extLst>
                    <a:ext uri="{9D8B030D-6E8A-4147-A177-3AD203B41FA5}">
                      <a16:colId xmlns:a16="http://schemas.microsoft.com/office/drawing/2014/main" val="1310929616"/>
                    </a:ext>
                  </a:extLst>
                </a:gridCol>
                <a:gridCol w="1853953">
                  <a:extLst>
                    <a:ext uri="{9D8B030D-6E8A-4147-A177-3AD203B41FA5}">
                      <a16:colId xmlns:a16="http://schemas.microsoft.com/office/drawing/2014/main" val="1119408416"/>
                    </a:ext>
                  </a:extLst>
                </a:gridCol>
              </a:tblGrid>
              <a:tr h="457100">
                <a:tc>
                  <a:txBody>
                    <a:bodyPr/>
                    <a:lstStyle/>
                    <a:p>
                      <a:pPr algn="l"/>
                      <a:endParaRPr lang="en-GB" sz="2800" b="1">
                        <a:solidFill>
                          <a:schemeClr val="tx2"/>
                        </a:solidFill>
                        <a:latin typeface="+mj-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a:latin typeface="+mj-lt"/>
                        </a:rPr>
                        <a:t>Benefit</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a:latin typeface="+mj-lt"/>
                        </a:rPr>
                        <a:t>Description</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a:latin typeface="+mj-lt"/>
                        </a:rPr>
                        <a:t>Impact</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a:latin typeface="+mj-lt"/>
                        </a:rPr>
                        <a:t>Scale</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4991630"/>
                  </a:ext>
                </a:extLst>
              </a:tr>
              <a:tr h="518003">
                <a:tc>
                  <a:txBody>
                    <a:bodyPr/>
                    <a:lstStyle/>
                    <a:p>
                      <a:pPr algn="l"/>
                      <a:r>
                        <a:rPr lang="en-GB" sz="2800" b="1">
                          <a:solidFill>
                            <a:schemeClr val="tx2"/>
                          </a:solidFill>
                          <a:latin typeface="+mj-lt"/>
                        </a:rPr>
                        <a:t>1</a:t>
                      </a:r>
                    </a:p>
                  </a:txBody>
                  <a:tcPr marL="45720" marR="45720">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a:latin typeface="+mj-lt"/>
                        </a:rPr>
                        <a:t>Better support</a:t>
                      </a:r>
                    </a:p>
                  </a:txBody>
                  <a:tcPr marL="45720" marR="45720">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GB" sz="1400" b="0">
                          <a:latin typeface="+mn-lt"/>
                        </a:rPr>
                        <a:t>Social Workers having the right conversations with other professionals meaning they can coordinate support, they know the information families expect them to and they have better engagement with families</a:t>
                      </a:r>
                    </a:p>
                  </a:txBody>
                  <a:tcPr marL="135802" marR="135802">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kern="1200">
                          <a:solidFill>
                            <a:schemeClr val="tx1"/>
                          </a:solidFill>
                          <a:latin typeface="+mn-lt"/>
                          <a:ea typeface="+mn-ea"/>
                          <a:cs typeface="+mn-cs"/>
                        </a:rPr>
                        <a:t>Less escalation to social care – better for families and saving significant resources</a:t>
                      </a:r>
                    </a:p>
                    <a:p>
                      <a:pPr algn="l"/>
                      <a:endParaRPr lang="en-GB" sz="1400" b="1">
                        <a:latin typeface="+mn-lt"/>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GB" sz="1400" b="0">
                          <a:latin typeface="+mn-lt"/>
                        </a:rPr>
                        <a:t>£100,000 per care placement avoided</a:t>
                      </a:r>
                      <a:r>
                        <a:rPr lang="en-GB" sz="1400" b="0" baseline="30000">
                          <a:latin typeface="+mn-lt"/>
                        </a:rPr>
                        <a:t>1</a:t>
                      </a:r>
                      <a:endParaRPr lang="en-GB" sz="1400" b="0">
                        <a:latin typeface="+mn-lt"/>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286642"/>
                  </a:ext>
                </a:extLst>
              </a:tr>
              <a:tr h="880184">
                <a:tc>
                  <a:txBody>
                    <a:bodyPr/>
                    <a:lstStyle/>
                    <a:p>
                      <a:pPr algn="l"/>
                      <a:endParaRPr lang="en-GB" sz="2800" b="1">
                        <a:solidFill>
                          <a:schemeClr val="tx2"/>
                        </a:solidFill>
                        <a:latin typeface="+mj-l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latin typeface="+mj-l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endParaRPr lang="en-GB" sz="1600" b="1">
                        <a:latin typeface="+mj-lt"/>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429915548"/>
                  </a:ext>
                </a:extLst>
              </a:tr>
              <a:tr h="518003">
                <a:tc>
                  <a:txBody>
                    <a:bodyPr/>
                    <a:lstStyle/>
                    <a:p>
                      <a:pPr algn="l"/>
                      <a:r>
                        <a:rPr lang="en-GB" sz="2800" b="1">
                          <a:solidFill>
                            <a:schemeClr val="tx2"/>
                          </a:solidFill>
                          <a:latin typeface="+mj-lt"/>
                        </a:rPr>
                        <a:t>2</a:t>
                      </a:r>
                    </a:p>
                  </a:txBody>
                  <a:tcPr marL="45720" marR="45720">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a:latin typeface="+mj-lt"/>
                        </a:rPr>
                        <a:t>Better safeguarding</a:t>
                      </a:r>
                    </a:p>
                  </a:txBody>
                  <a:tcPr marL="45720" marR="45720">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GB" sz="1400" b="0">
                          <a:latin typeface="+mn-lt"/>
                        </a:rPr>
                        <a:t>Speaking to other professionals means Social Workers don’t miss risk factors and can verify what families tell them</a:t>
                      </a:r>
                    </a:p>
                  </a:txBody>
                  <a:tcPr marL="135802" marR="1358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GB" sz="1400" b="0">
                          <a:latin typeface="+mn-lt"/>
                        </a:rPr>
                        <a:t>Risks are picked up and families get the right support the first time</a:t>
                      </a: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GB" sz="1400" b="0">
                          <a:latin typeface="+mn-lt"/>
                        </a:rPr>
                        <a:t>Nationally, over 10% of referrals with no action taken needed statutory support which they didn’t get</a:t>
                      </a:r>
                      <a:r>
                        <a:rPr lang="en-GB" sz="1400" b="0" baseline="30000">
                          <a:latin typeface="+mn-lt"/>
                        </a:rPr>
                        <a:t>2</a:t>
                      </a:r>
                      <a:endParaRPr lang="en-GB" sz="1400" b="0">
                        <a:latin typeface="+mn-lt"/>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966271"/>
                  </a:ext>
                </a:extLst>
              </a:tr>
              <a:tr h="518003">
                <a:tc>
                  <a:txBody>
                    <a:bodyPr/>
                    <a:lstStyle/>
                    <a:p>
                      <a:pPr algn="l"/>
                      <a:endParaRPr lang="en-GB" sz="2800" b="1">
                        <a:solidFill>
                          <a:schemeClr val="tx2"/>
                        </a:solidFill>
                        <a:latin typeface="+mj-l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latin typeface="+mj-l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endParaRPr lang="en-GB" sz="1600" b="1">
                        <a:latin typeface="+mj-lt"/>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753050755"/>
                  </a:ext>
                </a:extLst>
              </a:tr>
              <a:tr h="645317">
                <a:tc>
                  <a:txBody>
                    <a:bodyPr/>
                    <a:lstStyle/>
                    <a:p>
                      <a:pPr algn="l"/>
                      <a:r>
                        <a:rPr lang="en-GB" sz="2800" b="1">
                          <a:solidFill>
                            <a:schemeClr val="tx2"/>
                          </a:solidFill>
                          <a:latin typeface="+mj-lt"/>
                        </a:rPr>
                        <a:t>3</a:t>
                      </a:r>
                    </a:p>
                  </a:txBody>
                  <a:tcPr marL="45720" marR="45720">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a:latin typeface="+mj-lt"/>
                        </a:rPr>
                        <a:t>More efficient working</a:t>
                      </a:r>
                    </a:p>
                  </a:txBody>
                  <a:tcPr marL="45720" marR="45720">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GB" sz="1400" b="0">
                          <a:latin typeface="+mn-lt"/>
                        </a:rPr>
                        <a:t>Social Workers save the 2 hours per assessment they estimate they spend tracking down basic information on what services are involved and who the lead professional is </a:t>
                      </a:r>
                    </a:p>
                  </a:txBody>
                  <a:tcPr marL="135802" marR="1358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GB" sz="1400" b="0">
                          <a:latin typeface="+mn-lt"/>
                        </a:rPr>
                        <a:t>Social Workers save time and can focus on working with families to better address their needs</a:t>
                      </a: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GB" sz="1400" b="0">
                          <a:latin typeface="+mn-lt"/>
                        </a:rPr>
                        <a:t>2 hours saved per case is equivalent to 4-5 FTE for a mid-sized CSC department</a:t>
                      </a: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58569"/>
                  </a:ext>
                </a:extLst>
              </a:tr>
              <a:tr h="564653">
                <a:tc>
                  <a:txBody>
                    <a:bodyPr/>
                    <a:lstStyle/>
                    <a:p>
                      <a:pPr algn="l"/>
                      <a:endParaRPr lang="en-GB" sz="2800" b="1">
                        <a:solidFill>
                          <a:schemeClr val="tx2"/>
                        </a:solidFill>
                        <a:latin typeface="+mj-l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latin typeface="+mj-lt"/>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endParaRPr lang="en-GB" sz="1600" b="1">
                        <a:latin typeface="+mj-lt"/>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90378371"/>
                  </a:ext>
                </a:extLst>
              </a:tr>
            </a:tbl>
          </a:graphicData>
        </a:graphic>
      </p:graphicFrame>
      <p:sp>
        <p:nvSpPr>
          <p:cNvPr id="2" name="Title 1">
            <a:extLst>
              <a:ext uri="{FF2B5EF4-FFF2-40B4-BE49-F238E27FC236}">
                <a16:creationId xmlns:a16="http://schemas.microsoft.com/office/drawing/2014/main" id="{3D66A25D-8684-418F-968E-7BE5068877DA}"/>
              </a:ext>
            </a:extLst>
          </p:cNvPr>
          <p:cNvSpPr>
            <a:spLocks noGrp="1"/>
          </p:cNvSpPr>
          <p:nvPr>
            <p:ph type="title"/>
          </p:nvPr>
        </p:nvSpPr>
        <p:spPr>
          <a:xfrm>
            <a:off x="969965" y="431285"/>
            <a:ext cx="7491412" cy="679668"/>
          </a:xfrm>
        </p:spPr>
        <p:txBody>
          <a:bodyPr/>
          <a:lstStyle/>
          <a:p>
            <a:r>
              <a:rPr lang="en-GB"/>
              <a:t>There are three major benefits to addressing this need</a:t>
            </a:r>
            <a:endParaRPr lang="en-GB">
              <a:solidFill>
                <a:srgbClr val="773C80"/>
              </a:solidFill>
            </a:endParaRPr>
          </a:p>
        </p:txBody>
      </p:sp>
      <p:sp>
        <p:nvSpPr>
          <p:cNvPr id="10" name="Slide Number Placeholder 9">
            <a:extLst>
              <a:ext uri="{FF2B5EF4-FFF2-40B4-BE49-F238E27FC236}">
                <a16:creationId xmlns:a16="http://schemas.microsoft.com/office/drawing/2014/main" id="{CAF16347-A562-42F7-BB4F-C6B1BFBBF356}"/>
              </a:ext>
            </a:extLst>
          </p:cNvPr>
          <p:cNvSpPr>
            <a:spLocks noGrp="1"/>
          </p:cNvSpPr>
          <p:nvPr>
            <p:ph type="sldNum" sz="quarter" idx="12"/>
          </p:nvPr>
        </p:nvSpPr>
        <p:spPr/>
        <p:txBody>
          <a:bodyPr/>
          <a:lstStyle/>
          <a:p>
            <a:fld id="{C6A4B429-0189-47CD-9DDA-A001F58C55D3}" type="slidenum">
              <a:rPr lang="en-US" smtClean="0"/>
              <a:pPr/>
              <a:t>71</a:t>
            </a:fld>
            <a:endParaRPr lang="en-US"/>
          </a:p>
        </p:txBody>
      </p:sp>
      <p:sp>
        <p:nvSpPr>
          <p:cNvPr id="4" name="TextBox 3">
            <a:extLst>
              <a:ext uri="{FF2B5EF4-FFF2-40B4-BE49-F238E27FC236}">
                <a16:creationId xmlns:a16="http://schemas.microsoft.com/office/drawing/2014/main" id="{146676B4-BB06-4AD4-AED5-F1E93788E9E8}"/>
              </a:ext>
            </a:extLst>
          </p:cNvPr>
          <p:cNvSpPr txBox="1"/>
          <p:nvPr/>
        </p:nvSpPr>
        <p:spPr>
          <a:xfrm>
            <a:off x="969965" y="5680162"/>
            <a:ext cx="7766050" cy="923330"/>
          </a:xfrm>
          <a:prstGeom prst="rect">
            <a:avLst/>
          </a:prstGeom>
          <a:noFill/>
        </p:spPr>
        <p:txBody>
          <a:bodyPr wrap="square" lIns="0" tIns="0" rIns="0" bIns="0" rtlCol="0">
            <a:spAutoFit/>
          </a:bodyPr>
          <a:lstStyle/>
          <a:p>
            <a:pPr marL="228600" indent="-228600">
              <a:buAutoNum type="arabicPeriod"/>
            </a:pPr>
            <a:r>
              <a:rPr lang="en-GB" sz="1000"/>
              <a:t>Social care is a key cost driver with provision typically costing in excess of £100,000 for a typical 2 year care period</a:t>
            </a:r>
          </a:p>
          <a:p>
            <a:pPr marL="228600" indent="-228600">
              <a:buAutoNum type="arabicPeriod"/>
            </a:pPr>
            <a:r>
              <a:rPr lang="en-GB" sz="1000"/>
              <a:t>Action for Children: “The Revolving Door Part 2 – </a:t>
            </a:r>
            <a:r>
              <a:rPr lang="en-US" sz="1000"/>
              <a:t>Are we failing children at risk of abuse and neglect?” Of the 220,000 referrals to children’s services in 2013/14 which did not receive any </a:t>
            </a:r>
            <a:r>
              <a:rPr lang="en-US" sz="1000" err="1"/>
              <a:t>statutuory</a:t>
            </a:r>
            <a:r>
              <a:rPr lang="en-US" sz="1000"/>
              <a:t> support, 36,000 (16%)  were re-referred in 2014/15, and 22,000 (10%) of these then got statutory support (note that this is all referrals to the Front Door, not just those that go for SW assessment)</a:t>
            </a:r>
          </a:p>
          <a:p>
            <a:pPr marL="228600" indent="-228600">
              <a:buAutoNum type="arabicPeriod"/>
            </a:pPr>
            <a:r>
              <a:rPr lang="en-GB" sz="1000"/>
              <a:t>Stockport, a mid-sized CSC department, performs 3,500-4,000 social work assessments per year. Saving 2 hours on each of these is a total saving of 7-8,000 hours in a year, equivalent to 4-5 full time staff</a:t>
            </a:r>
          </a:p>
        </p:txBody>
      </p:sp>
    </p:spTree>
    <p:extLst>
      <p:ext uri="{BB962C8B-B14F-4D97-AF65-F5344CB8AC3E}">
        <p14:creationId xmlns:p14="http://schemas.microsoft.com/office/powerpoint/2010/main" val="28094219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5944-0491-417C-99C9-A874015ACCC0}"/>
              </a:ext>
            </a:extLst>
          </p:cNvPr>
          <p:cNvSpPr>
            <a:spLocks noGrp="1"/>
          </p:cNvSpPr>
          <p:nvPr>
            <p:ph type="title"/>
          </p:nvPr>
        </p:nvSpPr>
        <p:spPr/>
        <p:txBody>
          <a:bodyPr>
            <a:normAutofit/>
          </a:bodyPr>
          <a:lstStyle/>
          <a:p>
            <a:r>
              <a:rPr lang="en-GB"/>
              <a:t>1.) better information enables better support for families and ultimately less escalation to social care</a:t>
            </a:r>
          </a:p>
        </p:txBody>
      </p:sp>
      <p:sp>
        <p:nvSpPr>
          <p:cNvPr id="3" name="Slide Number Placeholder 2">
            <a:extLst>
              <a:ext uri="{FF2B5EF4-FFF2-40B4-BE49-F238E27FC236}">
                <a16:creationId xmlns:a16="http://schemas.microsoft.com/office/drawing/2014/main" id="{44611970-681C-4695-B373-F6ADDA9BFD3E}"/>
              </a:ext>
            </a:extLst>
          </p:cNvPr>
          <p:cNvSpPr>
            <a:spLocks noGrp="1"/>
          </p:cNvSpPr>
          <p:nvPr>
            <p:ph type="sldNum" sz="quarter" idx="12"/>
          </p:nvPr>
        </p:nvSpPr>
        <p:spPr/>
        <p:txBody>
          <a:bodyPr/>
          <a:lstStyle/>
          <a:p>
            <a:fld id="{C6A4B429-0189-47CD-9DDA-A001F58C55D3}" type="slidenum">
              <a:rPr lang="en-US" smtClean="0"/>
              <a:pPr/>
              <a:t>72</a:t>
            </a:fld>
            <a:endParaRPr lang="en-US"/>
          </a:p>
        </p:txBody>
      </p:sp>
      <p:sp>
        <p:nvSpPr>
          <p:cNvPr id="5" name="Rectangle 4">
            <a:extLst>
              <a:ext uri="{FF2B5EF4-FFF2-40B4-BE49-F238E27FC236}">
                <a16:creationId xmlns:a16="http://schemas.microsoft.com/office/drawing/2014/main" id="{4CADC810-B570-4A05-A808-07F02BBD1EC5}"/>
              </a:ext>
            </a:extLst>
          </p:cNvPr>
          <p:cNvSpPr/>
          <p:nvPr/>
        </p:nvSpPr>
        <p:spPr>
          <a:xfrm>
            <a:off x="969963" y="1304925"/>
            <a:ext cx="2639511" cy="482441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2"/>
                </a:solidFill>
                <a:latin typeface="+mj-lt"/>
              </a:rPr>
              <a:t>What happens currently?</a:t>
            </a:r>
            <a:br>
              <a:rPr lang="en-GB" sz="1400" b="1">
                <a:solidFill>
                  <a:schemeClr val="tx2"/>
                </a:solidFill>
                <a:latin typeface="+mj-lt"/>
              </a:rPr>
            </a:br>
            <a:endParaRPr lang="en-GB" sz="1400" b="1">
              <a:solidFill>
                <a:schemeClr val="tx2"/>
              </a:solidFill>
              <a:latin typeface="+mj-lt"/>
            </a:endParaRPr>
          </a:p>
          <a:p>
            <a:r>
              <a:rPr lang="en-GB" sz="1400">
                <a:solidFill>
                  <a:schemeClr val="tx1"/>
                </a:solidFill>
              </a:rPr>
              <a:t>Social Workers’ difficulty finding and speaking to the other services supporting families means:</a:t>
            </a:r>
          </a:p>
          <a:p>
            <a:pPr marL="216000" indent="-216000">
              <a:spcBef>
                <a:spcPts val="600"/>
              </a:spcBef>
              <a:buFont typeface="+mj-lt"/>
              <a:buAutoNum type="arabicPeriod"/>
            </a:pPr>
            <a:r>
              <a:rPr lang="en-GB" sz="1400">
                <a:solidFill>
                  <a:schemeClr val="tx1"/>
                </a:solidFill>
              </a:rPr>
              <a:t>Support is not always well coordinated between services, there are even cases of two difference services visiting a family on the same day without knowledge of each other</a:t>
            </a:r>
          </a:p>
          <a:p>
            <a:pPr marL="216000" indent="-216000">
              <a:spcBef>
                <a:spcPts val="600"/>
              </a:spcBef>
              <a:buFont typeface="+mj-lt"/>
              <a:buAutoNum type="arabicPeriod"/>
            </a:pPr>
            <a:r>
              <a:rPr lang="en-GB" sz="1400">
                <a:solidFill>
                  <a:schemeClr val="tx1"/>
                </a:solidFill>
              </a:rPr>
              <a:t>Social Workers don’t always know all the important information. When families expect this, or they have previously told other services, it can “get their back up” and damage the relationship</a:t>
            </a:r>
          </a:p>
        </p:txBody>
      </p:sp>
      <p:sp>
        <p:nvSpPr>
          <p:cNvPr id="8" name="Rectangle 7">
            <a:extLst>
              <a:ext uri="{FF2B5EF4-FFF2-40B4-BE49-F238E27FC236}">
                <a16:creationId xmlns:a16="http://schemas.microsoft.com/office/drawing/2014/main" id="{C5D24BCE-59C3-4276-A46A-F2E9AAF64CCF}"/>
              </a:ext>
            </a:extLst>
          </p:cNvPr>
          <p:cNvSpPr/>
          <p:nvPr/>
        </p:nvSpPr>
        <p:spPr>
          <a:xfrm>
            <a:off x="4162632" y="1304925"/>
            <a:ext cx="4597597" cy="167043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2"/>
                </a:solidFill>
                <a:latin typeface="+mj-lt"/>
              </a:rPr>
              <a:t>What if we met this user need?</a:t>
            </a:r>
            <a:br>
              <a:rPr lang="en-GB" sz="1400" b="1">
                <a:solidFill>
                  <a:schemeClr val="tx2"/>
                </a:solidFill>
                <a:latin typeface="+mj-lt"/>
              </a:rPr>
            </a:br>
            <a:endParaRPr lang="en-GB" sz="1400" b="1">
              <a:solidFill>
                <a:schemeClr val="tx2"/>
              </a:solidFill>
              <a:latin typeface="+mj-lt"/>
            </a:endParaRPr>
          </a:p>
          <a:p>
            <a:pPr marL="144000" indent="-144000">
              <a:buFont typeface="Arial" panose="020B0604020202020204" pitchFamily="34" charset="0"/>
              <a:buChar char="•"/>
            </a:pPr>
            <a:r>
              <a:rPr lang="en-GB" sz="1400">
                <a:solidFill>
                  <a:schemeClr val="tx1"/>
                </a:solidFill>
              </a:rPr>
              <a:t>Social Workers know the important information families expect of them so can have better engagement with families</a:t>
            </a:r>
          </a:p>
          <a:p>
            <a:pPr marL="144000" indent="-144000">
              <a:buFont typeface="Arial" panose="020B0604020202020204" pitchFamily="34" charset="0"/>
              <a:buChar char="•"/>
            </a:pPr>
            <a:r>
              <a:rPr lang="en-GB" sz="1400">
                <a:solidFill>
                  <a:schemeClr val="tx1"/>
                </a:solidFill>
              </a:rPr>
              <a:t>Social Workers can speak to other services involved where appropriate to provide coordinated support</a:t>
            </a:r>
          </a:p>
          <a:p>
            <a:pPr marL="144000" indent="-144000">
              <a:buFont typeface="Arial" panose="020B0604020202020204" pitchFamily="34" charset="0"/>
              <a:buChar char="•"/>
            </a:pPr>
            <a:endParaRPr lang="en-GB" sz="1400">
              <a:solidFill>
                <a:schemeClr val="tx1"/>
              </a:solidFill>
            </a:endParaRPr>
          </a:p>
        </p:txBody>
      </p:sp>
      <p:sp>
        <p:nvSpPr>
          <p:cNvPr id="9" name="Rectangle 8">
            <a:extLst>
              <a:ext uri="{FF2B5EF4-FFF2-40B4-BE49-F238E27FC236}">
                <a16:creationId xmlns:a16="http://schemas.microsoft.com/office/drawing/2014/main" id="{D0D1D7CE-2FE8-4D18-A94C-9E381AB825FB}"/>
              </a:ext>
            </a:extLst>
          </p:cNvPr>
          <p:cNvSpPr/>
          <p:nvPr/>
        </p:nvSpPr>
        <p:spPr>
          <a:xfrm>
            <a:off x="4162633" y="3429000"/>
            <a:ext cx="4597598" cy="270033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2"/>
                </a:solidFill>
                <a:latin typeface="+mj-lt"/>
              </a:rPr>
              <a:t>What impact would this have for children, families and the council?</a:t>
            </a:r>
            <a:br>
              <a:rPr lang="en-GB" sz="1400" b="1">
                <a:solidFill>
                  <a:schemeClr val="tx2"/>
                </a:solidFill>
                <a:latin typeface="+mj-lt"/>
              </a:rPr>
            </a:br>
            <a:endParaRPr lang="en-GB" sz="1400" b="1">
              <a:solidFill>
                <a:schemeClr val="tx2"/>
              </a:solidFill>
              <a:latin typeface="+mj-lt"/>
            </a:endParaRPr>
          </a:p>
          <a:p>
            <a:pPr marL="144000" indent="-144000">
              <a:buFont typeface="Arial" panose="020B0604020202020204" pitchFamily="34" charset="0"/>
              <a:buChar char="•"/>
            </a:pPr>
            <a:r>
              <a:rPr lang="en-GB" sz="1400">
                <a:solidFill>
                  <a:schemeClr val="tx1"/>
                </a:solidFill>
              </a:rPr>
              <a:t>Social Workers and other professionals have better engagement with families and can provide them with better support</a:t>
            </a:r>
          </a:p>
          <a:p>
            <a:pPr marL="144000" indent="-144000">
              <a:buFont typeface="Arial" panose="020B0604020202020204" pitchFamily="34" charset="0"/>
              <a:buChar char="•"/>
            </a:pPr>
            <a:r>
              <a:rPr lang="en-GB" sz="1400">
                <a:solidFill>
                  <a:schemeClr val="tx1"/>
                </a:solidFill>
              </a:rPr>
              <a:t>Families get better help to address their issues</a:t>
            </a:r>
          </a:p>
          <a:p>
            <a:pPr marL="144000" indent="-144000">
              <a:buFont typeface="Arial" panose="020B0604020202020204" pitchFamily="34" charset="0"/>
              <a:buChar char="•"/>
            </a:pPr>
            <a:r>
              <a:rPr lang="en-GB" sz="1400">
                <a:solidFill>
                  <a:schemeClr val="tx1"/>
                </a:solidFill>
              </a:rPr>
              <a:t>Better support for issues will stop them escalating, leading to less children entering care</a:t>
            </a:r>
          </a:p>
          <a:p>
            <a:pPr marL="144000" indent="-144000">
              <a:buFont typeface="Arial" panose="020B0604020202020204" pitchFamily="34" charset="0"/>
              <a:buChar char="•"/>
            </a:pPr>
            <a:r>
              <a:rPr lang="en-GB" sz="1400" b="1">
                <a:solidFill>
                  <a:schemeClr val="tx1"/>
                </a:solidFill>
              </a:rPr>
              <a:t>There could be significant financial savings for the council with care placements costing in excess of £100,000 for a typical 2 year care period</a:t>
            </a:r>
          </a:p>
        </p:txBody>
      </p:sp>
      <p:sp>
        <p:nvSpPr>
          <p:cNvPr id="10" name="Isosceles Triangle 9">
            <a:extLst>
              <a:ext uri="{FF2B5EF4-FFF2-40B4-BE49-F238E27FC236}">
                <a16:creationId xmlns:a16="http://schemas.microsoft.com/office/drawing/2014/main" id="{0F43A97F-2408-4BDB-9835-79978496E283}"/>
              </a:ext>
            </a:extLst>
          </p:cNvPr>
          <p:cNvSpPr/>
          <p:nvPr/>
        </p:nvSpPr>
        <p:spPr>
          <a:xfrm rot="5400000">
            <a:off x="3717816" y="2242431"/>
            <a:ext cx="336474" cy="244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a:extLst>
              <a:ext uri="{FF2B5EF4-FFF2-40B4-BE49-F238E27FC236}">
                <a16:creationId xmlns:a16="http://schemas.microsoft.com/office/drawing/2014/main" id="{EC7A222C-8806-48CD-91DC-F5EF5136E204}"/>
              </a:ext>
            </a:extLst>
          </p:cNvPr>
          <p:cNvSpPr/>
          <p:nvPr/>
        </p:nvSpPr>
        <p:spPr>
          <a:xfrm rot="10800000">
            <a:off x="6293193" y="3141981"/>
            <a:ext cx="336474" cy="244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5563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5944-0491-417C-99C9-A874015ACCC0}"/>
              </a:ext>
            </a:extLst>
          </p:cNvPr>
          <p:cNvSpPr>
            <a:spLocks noGrp="1"/>
          </p:cNvSpPr>
          <p:nvPr>
            <p:ph type="title"/>
          </p:nvPr>
        </p:nvSpPr>
        <p:spPr>
          <a:xfrm>
            <a:off x="969964" y="431285"/>
            <a:ext cx="7748587" cy="679668"/>
          </a:xfrm>
        </p:spPr>
        <p:txBody>
          <a:bodyPr>
            <a:normAutofit/>
          </a:bodyPr>
          <a:lstStyle/>
          <a:p>
            <a:r>
              <a:rPr lang="en-GB"/>
              <a:t>2.) speaking to other professionals stops risks factors being missed and helps ensure children are safeguarded</a:t>
            </a:r>
          </a:p>
        </p:txBody>
      </p:sp>
      <p:sp>
        <p:nvSpPr>
          <p:cNvPr id="3" name="Slide Number Placeholder 2">
            <a:extLst>
              <a:ext uri="{FF2B5EF4-FFF2-40B4-BE49-F238E27FC236}">
                <a16:creationId xmlns:a16="http://schemas.microsoft.com/office/drawing/2014/main" id="{44611970-681C-4695-B373-F6ADDA9BFD3E}"/>
              </a:ext>
            </a:extLst>
          </p:cNvPr>
          <p:cNvSpPr>
            <a:spLocks noGrp="1"/>
          </p:cNvSpPr>
          <p:nvPr>
            <p:ph type="sldNum" sz="quarter" idx="12"/>
          </p:nvPr>
        </p:nvSpPr>
        <p:spPr/>
        <p:txBody>
          <a:bodyPr/>
          <a:lstStyle/>
          <a:p>
            <a:fld id="{C6A4B429-0189-47CD-9DDA-A001F58C55D3}" type="slidenum">
              <a:rPr lang="en-US" smtClean="0"/>
              <a:pPr/>
              <a:t>73</a:t>
            </a:fld>
            <a:endParaRPr lang="en-US"/>
          </a:p>
        </p:txBody>
      </p:sp>
      <p:sp>
        <p:nvSpPr>
          <p:cNvPr id="5" name="Rectangle 4">
            <a:extLst>
              <a:ext uri="{FF2B5EF4-FFF2-40B4-BE49-F238E27FC236}">
                <a16:creationId xmlns:a16="http://schemas.microsoft.com/office/drawing/2014/main" id="{4CADC810-B570-4A05-A808-07F02BBD1EC5}"/>
              </a:ext>
            </a:extLst>
          </p:cNvPr>
          <p:cNvSpPr/>
          <p:nvPr/>
        </p:nvSpPr>
        <p:spPr>
          <a:xfrm>
            <a:off x="960040" y="1304925"/>
            <a:ext cx="3110451" cy="482441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2"/>
                </a:solidFill>
                <a:latin typeface="+mj-lt"/>
              </a:rPr>
              <a:t>What happens currently?</a:t>
            </a:r>
          </a:p>
          <a:p>
            <a:endParaRPr lang="en-GB" sz="1400" b="1">
              <a:solidFill>
                <a:schemeClr val="tx2"/>
              </a:solidFill>
              <a:latin typeface="+mj-lt"/>
            </a:endParaRPr>
          </a:p>
          <a:p>
            <a:pPr marL="144000" indent="-144000">
              <a:spcBef>
                <a:spcPts val="600"/>
              </a:spcBef>
              <a:buFont typeface="Arial" panose="020B0604020202020204" pitchFamily="34" charset="0"/>
              <a:buChar char="•"/>
            </a:pPr>
            <a:r>
              <a:rPr lang="en-GB" sz="1400">
                <a:solidFill>
                  <a:schemeClr val="tx1"/>
                </a:solidFill>
              </a:rPr>
              <a:t>With Social Workers currently finding basic information on the services supporting families through ad hoc methods, there is a risk they do not find relevant risk factors</a:t>
            </a:r>
          </a:p>
          <a:p>
            <a:pPr marL="144000" indent="-144000">
              <a:spcBef>
                <a:spcPts val="600"/>
              </a:spcBef>
              <a:buFont typeface="Arial" panose="020B0604020202020204" pitchFamily="34" charset="0"/>
              <a:buChar char="•"/>
            </a:pPr>
            <a:r>
              <a:rPr lang="en-GB" sz="1400">
                <a:solidFill>
                  <a:schemeClr val="tx1"/>
                </a:solidFill>
              </a:rPr>
              <a:t>Without speaking to other services, Social Workers cannot verify what families tell them. They report that this can lead to not fully understand a family’s situation</a:t>
            </a:r>
          </a:p>
          <a:p>
            <a:pPr marL="144000" indent="-144000">
              <a:spcBef>
                <a:spcPts val="600"/>
              </a:spcBef>
              <a:buFont typeface="Arial" panose="020B0604020202020204" pitchFamily="34" charset="0"/>
              <a:buChar char="•"/>
            </a:pPr>
            <a:r>
              <a:rPr lang="en-GB" sz="1400">
                <a:solidFill>
                  <a:schemeClr val="tx1"/>
                </a:solidFill>
              </a:rPr>
              <a:t>Missing risk factors could lead to not appropriately safeguarding children</a:t>
            </a:r>
          </a:p>
          <a:p>
            <a:pPr marL="144000" indent="-144000">
              <a:spcBef>
                <a:spcPts val="600"/>
              </a:spcBef>
              <a:buFont typeface="Arial" panose="020B0604020202020204" pitchFamily="34" charset="0"/>
              <a:buChar char="•"/>
            </a:pPr>
            <a:r>
              <a:rPr lang="en-GB" sz="1400" b="1">
                <a:solidFill>
                  <a:schemeClr val="tx1"/>
                </a:solidFill>
              </a:rPr>
              <a:t>Nationally, 23,000 children a year (10% of Front Door referrals with NFA), have to be referred to social services multiple times before receiving statutory support</a:t>
            </a:r>
            <a:r>
              <a:rPr lang="en-GB" sz="1400" b="1" baseline="30000">
                <a:solidFill>
                  <a:schemeClr val="tx1"/>
                </a:solidFill>
              </a:rPr>
              <a:t>1</a:t>
            </a:r>
            <a:endParaRPr lang="en-GB" sz="1400" b="1">
              <a:solidFill>
                <a:schemeClr val="tx1"/>
              </a:solidFill>
            </a:endParaRPr>
          </a:p>
        </p:txBody>
      </p:sp>
      <p:sp>
        <p:nvSpPr>
          <p:cNvPr id="8" name="Rectangle 7">
            <a:extLst>
              <a:ext uri="{FF2B5EF4-FFF2-40B4-BE49-F238E27FC236}">
                <a16:creationId xmlns:a16="http://schemas.microsoft.com/office/drawing/2014/main" id="{C5D24BCE-59C3-4276-A46A-F2E9AAF64CCF}"/>
              </a:ext>
            </a:extLst>
          </p:cNvPr>
          <p:cNvSpPr/>
          <p:nvPr/>
        </p:nvSpPr>
        <p:spPr>
          <a:xfrm>
            <a:off x="4844715" y="1304925"/>
            <a:ext cx="3915515" cy="221771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2"/>
                </a:solidFill>
                <a:latin typeface="+mj-lt"/>
              </a:rPr>
              <a:t>What if we met this user need?</a:t>
            </a:r>
          </a:p>
          <a:p>
            <a:endParaRPr lang="en-GB" sz="1400" b="1">
              <a:solidFill>
                <a:schemeClr val="tx2"/>
              </a:solidFill>
              <a:latin typeface="+mj-lt"/>
            </a:endParaRPr>
          </a:p>
          <a:p>
            <a:pPr marL="144000" indent="-144000">
              <a:buFont typeface="Arial" panose="020B0604020202020204" pitchFamily="34" charset="0"/>
              <a:buChar char="•"/>
            </a:pPr>
            <a:r>
              <a:rPr lang="en-GB" sz="1400">
                <a:solidFill>
                  <a:schemeClr val="tx1"/>
                </a:solidFill>
              </a:rPr>
              <a:t>With Social Workers able to quickly see what services are supporting a family, they can get a quick view of potential risk factors</a:t>
            </a:r>
          </a:p>
          <a:p>
            <a:pPr marL="144000" indent="-144000">
              <a:buFont typeface="Arial" panose="020B0604020202020204" pitchFamily="34" charset="0"/>
              <a:buChar char="•"/>
            </a:pPr>
            <a:r>
              <a:rPr lang="en-GB" sz="1400">
                <a:solidFill>
                  <a:schemeClr val="tx1"/>
                </a:solidFill>
              </a:rPr>
              <a:t>With the contact details for the lead professionals in these services, they can have the conversations required to build an understanding of the risk level and verify what they hear from families</a:t>
            </a:r>
          </a:p>
          <a:p>
            <a:pPr marL="144000" indent="-144000">
              <a:buFont typeface="Arial" panose="020B0604020202020204" pitchFamily="34" charset="0"/>
              <a:buChar char="•"/>
            </a:pPr>
            <a:endParaRPr lang="en-GB" sz="1400">
              <a:solidFill>
                <a:schemeClr val="tx1"/>
              </a:solidFill>
            </a:endParaRPr>
          </a:p>
          <a:p>
            <a:pPr marL="144000" indent="-144000">
              <a:buFont typeface="Arial" panose="020B0604020202020204" pitchFamily="34" charset="0"/>
              <a:buChar char="•"/>
            </a:pPr>
            <a:endParaRPr lang="en-GB" sz="1400">
              <a:solidFill>
                <a:schemeClr val="tx1"/>
              </a:solidFill>
            </a:endParaRPr>
          </a:p>
        </p:txBody>
      </p:sp>
      <p:sp>
        <p:nvSpPr>
          <p:cNvPr id="9" name="Rectangle 8">
            <a:extLst>
              <a:ext uri="{FF2B5EF4-FFF2-40B4-BE49-F238E27FC236}">
                <a16:creationId xmlns:a16="http://schemas.microsoft.com/office/drawing/2014/main" id="{D0D1D7CE-2FE8-4D18-A94C-9E381AB825FB}"/>
              </a:ext>
            </a:extLst>
          </p:cNvPr>
          <p:cNvSpPr/>
          <p:nvPr/>
        </p:nvSpPr>
        <p:spPr>
          <a:xfrm>
            <a:off x="4844715" y="4093760"/>
            <a:ext cx="3915515" cy="203557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2"/>
                </a:solidFill>
                <a:latin typeface="+mj-lt"/>
              </a:rPr>
              <a:t>What impact would this have for children, families and the council?</a:t>
            </a:r>
            <a:br>
              <a:rPr lang="en-GB" sz="1400" b="1">
                <a:solidFill>
                  <a:schemeClr val="tx2"/>
                </a:solidFill>
                <a:latin typeface="+mj-lt"/>
              </a:rPr>
            </a:br>
            <a:endParaRPr lang="en-GB" sz="1400" b="1">
              <a:solidFill>
                <a:schemeClr val="tx2"/>
              </a:solidFill>
              <a:latin typeface="+mj-lt"/>
            </a:endParaRPr>
          </a:p>
          <a:p>
            <a:pPr marL="144000" indent="-144000">
              <a:buFont typeface="Arial" panose="020B0604020202020204" pitchFamily="34" charset="0"/>
              <a:buChar char="•"/>
            </a:pPr>
            <a:r>
              <a:rPr lang="en-GB" sz="1400">
                <a:solidFill>
                  <a:schemeClr val="tx1"/>
                </a:solidFill>
              </a:rPr>
              <a:t>Social Workers can ensure that the right safeguarding decision is made and families get the right support, first time</a:t>
            </a:r>
          </a:p>
          <a:p>
            <a:pPr marL="144000" indent="-144000">
              <a:buFont typeface="Arial" panose="020B0604020202020204" pitchFamily="34" charset="0"/>
              <a:buChar char="•"/>
            </a:pPr>
            <a:r>
              <a:rPr lang="en-GB" sz="1400">
                <a:solidFill>
                  <a:schemeClr val="tx1"/>
                </a:solidFill>
              </a:rPr>
              <a:t>This means children will be better safeguarded and families will get the right support to address their needs</a:t>
            </a:r>
          </a:p>
          <a:p>
            <a:pPr marL="144000" indent="-144000">
              <a:buFont typeface="Arial" panose="020B0604020202020204" pitchFamily="34" charset="0"/>
              <a:buChar char="•"/>
            </a:pPr>
            <a:endParaRPr lang="en-GB" sz="1400">
              <a:solidFill>
                <a:schemeClr val="tx1"/>
              </a:solidFill>
            </a:endParaRPr>
          </a:p>
        </p:txBody>
      </p:sp>
      <p:sp>
        <p:nvSpPr>
          <p:cNvPr id="10" name="Isosceles Triangle 9">
            <a:extLst>
              <a:ext uri="{FF2B5EF4-FFF2-40B4-BE49-F238E27FC236}">
                <a16:creationId xmlns:a16="http://schemas.microsoft.com/office/drawing/2014/main" id="{0F43A97F-2408-4BDB-9835-79978496E283}"/>
              </a:ext>
            </a:extLst>
          </p:cNvPr>
          <p:cNvSpPr/>
          <p:nvPr/>
        </p:nvSpPr>
        <p:spPr>
          <a:xfrm rot="5400000">
            <a:off x="4312233" y="2415923"/>
            <a:ext cx="336474" cy="244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a:extLst>
              <a:ext uri="{FF2B5EF4-FFF2-40B4-BE49-F238E27FC236}">
                <a16:creationId xmlns:a16="http://schemas.microsoft.com/office/drawing/2014/main" id="{EC7A222C-8806-48CD-91DC-F5EF5136E204}"/>
              </a:ext>
            </a:extLst>
          </p:cNvPr>
          <p:cNvSpPr/>
          <p:nvPr/>
        </p:nvSpPr>
        <p:spPr>
          <a:xfrm rot="10800000">
            <a:off x="6634235" y="3685879"/>
            <a:ext cx="336474" cy="244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98A8C34-2BA9-4B83-BB62-D19C3A52DBFF}"/>
              </a:ext>
            </a:extLst>
          </p:cNvPr>
          <p:cNvSpPr txBox="1"/>
          <p:nvPr/>
        </p:nvSpPr>
        <p:spPr>
          <a:xfrm>
            <a:off x="969965" y="6145380"/>
            <a:ext cx="7766050" cy="461665"/>
          </a:xfrm>
          <a:prstGeom prst="rect">
            <a:avLst/>
          </a:prstGeom>
          <a:noFill/>
        </p:spPr>
        <p:txBody>
          <a:bodyPr wrap="square" lIns="0" tIns="0" rIns="0" bIns="0" rtlCol="0">
            <a:spAutoFit/>
          </a:bodyPr>
          <a:lstStyle/>
          <a:p>
            <a:pPr marL="228600" indent="-228600">
              <a:buAutoNum type="arabicPeriod"/>
            </a:pPr>
            <a:r>
              <a:rPr lang="en-GB" sz="1000"/>
              <a:t>Action for Children: The Revolving Door Part 2 – </a:t>
            </a:r>
            <a:r>
              <a:rPr lang="en-US" sz="1000"/>
              <a:t>Are we failing children at risk of abuse and neglect? Of the 220,000 referrals to children’s services in 2013/14 which did not receive any </a:t>
            </a:r>
            <a:r>
              <a:rPr lang="en-US" sz="1000" err="1"/>
              <a:t>statutuory</a:t>
            </a:r>
            <a:r>
              <a:rPr lang="en-US" sz="1000"/>
              <a:t> support, 36,000 (16%)  were re-referred in 2014/15, and 22,000 (10%) of these then got statutory support (note that this is all referrals to the Front Door, not just those that go for SW assessment)</a:t>
            </a:r>
          </a:p>
        </p:txBody>
      </p:sp>
    </p:spTree>
    <p:extLst>
      <p:ext uri="{BB962C8B-B14F-4D97-AF65-F5344CB8AC3E}">
        <p14:creationId xmlns:p14="http://schemas.microsoft.com/office/powerpoint/2010/main" val="349408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5944-0491-417C-99C9-A874015ACCC0}"/>
              </a:ext>
            </a:extLst>
          </p:cNvPr>
          <p:cNvSpPr>
            <a:spLocks noGrp="1"/>
          </p:cNvSpPr>
          <p:nvPr>
            <p:ph type="title"/>
          </p:nvPr>
        </p:nvSpPr>
        <p:spPr>
          <a:xfrm>
            <a:off x="969965" y="431285"/>
            <a:ext cx="7491412" cy="679668"/>
          </a:xfrm>
        </p:spPr>
        <p:txBody>
          <a:bodyPr>
            <a:normAutofit/>
          </a:bodyPr>
          <a:lstStyle/>
          <a:p>
            <a:r>
              <a:rPr lang="en-GB"/>
              <a:t>3.) Getting info quickly could save 2Hrs per assessment, equivalent to 4-5 FTE for a mid-sized CSC dept</a:t>
            </a:r>
          </a:p>
        </p:txBody>
      </p:sp>
      <p:sp>
        <p:nvSpPr>
          <p:cNvPr id="3" name="Slide Number Placeholder 2">
            <a:extLst>
              <a:ext uri="{FF2B5EF4-FFF2-40B4-BE49-F238E27FC236}">
                <a16:creationId xmlns:a16="http://schemas.microsoft.com/office/drawing/2014/main" id="{44611970-681C-4695-B373-F6ADDA9BFD3E}"/>
              </a:ext>
            </a:extLst>
          </p:cNvPr>
          <p:cNvSpPr>
            <a:spLocks noGrp="1"/>
          </p:cNvSpPr>
          <p:nvPr>
            <p:ph type="sldNum" sz="quarter" idx="12"/>
          </p:nvPr>
        </p:nvSpPr>
        <p:spPr/>
        <p:txBody>
          <a:bodyPr/>
          <a:lstStyle/>
          <a:p>
            <a:fld id="{C6A4B429-0189-47CD-9DDA-A001F58C55D3}" type="slidenum">
              <a:rPr lang="en-US" smtClean="0"/>
              <a:pPr/>
              <a:t>74</a:t>
            </a:fld>
            <a:endParaRPr lang="en-US"/>
          </a:p>
        </p:txBody>
      </p:sp>
      <p:sp>
        <p:nvSpPr>
          <p:cNvPr id="5" name="Rectangle 4">
            <a:extLst>
              <a:ext uri="{FF2B5EF4-FFF2-40B4-BE49-F238E27FC236}">
                <a16:creationId xmlns:a16="http://schemas.microsoft.com/office/drawing/2014/main" id="{4CADC810-B570-4A05-A808-07F02BBD1EC5}"/>
              </a:ext>
            </a:extLst>
          </p:cNvPr>
          <p:cNvSpPr/>
          <p:nvPr/>
        </p:nvSpPr>
        <p:spPr>
          <a:xfrm>
            <a:off x="969962" y="1304925"/>
            <a:ext cx="3292497" cy="482441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2"/>
                </a:solidFill>
                <a:latin typeface="+mj-lt"/>
              </a:rPr>
              <a:t>What happens currently?</a:t>
            </a:r>
          </a:p>
          <a:p>
            <a:endParaRPr lang="en-GB" sz="1400" b="1">
              <a:solidFill>
                <a:schemeClr val="tx2"/>
              </a:solidFill>
              <a:latin typeface="+mj-lt"/>
            </a:endParaRPr>
          </a:p>
          <a:p>
            <a:pPr marL="144000" indent="-144000">
              <a:spcBef>
                <a:spcPts val="600"/>
              </a:spcBef>
              <a:buFont typeface="Arial" panose="020B0604020202020204" pitchFamily="34" charset="0"/>
              <a:buChar char="•"/>
            </a:pPr>
            <a:r>
              <a:rPr lang="en-GB" sz="1400">
                <a:solidFill>
                  <a:schemeClr val="tx1"/>
                </a:solidFill>
              </a:rPr>
              <a:t>Currently Social Workers spend a lot of time tracking down basic details and information on what services are supporting a family and who the lead professional is</a:t>
            </a:r>
          </a:p>
          <a:p>
            <a:pPr marL="144000" indent="-144000">
              <a:spcBef>
                <a:spcPts val="600"/>
              </a:spcBef>
              <a:buFont typeface="Arial" panose="020B0604020202020204" pitchFamily="34" charset="0"/>
              <a:buChar char="•"/>
            </a:pPr>
            <a:r>
              <a:rPr lang="en-GB" sz="1400">
                <a:solidFill>
                  <a:schemeClr val="tx1"/>
                </a:solidFill>
              </a:rPr>
              <a:t>Social Workers estimate that this takes on average 2 hours per assessment</a:t>
            </a:r>
          </a:p>
          <a:p>
            <a:pPr marL="144000" indent="-144000">
              <a:spcBef>
                <a:spcPts val="600"/>
              </a:spcBef>
              <a:buFont typeface="Arial" panose="020B0604020202020204" pitchFamily="34" charset="0"/>
              <a:buChar char="•"/>
            </a:pPr>
            <a:r>
              <a:rPr lang="en-GB" sz="1400">
                <a:solidFill>
                  <a:schemeClr val="tx1"/>
                </a:solidFill>
              </a:rPr>
              <a:t>This is time Social Workers cannot spare: a significant number of workers mentioned high caseloads and lack of time as major problems, hindering their work and potentially damaging the quality of their support for families</a:t>
            </a:r>
          </a:p>
          <a:p>
            <a:pPr marL="144000" indent="-144000">
              <a:spcBef>
                <a:spcPts val="600"/>
              </a:spcBef>
              <a:buFont typeface="Arial" panose="020B0604020202020204" pitchFamily="34" charset="0"/>
              <a:buChar char="•"/>
            </a:pPr>
            <a:r>
              <a:rPr lang="en-GB" sz="1400">
                <a:solidFill>
                  <a:schemeClr val="tx1"/>
                </a:solidFill>
              </a:rPr>
              <a:t>This will also have a significant impact on staff morale, as workers spend time on avoidable admin, rather than work with families</a:t>
            </a:r>
          </a:p>
        </p:txBody>
      </p:sp>
      <p:sp>
        <p:nvSpPr>
          <p:cNvPr id="8" name="Rectangle 7">
            <a:extLst>
              <a:ext uri="{FF2B5EF4-FFF2-40B4-BE49-F238E27FC236}">
                <a16:creationId xmlns:a16="http://schemas.microsoft.com/office/drawing/2014/main" id="{C5D24BCE-59C3-4276-A46A-F2E9AAF64CCF}"/>
              </a:ext>
            </a:extLst>
          </p:cNvPr>
          <p:cNvSpPr/>
          <p:nvPr/>
        </p:nvSpPr>
        <p:spPr>
          <a:xfrm>
            <a:off x="5101392" y="1304925"/>
            <a:ext cx="3658838" cy="192297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2"/>
                </a:solidFill>
                <a:latin typeface="+mj-lt"/>
              </a:rPr>
              <a:t>What if we met this user need?</a:t>
            </a:r>
          </a:p>
          <a:p>
            <a:pPr marL="144000" indent="-144000">
              <a:buFont typeface="Arial" panose="020B0604020202020204" pitchFamily="34" charset="0"/>
              <a:buChar char="•"/>
            </a:pPr>
            <a:endParaRPr lang="en-GB" sz="1400">
              <a:solidFill>
                <a:schemeClr val="tx1"/>
              </a:solidFill>
            </a:endParaRPr>
          </a:p>
          <a:p>
            <a:pPr marL="144000" indent="-144000">
              <a:buFont typeface="Arial" panose="020B0604020202020204" pitchFamily="34" charset="0"/>
              <a:buChar char="•"/>
            </a:pPr>
            <a:r>
              <a:rPr lang="en-GB" sz="1400">
                <a:solidFill>
                  <a:schemeClr val="tx1"/>
                </a:solidFill>
              </a:rPr>
              <a:t>With quick access to the contact details of the lead professionals supporting a family, Social Workers can immediately have the conversations they need</a:t>
            </a:r>
          </a:p>
          <a:p>
            <a:pPr marL="144000" indent="-144000">
              <a:buFont typeface="Arial" panose="020B0604020202020204" pitchFamily="34" charset="0"/>
              <a:buChar char="•"/>
            </a:pPr>
            <a:r>
              <a:rPr lang="en-GB" sz="1400">
                <a:solidFill>
                  <a:schemeClr val="tx1"/>
                </a:solidFill>
              </a:rPr>
              <a:t>This frees up vital Social Worker time for better engagement with families </a:t>
            </a:r>
          </a:p>
          <a:p>
            <a:pPr marL="144000" indent="-144000">
              <a:buFont typeface="Arial" panose="020B0604020202020204" pitchFamily="34" charset="0"/>
              <a:buChar char="•"/>
            </a:pPr>
            <a:endParaRPr lang="en-GB" sz="1400">
              <a:solidFill>
                <a:schemeClr val="tx1"/>
              </a:solidFill>
            </a:endParaRPr>
          </a:p>
        </p:txBody>
      </p:sp>
      <p:sp>
        <p:nvSpPr>
          <p:cNvPr id="9" name="Rectangle 8">
            <a:extLst>
              <a:ext uri="{FF2B5EF4-FFF2-40B4-BE49-F238E27FC236}">
                <a16:creationId xmlns:a16="http://schemas.microsoft.com/office/drawing/2014/main" id="{D0D1D7CE-2FE8-4D18-A94C-9E381AB825FB}"/>
              </a:ext>
            </a:extLst>
          </p:cNvPr>
          <p:cNvSpPr/>
          <p:nvPr/>
        </p:nvSpPr>
        <p:spPr>
          <a:xfrm>
            <a:off x="5003801" y="3862646"/>
            <a:ext cx="3756430" cy="226669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tx2"/>
                </a:solidFill>
                <a:latin typeface="+mj-lt"/>
              </a:rPr>
              <a:t>What impact would this have for children, families and the council? </a:t>
            </a:r>
          </a:p>
          <a:p>
            <a:r>
              <a:rPr lang="en-GB" sz="1400" b="1">
                <a:solidFill>
                  <a:schemeClr val="tx2"/>
                </a:solidFill>
                <a:latin typeface="+mj-lt"/>
              </a:rPr>
              <a:t>	</a:t>
            </a:r>
          </a:p>
          <a:p>
            <a:pPr marL="144000" indent="-144000">
              <a:spcBef>
                <a:spcPts val="600"/>
              </a:spcBef>
              <a:buFont typeface="Arial" panose="020B0604020202020204" pitchFamily="34" charset="0"/>
              <a:buChar char="•"/>
            </a:pPr>
            <a:r>
              <a:rPr lang="en-GB" sz="1400" b="1">
                <a:solidFill>
                  <a:schemeClr val="tx1"/>
                </a:solidFill>
              </a:rPr>
              <a:t>Saving 2 hours per assessment is equivalent to 4-5 FTE for a mid-sized CSC department1</a:t>
            </a:r>
          </a:p>
          <a:p>
            <a:pPr marL="144000" indent="-144000">
              <a:spcBef>
                <a:spcPts val="600"/>
              </a:spcBef>
              <a:buFont typeface="Arial" panose="020B0604020202020204" pitchFamily="34" charset="0"/>
              <a:buChar char="•"/>
            </a:pPr>
            <a:r>
              <a:rPr lang="en-GB" sz="1400">
                <a:solidFill>
                  <a:schemeClr val="tx1"/>
                </a:solidFill>
              </a:rPr>
              <a:t>Given current high caseloads for workers, this saving would provide vital extra time for workers to engage with families</a:t>
            </a:r>
          </a:p>
        </p:txBody>
      </p:sp>
      <p:sp>
        <p:nvSpPr>
          <p:cNvPr id="10" name="Isosceles Triangle 9">
            <a:extLst>
              <a:ext uri="{FF2B5EF4-FFF2-40B4-BE49-F238E27FC236}">
                <a16:creationId xmlns:a16="http://schemas.microsoft.com/office/drawing/2014/main" id="{0F43A97F-2408-4BDB-9835-79978496E283}"/>
              </a:ext>
            </a:extLst>
          </p:cNvPr>
          <p:cNvSpPr/>
          <p:nvPr/>
        </p:nvSpPr>
        <p:spPr>
          <a:xfrm rot="5400000">
            <a:off x="4547434" y="2144093"/>
            <a:ext cx="336474" cy="244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a:extLst>
              <a:ext uri="{FF2B5EF4-FFF2-40B4-BE49-F238E27FC236}">
                <a16:creationId xmlns:a16="http://schemas.microsoft.com/office/drawing/2014/main" id="{EC7A222C-8806-48CD-91DC-F5EF5136E204}"/>
              </a:ext>
            </a:extLst>
          </p:cNvPr>
          <p:cNvSpPr/>
          <p:nvPr/>
        </p:nvSpPr>
        <p:spPr>
          <a:xfrm rot="10800000">
            <a:off x="6594337" y="3429000"/>
            <a:ext cx="336474" cy="244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9C6F91E-7434-413F-ABD9-3760BE5A59D0}"/>
              </a:ext>
            </a:extLst>
          </p:cNvPr>
          <p:cNvSpPr txBox="1"/>
          <p:nvPr/>
        </p:nvSpPr>
        <p:spPr>
          <a:xfrm>
            <a:off x="976397" y="6193506"/>
            <a:ext cx="7766050" cy="307777"/>
          </a:xfrm>
          <a:prstGeom prst="rect">
            <a:avLst/>
          </a:prstGeom>
          <a:noFill/>
        </p:spPr>
        <p:txBody>
          <a:bodyPr wrap="square" lIns="0" tIns="0" rIns="0" bIns="0" rtlCol="0">
            <a:spAutoFit/>
          </a:bodyPr>
          <a:lstStyle/>
          <a:p>
            <a:r>
              <a:rPr lang="en-GB" sz="1000"/>
              <a:t>1. Stockport, a mid-sized CSC department, performs 3,500-4,000 social work assessments per year. Saving 2 hours on each of these is a total saving of 7-8,000 hours in a year, equivalent to 4-5 full time staff </a:t>
            </a:r>
          </a:p>
        </p:txBody>
      </p:sp>
    </p:spTree>
    <p:extLst>
      <p:ext uri="{BB962C8B-B14F-4D97-AF65-F5344CB8AC3E}">
        <p14:creationId xmlns:p14="http://schemas.microsoft.com/office/powerpoint/2010/main" val="2925081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97AAF-1102-4C60-891B-240BF6F07F65}"/>
              </a:ext>
            </a:extLst>
          </p:cNvPr>
          <p:cNvSpPr>
            <a:spLocks noGrp="1"/>
          </p:cNvSpPr>
          <p:nvPr>
            <p:ph type="title"/>
          </p:nvPr>
        </p:nvSpPr>
        <p:spPr>
          <a:xfrm>
            <a:off x="969965" y="431285"/>
            <a:ext cx="7491412" cy="679668"/>
          </a:xfrm>
        </p:spPr>
        <p:txBody>
          <a:bodyPr>
            <a:normAutofit/>
          </a:bodyPr>
          <a:lstStyle/>
          <a:p>
            <a:r>
              <a:rPr lang="en-GB" dirty="0"/>
              <a:t>There are also risks in taking this work forward – we have focussed our plan on effectively mitigating these</a:t>
            </a:r>
          </a:p>
        </p:txBody>
      </p:sp>
      <p:sp>
        <p:nvSpPr>
          <p:cNvPr id="3" name="Slide Number Placeholder 2">
            <a:extLst>
              <a:ext uri="{FF2B5EF4-FFF2-40B4-BE49-F238E27FC236}">
                <a16:creationId xmlns:a16="http://schemas.microsoft.com/office/drawing/2014/main" id="{0690E7F5-8163-47D3-9A05-6AE5873BABFD}"/>
              </a:ext>
            </a:extLst>
          </p:cNvPr>
          <p:cNvSpPr>
            <a:spLocks noGrp="1"/>
          </p:cNvSpPr>
          <p:nvPr>
            <p:ph type="sldNum" sz="quarter" idx="12"/>
          </p:nvPr>
        </p:nvSpPr>
        <p:spPr/>
        <p:txBody>
          <a:bodyPr/>
          <a:lstStyle/>
          <a:p>
            <a:fld id="{C6A4B429-0189-47CD-9DDA-A001F58C55D3}" type="slidenum">
              <a:rPr lang="en-US" smtClean="0"/>
              <a:pPr/>
              <a:t>75</a:t>
            </a:fld>
            <a:endParaRPr lang="en-US"/>
          </a:p>
        </p:txBody>
      </p:sp>
      <p:graphicFrame>
        <p:nvGraphicFramePr>
          <p:cNvPr id="5" name="Table 4">
            <a:extLst>
              <a:ext uri="{FF2B5EF4-FFF2-40B4-BE49-F238E27FC236}">
                <a16:creationId xmlns:a16="http://schemas.microsoft.com/office/drawing/2014/main" id="{59FD3700-C644-43CD-A2D3-C9BB4317E2A8}"/>
              </a:ext>
            </a:extLst>
          </p:cNvPr>
          <p:cNvGraphicFramePr>
            <a:graphicFrameLocks noGrp="1"/>
          </p:cNvGraphicFramePr>
          <p:nvPr>
            <p:extLst>
              <p:ext uri="{D42A27DB-BD31-4B8C-83A1-F6EECF244321}">
                <p14:modId xmlns:p14="http://schemas.microsoft.com/office/powerpoint/2010/main" val="4224063396"/>
              </p:ext>
            </p:extLst>
          </p:nvPr>
        </p:nvGraphicFramePr>
        <p:xfrm>
          <a:off x="969964" y="889452"/>
          <a:ext cx="7766048" cy="5806440"/>
        </p:xfrm>
        <a:graphic>
          <a:graphicData uri="http://schemas.openxmlformats.org/drawingml/2006/table">
            <a:tbl>
              <a:tblPr firstRow="1" bandRow="1">
                <a:tableStyleId>{3B4B98B0-60AC-42C2-AFA5-B58CD77FA1E5}</a:tableStyleId>
              </a:tblPr>
              <a:tblGrid>
                <a:gridCol w="365541">
                  <a:extLst>
                    <a:ext uri="{9D8B030D-6E8A-4147-A177-3AD203B41FA5}">
                      <a16:colId xmlns:a16="http://schemas.microsoft.com/office/drawing/2014/main" val="3818403757"/>
                    </a:ext>
                  </a:extLst>
                </a:gridCol>
                <a:gridCol w="1199148">
                  <a:extLst>
                    <a:ext uri="{9D8B030D-6E8A-4147-A177-3AD203B41FA5}">
                      <a16:colId xmlns:a16="http://schemas.microsoft.com/office/drawing/2014/main" val="1298468464"/>
                    </a:ext>
                  </a:extLst>
                </a:gridCol>
                <a:gridCol w="3168315">
                  <a:extLst>
                    <a:ext uri="{9D8B030D-6E8A-4147-A177-3AD203B41FA5}">
                      <a16:colId xmlns:a16="http://schemas.microsoft.com/office/drawing/2014/main" val="4053699907"/>
                    </a:ext>
                  </a:extLst>
                </a:gridCol>
                <a:gridCol w="3033044">
                  <a:extLst>
                    <a:ext uri="{9D8B030D-6E8A-4147-A177-3AD203B41FA5}">
                      <a16:colId xmlns:a16="http://schemas.microsoft.com/office/drawing/2014/main" val="1310929616"/>
                    </a:ext>
                  </a:extLst>
                </a:gridCol>
              </a:tblGrid>
              <a:tr h="427701">
                <a:tc>
                  <a:txBody>
                    <a:bodyPr/>
                    <a:lstStyle/>
                    <a:p>
                      <a:pPr algn="l"/>
                      <a:endParaRPr lang="en-GB" sz="2800" b="1">
                        <a:solidFill>
                          <a:schemeClr val="tx2"/>
                        </a:solidFill>
                        <a:latin typeface="+mj-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dirty="0">
                          <a:latin typeface="+mj-lt"/>
                        </a:rPr>
                        <a:t>Risks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dirty="0">
                          <a:latin typeface="+mj-lt"/>
                        </a:rPr>
                        <a:t>Description</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dirty="0">
                          <a:latin typeface="+mj-lt"/>
                        </a:rPr>
                        <a:t>Mitigations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4991630"/>
                  </a:ext>
                </a:extLst>
              </a:tr>
              <a:tr h="1044093">
                <a:tc>
                  <a:txBody>
                    <a:bodyPr/>
                    <a:lstStyle/>
                    <a:p>
                      <a:pPr algn="l"/>
                      <a:r>
                        <a:rPr lang="en-GB" sz="2800" b="1" dirty="0">
                          <a:solidFill>
                            <a:schemeClr val="tx2"/>
                          </a:solidFill>
                          <a:latin typeface="+mj-lt"/>
                        </a:rPr>
                        <a:t>1</a:t>
                      </a:r>
                    </a:p>
                  </a:txBody>
                  <a:tcPr marL="45720" marR="4572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dirty="0">
                          <a:latin typeface="+mj-lt"/>
                        </a:rPr>
                        <a:t>Technology fatigue</a:t>
                      </a:r>
                    </a:p>
                  </a:txBody>
                  <a:tcPr marL="45720" marR="4572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100" b="0" dirty="0">
                          <a:latin typeface="+mn-lt"/>
                        </a:rPr>
                        <a:t>Practitioners have been exposed to a considerable number of tools and systems over the last couple of years and many problems still persist. There is a risk that SWs don’t engage in the process and don’t see the value of the tool and consequently don’t use it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GB" sz="1100" b="0" dirty="0">
                          <a:latin typeface="+mn-lt"/>
                        </a:rPr>
                        <a:t>Spend enough time understanding the nuances of the specific SWs needs</a:t>
                      </a:r>
                    </a:p>
                    <a:p>
                      <a:pPr marL="171450" indent="-171450" algn="l">
                        <a:buFont typeface="Arial" panose="020B0604020202020204" pitchFamily="34" charset="0"/>
                        <a:buChar char="•"/>
                      </a:pPr>
                      <a:r>
                        <a:rPr lang="en-GB" sz="1100" b="0" dirty="0">
                          <a:latin typeface="+mn-lt"/>
                        </a:rPr>
                        <a:t>Spend time understanding the SW workflow and its details</a:t>
                      </a:r>
                    </a:p>
                    <a:p>
                      <a:pPr marL="171450" indent="-171450" algn="l">
                        <a:buFont typeface="Arial" panose="020B0604020202020204" pitchFamily="34" charset="0"/>
                        <a:buChar char="•"/>
                      </a:pPr>
                      <a:r>
                        <a:rPr lang="en-GB" sz="1100" b="0" dirty="0">
                          <a:latin typeface="+mn-lt"/>
                        </a:rPr>
                        <a:t>Involve SWs in the design process and make sure their feedback is heard and incorporated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286642"/>
                  </a:ext>
                </a:extLst>
              </a:tr>
              <a:tr h="1044093">
                <a:tc>
                  <a:txBody>
                    <a:bodyPr/>
                    <a:lstStyle/>
                    <a:p>
                      <a:pPr algn="l"/>
                      <a:r>
                        <a:rPr lang="en-GB" sz="2800" b="1" dirty="0">
                          <a:solidFill>
                            <a:schemeClr val="tx2"/>
                          </a:solidFill>
                          <a:latin typeface="+mj-lt"/>
                        </a:rPr>
                        <a:t>2</a:t>
                      </a:r>
                    </a:p>
                  </a:txBody>
                  <a:tcPr marL="45720" marR="4572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dirty="0">
                          <a:latin typeface="+mj-lt"/>
                        </a:rPr>
                        <a:t>Access to data, data quality and technical feasibility</a:t>
                      </a:r>
                    </a:p>
                  </a:txBody>
                  <a:tcPr marL="45720" marR="4572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100" b="0" dirty="0">
                          <a:latin typeface="+mn-lt"/>
                        </a:rPr>
                        <a:t>Data on families is recorded in multiple systems by different services in various ways</a:t>
                      </a:r>
                    </a:p>
                    <a:p>
                      <a:pPr algn="l"/>
                      <a:r>
                        <a:rPr lang="en-GB" sz="1100" b="0" dirty="0">
                          <a:latin typeface="+mn-lt"/>
                        </a:rPr>
                        <a:t>There is the risk that it’s not feasible to access data sitting outside of the CMS and it’s not possible to link data from different sources or that data is too poor quality to be used for decision making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GB" sz="1100" b="0" dirty="0">
                          <a:latin typeface="+mn-lt"/>
                        </a:rPr>
                        <a:t>Map datasets that capture family data and systems where and how data is captured</a:t>
                      </a:r>
                    </a:p>
                    <a:p>
                      <a:pPr marL="171450" indent="-171450" algn="l">
                        <a:buFont typeface="Arial" panose="020B0604020202020204" pitchFamily="34" charset="0"/>
                        <a:buChar char="•"/>
                      </a:pPr>
                      <a:r>
                        <a:rPr lang="en-GB" sz="1100" b="0" dirty="0">
                          <a:latin typeface="+mn-lt"/>
                        </a:rPr>
                        <a:t>Review quality of datasets</a:t>
                      </a:r>
                    </a:p>
                    <a:p>
                      <a:pPr marL="171450" indent="-171450" algn="l">
                        <a:buFont typeface="Arial" panose="020B0604020202020204" pitchFamily="34" charset="0"/>
                        <a:buChar char="•"/>
                      </a:pPr>
                      <a:r>
                        <a:rPr lang="en-GB" sz="1100" b="0" dirty="0">
                          <a:latin typeface="+mn-lt"/>
                        </a:rPr>
                        <a:t>Capture challenges and learnings from other projects where data has been linked (e.g. Signpost and Child Index)</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58569"/>
                  </a:ext>
                </a:extLst>
              </a:tr>
              <a:tr h="1182466">
                <a:tc>
                  <a:txBody>
                    <a:bodyPr/>
                    <a:lstStyle/>
                    <a:p>
                      <a:pPr algn="l"/>
                      <a:r>
                        <a:rPr lang="en-GB" sz="2800" b="1" dirty="0">
                          <a:solidFill>
                            <a:schemeClr val="tx2"/>
                          </a:solidFill>
                          <a:latin typeface="+mj-lt"/>
                        </a:rPr>
                        <a:t>3</a:t>
                      </a:r>
                    </a:p>
                  </a:txBody>
                  <a:tcPr marL="45720" marR="4572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dirty="0">
                          <a:latin typeface="+mj-lt"/>
                        </a:rPr>
                        <a:t>Information Governance restrictions</a:t>
                      </a:r>
                    </a:p>
                  </a:txBody>
                  <a:tcPr marL="45720" marR="4572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100" b="0" dirty="0">
                          <a:latin typeface="+mn-lt"/>
                        </a:rPr>
                        <a:t>Councils need to justify the need to share data between services and link family data</a:t>
                      </a:r>
                    </a:p>
                    <a:p>
                      <a:pPr algn="l"/>
                      <a:r>
                        <a:rPr lang="en-GB" sz="1100" b="0" dirty="0">
                          <a:latin typeface="+mn-lt"/>
                        </a:rPr>
                        <a:t>There is the risk that the Information Governance gateways are not in place to enable the data sharing required to build and implement a solution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GB" sz="1100" b="0" dirty="0">
                          <a:latin typeface="+mn-lt"/>
                        </a:rPr>
                        <a:t>Identify what is the minimum data SWs need on families to improve decision making</a:t>
                      </a:r>
                    </a:p>
                    <a:p>
                      <a:pPr marL="171450" indent="-171450" algn="l">
                        <a:buFont typeface="Arial" panose="020B0604020202020204" pitchFamily="34" charset="0"/>
                        <a:buChar char="•"/>
                      </a:pPr>
                      <a:r>
                        <a:rPr lang="en-GB" sz="1100" b="0" dirty="0">
                          <a:latin typeface="+mn-lt"/>
                        </a:rPr>
                        <a:t>Clarify why and how the data will improve decision making</a:t>
                      </a:r>
                    </a:p>
                    <a:p>
                      <a:pPr marL="171450" indent="-171450" algn="l">
                        <a:buFont typeface="Arial" panose="020B0604020202020204" pitchFamily="34" charset="0"/>
                        <a:buChar char="•"/>
                      </a:pPr>
                      <a:r>
                        <a:rPr lang="en-GB" sz="1100" b="0" dirty="0">
                          <a:latin typeface="+mn-lt"/>
                        </a:rPr>
                        <a:t>Engage IG leads through the project</a:t>
                      </a:r>
                    </a:p>
                    <a:p>
                      <a:pPr marL="171450" indent="-171450" algn="l">
                        <a:buFont typeface="Arial" panose="020B0604020202020204" pitchFamily="34" charset="0"/>
                        <a:buChar char="•"/>
                      </a:pPr>
                      <a:r>
                        <a:rPr lang="en-GB" sz="1100" b="0" dirty="0">
                          <a:latin typeface="+mn-lt"/>
                        </a:rPr>
                        <a:t>Understand specific LAs data sharing processes &amp; IG gateways</a:t>
                      </a:r>
                    </a:p>
                    <a:p>
                      <a:pPr marL="171450" indent="-171450" algn="l">
                        <a:buFont typeface="Arial" panose="020B0604020202020204" pitchFamily="34" charset="0"/>
                        <a:buChar char="•"/>
                      </a:pPr>
                      <a:r>
                        <a:rPr lang="en-GB" sz="1100" b="0" dirty="0">
                          <a:latin typeface="+mn-lt"/>
                        </a:rPr>
                        <a:t>Build common IG gateways across LAs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016099"/>
                  </a:ext>
                </a:extLst>
              </a:tr>
              <a:tr h="866513">
                <a:tc>
                  <a:txBody>
                    <a:bodyPr/>
                    <a:lstStyle/>
                    <a:p>
                      <a:pPr algn="l"/>
                      <a:r>
                        <a:rPr lang="en-GB" sz="2800" b="1" dirty="0">
                          <a:solidFill>
                            <a:schemeClr val="tx2"/>
                          </a:solidFill>
                          <a:latin typeface="+mj-lt"/>
                        </a:rPr>
                        <a:t>4</a:t>
                      </a:r>
                    </a:p>
                  </a:txBody>
                  <a:tcPr marL="45720" marR="4572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400" b="1" dirty="0">
                          <a:latin typeface="+mj-lt"/>
                        </a:rPr>
                        <a:t>Social work practice integration</a:t>
                      </a:r>
                    </a:p>
                  </a:txBody>
                  <a:tcPr marL="45720" marR="4572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100" b="0" dirty="0">
                          <a:latin typeface="+mn-lt"/>
                        </a:rPr>
                        <a:t>For increasing the information that Social Workers have to be effective in improving outcomes it must integrate well with Social Work practice and enhance the council’s strategy and approach. There is a risk that, if not worked through carefully, increased information could detract from conversations with families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GB" sz="1100" b="0" dirty="0">
                          <a:latin typeface="+mn-lt"/>
                        </a:rPr>
                        <a:t>Work closely with Social Workers to understand practice approaches and how information would affect these</a:t>
                      </a:r>
                    </a:p>
                    <a:p>
                      <a:pPr marL="171450" indent="-171450" algn="l">
                        <a:buFont typeface="Arial" panose="020B0604020202020204" pitchFamily="34" charset="0"/>
                        <a:buChar char="•"/>
                      </a:pPr>
                      <a:r>
                        <a:rPr lang="en-GB" sz="1100" b="0" dirty="0">
                          <a:latin typeface="+mn-lt"/>
                        </a:rPr>
                        <a:t>Work closely with council leadership to understand strategy and integrate improved data quality with this</a:t>
                      </a:r>
                    </a:p>
                    <a:p>
                      <a:pPr marL="171450" indent="-171450" algn="l">
                        <a:buFont typeface="Arial" panose="020B0604020202020204" pitchFamily="34" charset="0"/>
                        <a:buChar char="•"/>
                      </a:pPr>
                      <a:r>
                        <a:rPr lang="en-GB" sz="1100" b="0" dirty="0">
                          <a:latin typeface="+mn-lt"/>
                        </a:rPr>
                        <a:t>Focus on data that most enhances conversations with families and other professionals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4180806"/>
                  </a:ext>
                </a:extLst>
              </a:tr>
            </a:tbl>
          </a:graphicData>
        </a:graphic>
      </p:graphicFrame>
    </p:spTree>
    <p:extLst>
      <p:ext uri="{BB962C8B-B14F-4D97-AF65-F5344CB8AC3E}">
        <p14:creationId xmlns:p14="http://schemas.microsoft.com/office/powerpoint/2010/main" val="759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084AE-A006-4973-BB51-CDE6936C4D26}"/>
              </a:ext>
            </a:extLst>
          </p:cNvPr>
          <p:cNvSpPr/>
          <p:nvPr/>
        </p:nvSpPr>
        <p:spPr>
          <a:xfrm>
            <a:off x="971754" y="4660755"/>
            <a:ext cx="7756958" cy="3826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50">
              <a:solidFill>
                <a:schemeClr val="tx1"/>
              </a:solidFill>
              <a:latin typeface="+mj-lt"/>
            </a:endParaRPr>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CONTENTS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76</a:t>
            </a:fld>
            <a:endParaRPr lang="en-US"/>
          </a:p>
        </p:txBody>
      </p:sp>
      <p:sp>
        <p:nvSpPr>
          <p:cNvPr id="4" name="TextBox 3">
            <a:extLst>
              <a:ext uri="{FF2B5EF4-FFF2-40B4-BE49-F238E27FC236}">
                <a16:creationId xmlns:a16="http://schemas.microsoft.com/office/drawing/2014/main" id="{9A332C79-BC39-4FDD-BEDF-E0C4923642D0}"/>
              </a:ext>
            </a:extLst>
          </p:cNvPr>
          <p:cNvSpPr txBox="1"/>
          <p:nvPr/>
        </p:nvSpPr>
        <p:spPr>
          <a:xfrm>
            <a:off x="1117600" y="1416231"/>
            <a:ext cx="6382327" cy="4590937"/>
          </a:xfrm>
          <a:prstGeom prst="rect">
            <a:avLst/>
          </a:prstGeom>
          <a:noFill/>
        </p:spPr>
        <p:txBody>
          <a:bodyPr wrap="square" lIns="0" tIns="0" rIns="0" bIns="0" rtlCol="0" anchor="t">
            <a:spAutoFit/>
          </a:bodyPr>
          <a:lstStyle/>
          <a:p>
            <a:pPr marL="342900" indent="-342900">
              <a:lnSpc>
                <a:spcPct val="150000"/>
              </a:lnSpc>
              <a:buFont typeface="+mj-lt"/>
              <a:buAutoNum type="arabicPeriod"/>
            </a:pPr>
            <a:r>
              <a:rPr lang="en-GB" dirty="0">
                <a:latin typeface="+mj-lt"/>
              </a:rPr>
              <a:t>Introduction</a:t>
            </a:r>
          </a:p>
          <a:p>
            <a:pPr marL="342900" indent="-342900">
              <a:lnSpc>
                <a:spcPct val="150000"/>
              </a:lnSpc>
              <a:buFont typeface="+mj-lt"/>
              <a:buAutoNum type="arabicPeriod"/>
            </a:pPr>
            <a:endParaRPr lang="en-GB" sz="700" dirty="0">
              <a:latin typeface="+mj-lt"/>
            </a:endParaRPr>
          </a:p>
          <a:p>
            <a:pPr marL="342900" indent="-342900">
              <a:lnSpc>
                <a:spcPct val="150000"/>
              </a:lnSpc>
              <a:buFont typeface="+mj-lt"/>
              <a:buAutoNum type="arabicPeriod"/>
            </a:pPr>
            <a:r>
              <a:rPr lang="en-GB" dirty="0">
                <a:latin typeface="+mj-lt"/>
              </a:rPr>
              <a:t>Discovery process and methodology</a:t>
            </a:r>
          </a:p>
          <a:p>
            <a:pPr marL="342900" indent="-342900">
              <a:lnSpc>
                <a:spcPct val="150000"/>
              </a:lnSpc>
              <a:buFont typeface="+mj-lt"/>
              <a:buAutoNum type="arabicPeriod"/>
            </a:pPr>
            <a:endParaRPr lang="pt-PT" sz="700" dirty="0">
              <a:latin typeface="+mj-lt"/>
            </a:endParaRPr>
          </a:p>
          <a:p>
            <a:pPr marL="342900" indent="-342900">
              <a:lnSpc>
                <a:spcPct val="150000"/>
              </a:lnSpc>
              <a:buFont typeface="+mj-lt"/>
              <a:buAutoNum type="arabicPeriod"/>
            </a:pPr>
            <a:r>
              <a:rPr lang="en-GB" dirty="0">
                <a:latin typeface="+mj-lt"/>
              </a:rPr>
              <a:t>Project deliverables</a:t>
            </a:r>
          </a:p>
          <a:p>
            <a:pPr lvl="1">
              <a:lnSpc>
                <a:spcPct val="150000"/>
              </a:lnSpc>
            </a:pPr>
            <a:r>
              <a:rPr lang="en-GB" dirty="0">
                <a:latin typeface="+mj-lt"/>
              </a:rPr>
              <a:t>3.1. Leeds and Stockport specific context</a:t>
            </a:r>
          </a:p>
          <a:p>
            <a:pPr lvl="1">
              <a:lnSpc>
                <a:spcPct val="150000"/>
              </a:lnSpc>
            </a:pPr>
            <a:r>
              <a:rPr lang="en-GB" dirty="0">
                <a:latin typeface="+mj-lt"/>
              </a:rPr>
              <a:t>3.2. User overview: needs, workflow and thematic analysis</a:t>
            </a:r>
          </a:p>
          <a:p>
            <a:pPr lvl="1">
              <a:lnSpc>
                <a:spcPct val="150000"/>
              </a:lnSpc>
            </a:pPr>
            <a:r>
              <a:rPr lang="pt-PT" dirty="0">
                <a:latin typeface="+mj-lt"/>
              </a:rPr>
              <a:t>3.3. </a:t>
            </a:r>
            <a:r>
              <a:rPr lang="en-GB" dirty="0">
                <a:latin typeface="+mj-lt"/>
              </a:rPr>
              <a:t>Prioritised use case and user requirements</a:t>
            </a:r>
          </a:p>
          <a:p>
            <a:pPr lvl="1">
              <a:lnSpc>
                <a:spcPct val="150000"/>
              </a:lnSpc>
            </a:pPr>
            <a:r>
              <a:rPr lang="en-GB" dirty="0">
                <a:latin typeface="+mj-lt"/>
              </a:rPr>
              <a:t>3.4. Business case </a:t>
            </a:r>
          </a:p>
          <a:p>
            <a:pPr lvl="1">
              <a:lnSpc>
                <a:spcPct val="150000"/>
              </a:lnSpc>
            </a:pPr>
            <a:r>
              <a:rPr lang="en-GB" dirty="0">
                <a:latin typeface="+mj-lt"/>
              </a:rPr>
              <a:t>3.5. Existing solutions</a:t>
            </a:r>
          </a:p>
          <a:p>
            <a:pPr lvl="1">
              <a:lnSpc>
                <a:spcPct val="150000"/>
              </a:lnSpc>
            </a:pPr>
            <a:r>
              <a:rPr lang="en-GB" dirty="0">
                <a:latin typeface="+mj-lt"/>
              </a:rPr>
              <a:t>3.6. User requirements testing</a:t>
            </a:r>
          </a:p>
          <a:p>
            <a:pPr lvl="1">
              <a:lnSpc>
                <a:spcPct val="150000"/>
              </a:lnSpc>
            </a:pPr>
            <a:endParaRPr lang="en-GB" sz="700" dirty="0">
              <a:latin typeface="+mj-lt"/>
            </a:endParaRPr>
          </a:p>
          <a:p>
            <a:pPr marL="342900" indent="-342900">
              <a:lnSpc>
                <a:spcPct val="150000"/>
              </a:lnSpc>
              <a:buFont typeface="+mj-lt"/>
              <a:buAutoNum type="arabicPeriod"/>
            </a:pPr>
            <a:r>
              <a:rPr lang="en-GB" dirty="0">
                <a:latin typeface="+mj-lt"/>
              </a:rPr>
              <a:t>Next steps and plan for Alpha</a:t>
            </a:r>
          </a:p>
        </p:txBody>
      </p:sp>
    </p:spTree>
    <p:extLst>
      <p:ext uri="{BB962C8B-B14F-4D97-AF65-F5344CB8AC3E}">
        <p14:creationId xmlns:p14="http://schemas.microsoft.com/office/powerpoint/2010/main" val="2923568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297737" cy="679668"/>
          </a:xfrm>
        </p:spPr>
        <p:txBody>
          <a:bodyPr>
            <a:normAutofit/>
          </a:bodyPr>
          <a:lstStyle/>
          <a:p>
            <a:r>
              <a:rPr lang="en-GB"/>
              <a:t>both leeds and Stockport have existing projects that provide some of the functionality that users need</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77</a:t>
            </a:fld>
            <a:endParaRPr lang="en-US"/>
          </a:p>
        </p:txBody>
      </p:sp>
      <p:graphicFrame>
        <p:nvGraphicFramePr>
          <p:cNvPr id="7" name="Table 6">
            <a:extLst>
              <a:ext uri="{FF2B5EF4-FFF2-40B4-BE49-F238E27FC236}">
                <a16:creationId xmlns:a16="http://schemas.microsoft.com/office/drawing/2014/main" id="{646E8ED7-EA7F-48DD-A732-EBB3526070BF}"/>
              </a:ext>
            </a:extLst>
          </p:cNvPr>
          <p:cNvGraphicFramePr>
            <a:graphicFrameLocks noGrp="1"/>
          </p:cNvGraphicFramePr>
          <p:nvPr>
            <p:extLst>
              <p:ext uri="{D42A27DB-BD31-4B8C-83A1-F6EECF244321}">
                <p14:modId xmlns:p14="http://schemas.microsoft.com/office/powerpoint/2010/main" val="2695083466"/>
              </p:ext>
            </p:extLst>
          </p:nvPr>
        </p:nvGraphicFramePr>
        <p:xfrm>
          <a:off x="969965" y="1222282"/>
          <a:ext cx="7766048" cy="5156978"/>
        </p:xfrm>
        <a:graphic>
          <a:graphicData uri="http://schemas.openxmlformats.org/drawingml/2006/table">
            <a:tbl>
              <a:tblPr firstRow="1" bandRow="1">
                <a:tableStyleId>{7E9639D4-E3E2-4D34-9284-5A2195B3D0D7}</a:tableStyleId>
              </a:tblPr>
              <a:tblGrid>
                <a:gridCol w="803417">
                  <a:extLst>
                    <a:ext uri="{9D8B030D-6E8A-4147-A177-3AD203B41FA5}">
                      <a16:colId xmlns:a16="http://schemas.microsoft.com/office/drawing/2014/main" val="2846610806"/>
                    </a:ext>
                  </a:extLst>
                </a:gridCol>
                <a:gridCol w="858982">
                  <a:extLst>
                    <a:ext uri="{9D8B030D-6E8A-4147-A177-3AD203B41FA5}">
                      <a16:colId xmlns:a16="http://schemas.microsoft.com/office/drawing/2014/main" val="196687880"/>
                    </a:ext>
                  </a:extLst>
                </a:gridCol>
                <a:gridCol w="2983345">
                  <a:extLst>
                    <a:ext uri="{9D8B030D-6E8A-4147-A177-3AD203B41FA5}">
                      <a16:colId xmlns:a16="http://schemas.microsoft.com/office/drawing/2014/main" val="2665018784"/>
                    </a:ext>
                  </a:extLst>
                </a:gridCol>
                <a:gridCol w="3120304">
                  <a:extLst>
                    <a:ext uri="{9D8B030D-6E8A-4147-A177-3AD203B41FA5}">
                      <a16:colId xmlns:a16="http://schemas.microsoft.com/office/drawing/2014/main" val="764402588"/>
                    </a:ext>
                  </a:extLst>
                </a:gridCol>
              </a:tblGrid>
              <a:tr h="207797">
                <a:tc>
                  <a:txBody>
                    <a:bodyPr/>
                    <a:lstStyle/>
                    <a:p>
                      <a:pPr algn="ctr"/>
                      <a:r>
                        <a:rPr lang="en-GB" sz="1050" b="0">
                          <a:latin typeface="+mj-lt"/>
                        </a:rPr>
                        <a:t>LA</a:t>
                      </a:r>
                    </a:p>
                  </a:txBody>
                  <a:tcPr marT="37785" marB="37785" anchor="ctr">
                    <a:lnB w="12700" cap="flat" cmpd="sng" algn="ctr">
                      <a:solidFill>
                        <a:schemeClr val="tx1"/>
                      </a:solidFill>
                      <a:prstDash val="solid"/>
                      <a:round/>
                      <a:headEnd type="none" w="med" len="med"/>
                      <a:tailEnd type="none" w="med" len="med"/>
                    </a:lnB>
                  </a:tcPr>
                </a:tc>
                <a:tc>
                  <a:txBody>
                    <a:bodyPr/>
                    <a:lstStyle/>
                    <a:p>
                      <a:pPr algn="ctr"/>
                      <a:r>
                        <a:rPr lang="en-GB" sz="1050" b="0">
                          <a:latin typeface="+mj-lt"/>
                        </a:rPr>
                        <a:t>Project</a:t>
                      </a:r>
                    </a:p>
                  </a:txBody>
                  <a:tcPr marT="37785" marB="37785" anchor="ctr">
                    <a:lnB w="12700" cap="flat" cmpd="sng" algn="ctr">
                      <a:solidFill>
                        <a:schemeClr val="tx1"/>
                      </a:solidFill>
                      <a:prstDash val="solid"/>
                      <a:round/>
                      <a:headEnd type="none" w="med" len="med"/>
                      <a:tailEnd type="none" w="med" len="med"/>
                    </a:lnB>
                  </a:tcPr>
                </a:tc>
                <a:tc>
                  <a:txBody>
                    <a:bodyPr/>
                    <a:lstStyle/>
                    <a:p>
                      <a:pPr algn="ctr"/>
                      <a:r>
                        <a:rPr lang="en-GB" sz="1050" b="0">
                          <a:latin typeface="+mj-lt"/>
                        </a:rPr>
                        <a:t>Overview</a:t>
                      </a:r>
                    </a:p>
                  </a:txBody>
                  <a:tcPr marT="37785" marB="37785" anchor="ctr">
                    <a:lnB w="12700" cap="flat" cmpd="sng" algn="ctr">
                      <a:solidFill>
                        <a:schemeClr val="tx1"/>
                      </a:solidFill>
                      <a:prstDash val="solid"/>
                      <a:round/>
                      <a:headEnd type="none" w="med" len="med"/>
                      <a:tailEnd type="none" w="med" len="med"/>
                    </a:lnB>
                  </a:tcPr>
                </a:tc>
                <a:tc>
                  <a:txBody>
                    <a:bodyPr/>
                    <a:lstStyle/>
                    <a:p>
                      <a:pPr algn="ctr"/>
                      <a:r>
                        <a:rPr lang="en-GB" sz="1050" b="0">
                          <a:latin typeface="+mj-lt"/>
                        </a:rPr>
                        <a:t>Meets user needs?</a:t>
                      </a:r>
                    </a:p>
                  </a:txBody>
                  <a:tcPr marT="37785" marB="37785"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6262064"/>
                  </a:ext>
                </a:extLst>
              </a:tr>
              <a:tr h="1067179">
                <a:tc rowSpan="3">
                  <a:txBody>
                    <a:bodyPr/>
                    <a:lstStyle/>
                    <a:p>
                      <a:pPr algn="ctr"/>
                      <a:r>
                        <a:rPr lang="en-GB" sz="1050" b="0">
                          <a:latin typeface="+mj-lt"/>
                        </a:rPr>
                        <a:t>Leeds</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50" b="0">
                          <a:latin typeface="+mj-lt"/>
                        </a:rPr>
                        <a:t>Child Index</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GB" sz="1050" b="0" noProof="0">
                          <a:latin typeface="+mj-lt"/>
                        </a:rPr>
                        <a:t>Child Index is an </a:t>
                      </a:r>
                      <a:r>
                        <a:rPr lang="en-GB" sz="1050" b="0">
                          <a:latin typeface="+mj-lt"/>
                        </a:rPr>
                        <a:t>MDM solution to create an index of IDs across systems.  At the moment it incorporates data from Mosaic, Synergy and Insight Outreach (post-16 education database). It is currently being trialled with YOS, Social Care Front Door and NEET tracking teams</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GB" sz="1050" b="0">
                          <a:latin typeface="+mj-lt"/>
                        </a:rPr>
                        <a:t>This is very useful in linking IDs across systems to build a unique child record, but doesn’t link data on family level</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9408098"/>
                  </a:ext>
                </a:extLst>
              </a:tr>
              <a:tr h="780718">
                <a:tc vMerge="1">
                  <a:txBody>
                    <a:bodyPr/>
                    <a:lstStyle/>
                    <a:p>
                      <a:pPr algn="ctr"/>
                      <a:endParaRPr lang="en-GB" sz="1600" b="1">
                        <a:latin typeface="+mj-lt"/>
                      </a:endParaRP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50" b="0">
                          <a:latin typeface="+mj-lt"/>
                        </a:rPr>
                        <a:t>Families First database</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050" b="0" noProof="0">
                          <a:latin typeface="+mj-lt"/>
                        </a:rPr>
                        <a:t>Families First team have built a platform to record and match data on families from multiple sources (Mosaic, Synergy, Child View – YOS and Police data).  The team requires consent from families to add cases to the database</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050" b="0" noProof="0">
                          <a:latin typeface="+mj-lt"/>
                        </a:rPr>
                        <a:t>Although FF team has been linking family data across a number of years they have only been doing for families that match the programme criteria and have been doing it in a relatively manual way</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5455832"/>
                  </a:ext>
                </a:extLst>
              </a:tr>
              <a:tr h="1067179">
                <a:tc vMerge="1">
                  <a:txBody>
                    <a:bodyPr/>
                    <a:lstStyle/>
                    <a:p>
                      <a:pPr algn="ctr"/>
                      <a:endParaRPr lang="en-GB" sz="1600" b="1">
                        <a:latin typeface="+mj-lt"/>
                      </a:endParaRP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50" b="0">
                          <a:latin typeface="+mj-lt"/>
                        </a:rPr>
                        <a:t>Mosaic family genogram &amp; chronology</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050" b="0" noProof="0">
                          <a:latin typeface="+mj-lt"/>
                        </a:rPr>
                        <a:t>Mosaic is the CMS used by Social Workers and it has the ability to link siblings and other family members and build a family view. Genogram can build a family view but it requires already having data on family members. Group recording is possible but has not been implemented in Leeds</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050" b="0" noProof="0">
                          <a:latin typeface="+mj-lt"/>
                        </a:rPr>
                        <a:t>Although Mosaic has the capability to link family members and build a family view there is only a small portion of records with good quality information available. SWs mentioned that the interface is not very user friendly which makes people use paper based Genograms most of the time</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7220950"/>
                  </a:ext>
                </a:extLst>
              </a:tr>
              <a:tr h="923948">
                <a:tc rowSpan="2">
                  <a:txBody>
                    <a:bodyPr/>
                    <a:lstStyle/>
                    <a:p>
                      <a:pPr algn="ctr"/>
                      <a:r>
                        <a:rPr lang="en-GB" sz="1050" b="0">
                          <a:latin typeface="+mj-lt"/>
                        </a:rPr>
                        <a:t>Stockport</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50" b="0">
                          <a:latin typeface="+mj-lt"/>
                        </a:rPr>
                        <a:t>Signpost</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050" b="0">
                          <a:latin typeface="+mj-lt"/>
                        </a:rPr>
                        <a:t>Signpost system is currently used to </a:t>
                      </a:r>
                      <a:r>
                        <a:rPr lang="en-GB" sz="1050" b="0" i="0" u="none" strike="noStrike" noProof="0">
                          <a:solidFill>
                            <a:srgbClr val="000000"/>
                          </a:solidFill>
                          <a:latin typeface="+mj-lt"/>
                        </a:rPr>
                        <a:t>pull together event data from many different sources and display them side by side in a single view. Current sources include children’s services, adult social care, early help, schools, council tax, YOS and housing data. It is currently being piloted with the MASSH team</a:t>
                      </a:r>
                      <a:endParaRPr lang="en-GB" sz="1050" b="0">
                        <a:latin typeface="+mj-lt"/>
                      </a:endParaRP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050" b="0">
                          <a:latin typeface="+mj-lt"/>
                        </a:rPr>
                        <a:t>Although Signpost has the capability to visualise individual’s interactions with services across time, it currently uses individual level data and not family data</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5475994"/>
                  </a:ext>
                </a:extLst>
              </a:tr>
              <a:tr h="780718">
                <a:tc vMerge="1">
                  <a:txBody>
                    <a:bodyPr/>
                    <a:lstStyle/>
                    <a:p>
                      <a:pPr algn="ctr"/>
                      <a:endParaRPr lang="en-GB" sz="1500" b="1">
                        <a:latin typeface="+mj-lt"/>
                      </a:endParaRP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GB" sz="1050" b="0" i="0" u="none" strike="noStrike" noProof="0">
                          <a:solidFill>
                            <a:srgbClr val="000000"/>
                          </a:solidFill>
                          <a:latin typeface="+mj-lt"/>
                        </a:rPr>
                        <a:t> Children’s Data Warehouse</a:t>
                      </a:r>
                      <a:endParaRPr lang="en-US" sz="1050" b="0" i="0" u="none" strike="noStrike" noProof="0">
                        <a:solidFill>
                          <a:srgbClr val="000000"/>
                        </a:solidFill>
                        <a:latin typeface="+mj-lt"/>
                      </a:endParaRP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r>
                        <a:rPr lang="en-GB" sz="1050" b="0">
                          <a:latin typeface="+mj-lt"/>
                        </a:rPr>
                        <a:t>The data warehouse </a:t>
                      </a:r>
                      <a:r>
                        <a:rPr lang="en-GB" sz="1050" b="0" i="0" u="none" strike="noStrike" noProof="0">
                          <a:solidFill>
                            <a:srgbClr val="000000"/>
                          </a:solidFill>
                          <a:latin typeface="+mj-lt"/>
                        </a:rPr>
                        <a:t>is a Master Data Management system collecting data from the CSC CMS (EIS currently), designed to allow for easier reporting and analysis and providing a more comprehensive view of performance</a:t>
                      </a:r>
                      <a:endParaRPr lang="en-GB" sz="1050" b="0">
                        <a:latin typeface="+mj-lt"/>
                      </a:endParaRP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kern="1200">
                          <a:solidFill>
                            <a:schemeClr val="tx1"/>
                          </a:solidFill>
                          <a:latin typeface="+mj-lt"/>
                          <a:ea typeface="+mn-ea"/>
                          <a:cs typeface="+mn-cs"/>
                        </a:rPr>
                        <a:t>Although very useful in linking IDs across systems to build a unique child record the tool doesn’t link data on family level, just individual</a:t>
                      </a:r>
                    </a:p>
                  </a:txBody>
                  <a:tcPr marT="37785" marB="377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355284"/>
                  </a:ext>
                </a:extLst>
              </a:tr>
            </a:tbl>
          </a:graphicData>
        </a:graphic>
      </p:graphicFrame>
    </p:spTree>
    <p:extLst>
      <p:ext uri="{BB962C8B-B14F-4D97-AF65-F5344CB8AC3E}">
        <p14:creationId xmlns:p14="http://schemas.microsoft.com/office/powerpoint/2010/main" val="544747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084AE-A006-4973-BB51-CDE6936C4D26}"/>
              </a:ext>
            </a:extLst>
          </p:cNvPr>
          <p:cNvSpPr/>
          <p:nvPr/>
        </p:nvSpPr>
        <p:spPr>
          <a:xfrm>
            <a:off x="971754" y="5045773"/>
            <a:ext cx="7756958" cy="3826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50">
              <a:solidFill>
                <a:schemeClr val="tx1"/>
              </a:solidFill>
              <a:latin typeface="+mj-lt"/>
            </a:endParaRPr>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CONTENTS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78</a:t>
            </a:fld>
            <a:endParaRPr lang="en-US"/>
          </a:p>
        </p:txBody>
      </p:sp>
      <p:sp>
        <p:nvSpPr>
          <p:cNvPr id="4" name="TextBox 3">
            <a:extLst>
              <a:ext uri="{FF2B5EF4-FFF2-40B4-BE49-F238E27FC236}">
                <a16:creationId xmlns:a16="http://schemas.microsoft.com/office/drawing/2014/main" id="{9A332C79-BC39-4FDD-BEDF-E0C4923642D0}"/>
              </a:ext>
            </a:extLst>
          </p:cNvPr>
          <p:cNvSpPr txBox="1"/>
          <p:nvPr/>
        </p:nvSpPr>
        <p:spPr>
          <a:xfrm>
            <a:off x="1117600" y="1416231"/>
            <a:ext cx="6382327" cy="4590937"/>
          </a:xfrm>
          <a:prstGeom prst="rect">
            <a:avLst/>
          </a:prstGeom>
          <a:noFill/>
        </p:spPr>
        <p:txBody>
          <a:bodyPr wrap="square" lIns="0" tIns="0" rIns="0" bIns="0" rtlCol="0" anchor="t">
            <a:spAutoFit/>
          </a:bodyPr>
          <a:lstStyle/>
          <a:p>
            <a:pPr marL="342900" indent="-342900">
              <a:lnSpc>
                <a:spcPct val="150000"/>
              </a:lnSpc>
              <a:buFont typeface="+mj-lt"/>
              <a:buAutoNum type="arabicPeriod"/>
            </a:pPr>
            <a:r>
              <a:rPr lang="en-GB" dirty="0">
                <a:latin typeface="+mj-lt"/>
              </a:rPr>
              <a:t>Introduction</a:t>
            </a:r>
          </a:p>
          <a:p>
            <a:pPr marL="342900" indent="-342900">
              <a:lnSpc>
                <a:spcPct val="150000"/>
              </a:lnSpc>
              <a:buFont typeface="+mj-lt"/>
              <a:buAutoNum type="arabicPeriod"/>
            </a:pPr>
            <a:endParaRPr lang="en-GB" sz="700" dirty="0">
              <a:latin typeface="+mj-lt"/>
            </a:endParaRPr>
          </a:p>
          <a:p>
            <a:pPr marL="342900" indent="-342900">
              <a:lnSpc>
                <a:spcPct val="150000"/>
              </a:lnSpc>
              <a:buFont typeface="+mj-lt"/>
              <a:buAutoNum type="arabicPeriod"/>
            </a:pPr>
            <a:r>
              <a:rPr lang="en-GB" dirty="0">
                <a:latin typeface="+mj-lt"/>
              </a:rPr>
              <a:t>Discovery process and methodology</a:t>
            </a:r>
          </a:p>
          <a:p>
            <a:pPr marL="342900" indent="-342900">
              <a:lnSpc>
                <a:spcPct val="150000"/>
              </a:lnSpc>
              <a:buFont typeface="+mj-lt"/>
              <a:buAutoNum type="arabicPeriod"/>
            </a:pPr>
            <a:endParaRPr lang="pt-PT" sz="700" dirty="0">
              <a:latin typeface="+mj-lt"/>
            </a:endParaRPr>
          </a:p>
          <a:p>
            <a:pPr marL="342900" indent="-342900">
              <a:lnSpc>
                <a:spcPct val="150000"/>
              </a:lnSpc>
              <a:buFont typeface="+mj-lt"/>
              <a:buAutoNum type="arabicPeriod"/>
            </a:pPr>
            <a:r>
              <a:rPr lang="en-GB" dirty="0">
                <a:latin typeface="+mj-lt"/>
              </a:rPr>
              <a:t>Project deliverables</a:t>
            </a:r>
          </a:p>
          <a:p>
            <a:pPr lvl="1">
              <a:lnSpc>
                <a:spcPct val="150000"/>
              </a:lnSpc>
            </a:pPr>
            <a:r>
              <a:rPr lang="en-GB" dirty="0">
                <a:latin typeface="+mj-lt"/>
              </a:rPr>
              <a:t>3.1. Leeds and Stockport specific context</a:t>
            </a:r>
          </a:p>
          <a:p>
            <a:pPr lvl="1">
              <a:lnSpc>
                <a:spcPct val="150000"/>
              </a:lnSpc>
            </a:pPr>
            <a:r>
              <a:rPr lang="en-GB" dirty="0">
                <a:latin typeface="+mj-lt"/>
              </a:rPr>
              <a:t>3.2. User overview: needs, workflow and thematic analysis</a:t>
            </a:r>
          </a:p>
          <a:p>
            <a:pPr lvl="1">
              <a:lnSpc>
                <a:spcPct val="150000"/>
              </a:lnSpc>
            </a:pPr>
            <a:r>
              <a:rPr lang="pt-PT" dirty="0">
                <a:latin typeface="+mj-lt"/>
              </a:rPr>
              <a:t>3.3. </a:t>
            </a:r>
            <a:r>
              <a:rPr lang="en-GB" dirty="0">
                <a:latin typeface="+mj-lt"/>
              </a:rPr>
              <a:t>Prioritised use case and user requirements</a:t>
            </a:r>
          </a:p>
          <a:p>
            <a:pPr lvl="1">
              <a:lnSpc>
                <a:spcPct val="150000"/>
              </a:lnSpc>
            </a:pPr>
            <a:r>
              <a:rPr lang="en-GB" dirty="0">
                <a:latin typeface="+mj-lt"/>
              </a:rPr>
              <a:t>3.4. Business case </a:t>
            </a:r>
          </a:p>
          <a:p>
            <a:pPr lvl="1">
              <a:lnSpc>
                <a:spcPct val="150000"/>
              </a:lnSpc>
            </a:pPr>
            <a:r>
              <a:rPr lang="en-GB" dirty="0">
                <a:latin typeface="+mj-lt"/>
              </a:rPr>
              <a:t>3.5. Existing solutions</a:t>
            </a:r>
          </a:p>
          <a:p>
            <a:pPr lvl="1">
              <a:lnSpc>
                <a:spcPct val="150000"/>
              </a:lnSpc>
            </a:pPr>
            <a:r>
              <a:rPr lang="en-GB" dirty="0">
                <a:latin typeface="+mj-lt"/>
              </a:rPr>
              <a:t>3.6. User requirements testing</a:t>
            </a:r>
          </a:p>
          <a:p>
            <a:pPr lvl="1">
              <a:lnSpc>
                <a:spcPct val="150000"/>
              </a:lnSpc>
            </a:pPr>
            <a:endParaRPr lang="en-GB" sz="700" dirty="0">
              <a:latin typeface="+mj-lt"/>
            </a:endParaRPr>
          </a:p>
          <a:p>
            <a:pPr marL="342900" indent="-342900">
              <a:lnSpc>
                <a:spcPct val="150000"/>
              </a:lnSpc>
              <a:buFont typeface="+mj-lt"/>
              <a:buAutoNum type="arabicPeriod"/>
            </a:pPr>
            <a:r>
              <a:rPr lang="en-GB" dirty="0">
                <a:latin typeface="+mj-lt"/>
              </a:rPr>
              <a:t>Next steps and plan for Alpha</a:t>
            </a:r>
          </a:p>
        </p:txBody>
      </p:sp>
    </p:spTree>
    <p:extLst>
      <p:ext uri="{BB962C8B-B14F-4D97-AF65-F5344CB8AC3E}">
        <p14:creationId xmlns:p14="http://schemas.microsoft.com/office/powerpoint/2010/main" val="4242522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1ED9-5108-4CE5-9ED2-0BB7D58101CF}"/>
              </a:ext>
            </a:extLst>
          </p:cNvPr>
          <p:cNvSpPr>
            <a:spLocks noGrp="1"/>
          </p:cNvSpPr>
          <p:nvPr>
            <p:ph type="title"/>
          </p:nvPr>
        </p:nvSpPr>
        <p:spPr>
          <a:xfrm>
            <a:off x="969966" y="431285"/>
            <a:ext cx="7612560" cy="679668"/>
          </a:xfrm>
        </p:spPr>
        <p:txBody>
          <a:bodyPr>
            <a:noAutofit/>
          </a:bodyPr>
          <a:lstStyle/>
          <a:p>
            <a:r>
              <a:rPr lang="en-GB"/>
              <a:t>To further understand needs We created 3 mock-ups of potential tools &amp; tested them with social workers</a:t>
            </a:r>
          </a:p>
        </p:txBody>
      </p:sp>
      <p:sp>
        <p:nvSpPr>
          <p:cNvPr id="3" name="Slide Number Placeholder 2">
            <a:extLst>
              <a:ext uri="{FF2B5EF4-FFF2-40B4-BE49-F238E27FC236}">
                <a16:creationId xmlns:a16="http://schemas.microsoft.com/office/drawing/2014/main" id="{C1B76C99-6063-4941-B771-5222D9DECE93}"/>
              </a:ext>
            </a:extLst>
          </p:cNvPr>
          <p:cNvSpPr>
            <a:spLocks noGrp="1"/>
          </p:cNvSpPr>
          <p:nvPr>
            <p:ph type="sldNum" sz="quarter" idx="12"/>
          </p:nvPr>
        </p:nvSpPr>
        <p:spPr/>
        <p:txBody>
          <a:bodyPr/>
          <a:lstStyle/>
          <a:p>
            <a:fld id="{C6A4B429-0189-47CD-9DDA-A001F58C55D3}" type="slidenum">
              <a:rPr lang="en-US" smtClean="0"/>
              <a:pPr/>
              <a:t>79</a:t>
            </a:fld>
            <a:endParaRPr lang="en-US"/>
          </a:p>
        </p:txBody>
      </p:sp>
      <p:pic>
        <p:nvPicPr>
          <p:cNvPr id="5" name="Picture 4">
            <a:extLst>
              <a:ext uri="{FF2B5EF4-FFF2-40B4-BE49-F238E27FC236}">
                <a16:creationId xmlns:a16="http://schemas.microsoft.com/office/drawing/2014/main" id="{2894344D-811C-49DF-93B4-5340786AC2FA}"/>
              </a:ext>
            </a:extLst>
          </p:cNvPr>
          <p:cNvPicPr>
            <a:picLocks noChangeAspect="1"/>
          </p:cNvPicPr>
          <p:nvPr/>
        </p:nvPicPr>
        <p:blipFill rotWithShape="1">
          <a:blip r:embed="rId2"/>
          <a:srcRect l="20000" t="20433" r="15087" b="14036"/>
          <a:stretch/>
        </p:blipFill>
        <p:spPr>
          <a:xfrm>
            <a:off x="967330" y="4074513"/>
            <a:ext cx="3819180" cy="2167613"/>
          </a:xfrm>
          <a:prstGeom prst="rect">
            <a:avLst/>
          </a:prstGeom>
        </p:spPr>
      </p:pic>
      <p:pic>
        <p:nvPicPr>
          <p:cNvPr id="6" name="Picture 5">
            <a:extLst>
              <a:ext uri="{FF2B5EF4-FFF2-40B4-BE49-F238E27FC236}">
                <a16:creationId xmlns:a16="http://schemas.microsoft.com/office/drawing/2014/main" id="{0C8FF57C-01AF-469A-93A3-95898283CB2E}"/>
              </a:ext>
            </a:extLst>
          </p:cNvPr>
          <p:cNvPicPr>
            <a:picLocks noChangeAspect="1"/>
          </p:cNvPicPr>
          <p:nvPr/>
        </p:nvPicPr>
        <p:blipFill rotWithShape="1">
          <a:blip r:embed="rId3"/>
          <a:srcRect l="20000" t="20746" r="15087" b="13725"/>
          <a:stretch/>
        </p:blipFill>
        <p:spPr>
          <a:xfrm>
            <a:off x="5047293" y="1539334"/>
            <a:ext cx="3819180" cy="2167613"/>
          </a:xfrm>
          <a:prstGeom prst="rect">
            <a:avLst/>
          </a:prstGeom>
        </p:spPr>
      </p:pic>
      <p:pic>
        <p:nvPicPr>
          <p:cNvPr id="7" name="Picture 6">
            <a:extLst>
              <a:ext uri="{FF2B5EF4-FFF2-40B4-BE49-F238E27FC236}">
                <a16:creationId xmlns:a16="http://schemas.microsoft.com/office/drawing/2014/main" id="{041F40E6-F09E-4375-8D47-0878BA9CA064}"/>
              </a:ext>
            </a:extLst>
          </p:cNvPr>
          <p:cNvPicPr>
            <a:picLocks noChangeAspect="1"/>
          </p:cNvPicPr>
          <p:nvPr/>
        </p:nvPicPr>
        <p:blipFill rotWithShape="1">
          <a:blip r:embed="rId4"/>
          <a:srcRect l="20000" t="21370" r="15087" b="12845"/>
          <a:stretch/>
        </p:blipFill>
        <p:spPr>
          <a:xfrm>
            <a:off x="5047293" y="4065999"/>
            <a:ext cx="3819180" cy="2176084"/>
          </a:xfrm>
          <a:prstGeom prst="rect">
            <a:avLst/>
          </a:prstGeom>
        </p:spPr>
      </p:pic>
      <p:pic>
        <p:nvPicPr>
          <p:cNvPr id="9" name="Picture 8">
            <a:extLst>
              <a:ext uri="{FF2B5EF4-FFF2-40B4-BE49-F238E27FC236}">
                <a16:creationId xmlns:a16="http://schemas.microsoft.com/office/drawing/2014/main" id="{13AC4C29-DB0E-4C7F-8A82-65B113FB05FE}"/>
              </a:ext>
            </a:extLst>
          </p:cNvPr>
          <p:cNvPicPr>
            <a:picLocks noChangeAspect="1"/>
          </p:cNvPicPr>
          <p:nvPr/>
        </p:nvPicPr>
        <p:blipFill rotWithShape="1">
          <a:blip r:embed="rId5"/>
          <a:srcRect l="20000" t="21370" r="15263" b="14349"/>
          <a:stretch/>
        </p:blipFill>
        <p:spPr>
          <a:xfrm>
            <a:off x="967522" y="1539023"/>
            <a:ext cx="3771093" cy="2105271"/>
          </a:xfrm>
          <a:prstGeom prst="rect">
            <a:avLst/>
          </a:prstGeom>
        </p:spPr>
      </p:pic>
      <p:sp>
        <p:nvSpPr>
          <p:cNvPr id="11" name="TextBox 10">
            <a:extLst>
              <a:ext uri="{FF2B5EF4-FFF2-40B4-BE49-F238E27FC236}">
                <a16:creationId xmlns:a16="http://schemas.microsoft.com/office/drawing/2014/main" id="{C46E109B-86FD-4624-8B3F-46468EE4BC00}"/>
              </a:ext>
            </a:extLst>
          </p:cNvPr>
          <p:cNvSpPr txBox="1"/>
          <p:nvPr/>
        </p:nvSpPr>
        <p:spPr>
          <a:xfrm>
            <a:off x="967330" y="1303457"/>
            <a:ext cx="4079963" cy="215444"/>
          </a:xfrm>
          <a:prstGeom prst="rect">
            <a:avLst/>
          </a:prstGeom>
          <a:noFill/>
        </p:spPr>
        <p:txBody>
          <a:bodyPr wrap="square" lIns="0" tIns="0" rIns="0" bIns="0" rtlCol="0">
            <a:spAutoFit/>
          </a:bodyPr>
          <a:lstStyle/>
          <a:p>
            <a:r>
              <a:rPr lang="en-GB" sz="1400">
                <a:solidFill>
                  <a:schemeClr val="tx2"/>
                </a:solidFill>
                <a:latin typeface="+mj-lt"/>
              </a:rPr>
              <a:t>Initial family search page</a:t>
            </a:r>
          </a:p>
        </p:txBody>
      </p:sp>
      <p:sp>
        <p:nvSpPr>
          <p:cNvPr id="12" name="TextBox 11">
            <a:extLst>
              <a:ext uri="{FF2B5EF4-FFF2-40B4-BE49-F238E27FC236}">
                <a16:creationId xmlns:a16="http://schemas.microsoft.com/office/drawing/2014/main" id="{ED7D99BA-CF58-4E89-83D6-6F85295040CD}"/>
              </a:ext>
            </a:extLst>
          </p:cNvPr>
          <p:cNvSpPr txBox="1"/>
          <p:nvPr/>
        </p:nvSpPr>
        <p:spPr>
          <a:xfrm>
            <a:off x="5064037" y="1303457"/>
            <a:ext cx="4079963" cy="215444"/>
          </a:xfrm>
          <a:prstGeom prst="rect">
            <a:avLst/>
          </a:prstGeom>
          <a:noFill/>
        </p:spPr>
        <p:txBody>
          <a:bodyPr wrap="square" lIns="0" tIns="0" rIns="0" bIns="0" rtlCol="0">
            <a:spAutoFit/>
          </a:bodyPr>
          <a:lstStyle/>
          <a:p>
            <a:r>
              <a:rPr lang="en-GB" sz="1400">
                <a:solidFill>
                  <a:schemeClr val="tx2"/>
                </a:solidFill>
                <a:latin typeface="+mj-lt"/>
              </a:rPr>
              <a:t>Option 1 – text paragraph</a:t>
            </a:r>
          </a:p>
        </p:txBody>
      </p:sp>
      <p:sp>
        <p:nvSpPr>
          <p:cNvPr id="13" name="TextBox 12">
            <a:extLst>
              <a:ext uri="{FF2B5EF4-FFF2-40B4-BE49-F238E27FC236}">
                <a16:creationId xmlns:a16="http://schemas.microsoft.com/office/drawing/2014/main" id="{34771FE4-FB97-46E8-BD9F-D28EFE186BEA}"/>
              </a:ext>
            </a:extLst>
          </p:cNvPr>
          <p:cNvSpPr txBox="1"/>
          <p:nvPr/>
        </p:nvSpPr>
        <p:spPr>
          <a:xfrm>
            <a:off x="5064037" y="3840981"/>
            <a:ext cx="4079963" cy="215444"/>
          </a:xfrm>
          <a:prstGeom prst="rect">
            <a:avLst/>
          </a:prstGeom>
          <a:noFill/>
        </p:spPr>
        <p:txBody>
          <a:bodyPr wrap="square" lIns="0" tIns="0" rIns="0" bIns="0" rtlCol="0">
            <a:spAutoFit/>
          </a:bodyPr>
          <a:lstStyle/>
          <a:p>
            <a:r>
              <a:rPr lang="en-GB" sz="1400">
                <a:solidFill>
                  <a:schemeClr val="tx2"/>
                </a:solidFill>
                <a:latin typeface="+mj-lt"/>
              </a:rPr>
              <a:t>Option 3 – genogram</a:t>
            </a:r>
          </a:p>
        </p:txBody>
      </p:sp>
      <p:sp>
        <p:nvSpPr>
          <p:cNvPr id="14" name="TextBox 13">
            <a:extLst>
              <a:ext uri="{FF2B5EF4-FFF2-40B4-BE49-F238E27FC236}">
                <a16:creationId xmlns:a16="http://schemas.microsoft.com/office/drawing/2014/main" id="{7B3A960A-6B70-428F-B44B-F2372CF60EB2}"/>
              </a:ext>
            </a:extLst>
          </p:cNvPr>
          <p:cNvSpPr txBox="1"/>
          <p:nvPr/>
        </p:nvSpPr>
        <p:spPr>
          <a:xfrm>
            <a:off x="984074" y="3840981"/>
            <a:ext cx="4079963" cy="215444"/>
          </a:xfrm>
          <a:prstGeom prst="rect">
            <a:avLst/>
          </a:prstGeom>
          <a:noFill/>
        </p:spPr>
        <p:txBody>
          <a:bodyPr wrap="square" lIns="0" tIns="0" rIns="0" bIns="0" rtlCol="0">
            <a:spAutoFit/>
          </a:bodyPr>
          <a:lstStyle/>
          <a:p>
            <a:r>
              <a:rPr lang="en-GB" sz="1400">
                <a:solidFill>
                  <a:schemeClr val="tx2"/>
                </a:solidFill>
                <a:latin typeface="+mj-lt"/>
              </a:rPr>
              <a:t>Option 2 – family timeline</a:t>
            </a:r>
          </a:p>
        </p:txBody>
      </p:sp>
      <p:cxnSp>
        <p:nvCxnSpPr>
          <p:cNvPr id="8" name="Straight Arrow Connector 7">
            <a:extLst>
              <a:ext uri="{FF2B5EF4-FFF2-40B4-BE49-F238E27FC236}">
                <a16:creationId xmlns:a16="http://schemas.microsoft.com/office/drawing/2014/main" id="{BC02B881-4153-4752-BFCE-C6C7F389D427}"/>
              </a:ext>
            </a:extLst>
          </p:cNvPr>
          <p:cNvCxnSpPr>
            <a:cxnSpLocks/>
          </p:cNvCxnSpPr>
          <p:nvPr/>
        </p:nvCxnSpPr>
        <p:spPr>
          <a:xfrm>
            <a:off x="4698757" y="2591659"/>
            <a:ext cx="18112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555399-1F07-42AE-BB97-4F24A1970509}"/>
              </a:ext>
            </a:extLst>
          </p:cNvPr>
          <p:cNvCxnSpPr>
            <a:cxnSpLocks/>
          </p:cNvCxnSpPr>
          <p:nvPr/>
        </p:nvCxnSpPr>
        <p:spPr>
          <a:xfrm>
            <a:off x="2830204" y="3628914"/>
            <a:ext cx="0" cy="19542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90573BC-1FDD-411B-A46A-D8C94F0E4B22}"/>
              </a:ext>
            </a:extLst>
          </p:cNvPr>
          <p:cNvCxnSpPr>
            <a:cxnSpLocks/>
          </p:cNvCxnSpPr>
          <p:nvPr/>
        </p:nvCxnSpPr>
        <p:spPr>
          <a:xfrm>
            <a:off x="4712762" y="3634578"/>
            <a:ext cx="136841" cy="13516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261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084AE-A006-4973-BB51-CDE6936C4D26}"/>
              </a:ext>
            </a:extLst>
          </p:cNvPr>
          <p:cNvSpPr/>
          <p:nvPr/>
        </p:nvSpPr>
        <p:spPr>
          <a:xfrm>
            <a:off x="971754" y="1351578"/>
            <a:ext cx="7756958" cy="6162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50">
              <a:solidFill>
                <a:schemeClr val="tx1"/>
              </a:solidFill>
              <a:latin typeface="+mj-lt"/>
            </a:endParaRPr>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CONTENTS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8</a:t>
            </a:fld>
            <a:endParaRPr lang="en-US"/>
          </a:p>
        </p:txBody>
      </p:sp>
      <p:sp>
        <p:nvSpPr>
          <p:cNvPr id="4" name="TextBox 3">
            <a:extLst>
              <a:ext uri="{FF2B5EF4-FFF2-40B4-BE49-F238E27FC236}">
                <a16:creationId xmlns:a16="http://schemas.microsoft.com/office/drawing/2014/main" id="{9A332C79-BC39-4FDD-BEDF-E0C4923642D0}"/>
              </a:ext>
            </a:extLst>
          </p:cNvPr>
          <p:cNvSpPr txBox="1"/>
          <p:nvPr/>
        </p:nvSpPr>
        <p:spPr>
          <a:xfrm>
            <a:off x="1117600" y="1416231"/>
            <a:ext cx="6382327" cy="4590937"/>
          </a:xfrm>
          <a:prstGeom prst="rect">
            <a:avLst/>
          </a:prstGeom>
          <a:noFill/>
        </p:spPr>
        <p:txBody>
          <a:bodyPr wrap="square" lIns="0" tIns="0" rIns="0" bIns="0" rtlCol="0" anchor="t">
            <a:spAutoFit/>
          </a:bodyPr>
          <a:lstStyle/>
          <a:p>
            <a:pPr marL="342900" indent="-342900">
              <a:lnSpc>
                <a:spcPct val="150000"/>
              </a:lnSpc>
              <a:buFont typeface="+mj-lt"/>
              <a:buAutoNum type="arabicPeriod"/>
            </a:pPr>
            <a:r>
              <a:rPr lang="en-GB">
                <a:latin typeface="+mj-lt"/>
              </a:rPr>
              <a:t>Introduction</a:t>
            </a:r>
          </a:p>
          <a:p>
            <a:pPr marL="342900" indent="-342900">
              <a:lnSpc>
                <a:spcPct val="150000"/>
              </a:lnSpc>
              <a:buFont typeface="+mj-lt"/>
              <a:buAutoNum type="arabicPeriod"/>
            </a:pPr>
            <a:endParaRPr lang="en-GB" sz="700">
              <a:latin typeface="+mj-lt"/>
            </a:endParaRPr>
          </a:p>
          <a:p>
            <a:pPr marL="342900" indent="-342900">
              <a:lnSpc>
                <a:spcPct val="150000"/>
              </a:lnSpc>
              <a:buFont typeface="+mj-lt"/>
              <a:buAutoNum type="arabicPeriod"/>
            </a:pPr>
            <a:r>
              <a:rPr lang="en-GB">
                <a:latin typeface="+mj-lt"/>
              </a:rPr>
              <a:t>Discovery process and methodology</a:t>
            </a:r>
          </a:p>
          <a:p>
            <a:pPr marL="342900" indent="-342900">
              <a:lnSpc>
                <a:spcPct val="150000"/>
              </a:lnSpc>
              <a:buFont typeface="+mj-lt"/>
              <a:buAutoNum type="arabicPeriod"/>
            </a:pPr>
            <a:endParaRPr lang="pt-PT" sz="700">
              <a:latin typeface="+mj-lt"/>
            </a:endParaRPr>
          </a:p>
          <a:p>
            <a:pPr marL="342900" indent="-342900">
              <a:lnSpc>
                <a:spcPct val="150000"/>
              </a:lnSpc>
              <a:buFont typeface="+mj-lt"/>
              <a:buAutoNum type="arabicPeriod"/>
            </a:pPr>
            <a:r>
              <a:rPr lang="en-GB">
                <a:latin typeface="+mj-lt"/>
              </a:rPr>
              <a:t>Project deliverables</a:t>
            </a:r>
          </a:p>
          <a:p>
            <a:pPr lvl="1">
              <a:lnSpc>
                <a:spcPct val="150000"/>
              </a:lnSpc>
            </a:pPr>
            <a:r>
              <a:rPr lang="en-GB">
                <a:latin typeface="+mj-lt"/>
              </a:rPr>
              <a:t>3.1. Leeds and Stockport specific context</a:t>
            </a:r>
          </a:p>
          <a:p>
            <a:pPr lvl="1">
              <a:lnSpc>
                <a:spcPct val="150000"/>
              </a:lnSpc>
            </a:pPr>
            <a:r>
              <a:rPr lang="en-GB">
                <a:latin typeface="+mj-lt"/>
              </a:rPr>
              <a:t>3.2. User overview: needs, workflow and thematic analysis</a:t>
            </a:r>
          </a:p>
          <a:p>
            <a:pPr lvl="1">
              <a:lnSpc>
                <a:spcPct val="150000"/>
              </a:lnSpc>
            </a:pPr>
            <a:r>
              <a:rPr lang="pt-PT">
                <a:latin typeface="+mj-lt"/>
              </a:rPr>
              <a:t>3.3. </a:t>
            </a:r>
            <a:r>
              <a:rPr lang="en-GB">
                <a:latin typeface="+mj-lt"/>
              </a:rPr>
              <a:t>Prioritised use case and user requirements</a:t>
            </a:r>
          </a:p>
          <a:p>
            <a:pPr lvl="1">
              <a:lnSpc>
                <a:spcPct val="150000"/>
              </a:lnSpc>
            </a:pPr>
            <a:r>
              <a:rPr lang="en-GB">
                <a:latin typeface="+mj-lt"/>
              </a:rPr>
              <a:t>3.4. Business case </a:t>
            </a:r>
          </a:p>
          <a:p>
            <a:pPr lvl="1">
              <a:lnSpc>
                <a:spcPct val="150000"/>
              </a:lnSpc>
            </a:pPr>
            <a:r>
              <a:rPr lang="en-GB">
                <a:latin typeface="+mj-lt"/>
              </a:rPr>
              <a:t>3.5. Existing solutions</a:t>
            </a:r>
          </a:p>
          <a:p>
            <a:pPr lvl="1">
              <a:lnSpc>
                <a:spcPct val="150000"/>
              </a:lnSpc>
            </a:pPr>
            <a:r>
              <a:rPr lang="en-GB">
                <a:latin typeface="+mj-lt"/>
              </a:rPr>
              <a:t>3.6. User requirements testing</a:t>
            </a:r>
          </a:p>
          <a:p>
            <a:pPr lvl="1">
              <a:lnSpc>
                <a:spcPct val="150000"/>
              </a:lnSpc>
            </a:pPr>
            <a:endParaRPr lang="en-GB" sz="700">
              <a:latin typeface="+mj-lt"/>
            </a:endParaRPr>
          </a:p>
          <a:p>
            <a:pPr marL="342900" indent="-342900">
              <a:lnSpc>
                <a:spcPct val="150000"/>
              </a:lnSpc>
              <a:buFont typeface="+mj-lt"/>
              <a:buAutoNum type="arabicPeriod"/>
            </a:pPr>
            <a:r>
              <a:rPr lang="en-GB">
                <a:latin typeface="+mj-lt"/>
              </a:rPr>
              <a:t>Next steps and plan for alpha</a:t>
            </a:r>
          </a:p>
        </p:txBody>
      </p:sp>
    </p:spTree>
    <p:extLst>
      <p:ext uri="{BB962C8B-B14F-4D97-AF65-F5344CB8AC3E}">
        <p14:creationId xmlns:p14="http://schemas.microsoft.com/office/powerpoint/2010/main" val="2187015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Social workers thought tools with this information would save hours of time per week</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80</a:t>
            </a:fld>
            <a:endParaRPr lang="en-US"/>
          </a:p>
        </p:txBody>
      </p:sp>
      <p:graphicFrame>
        <p:nvGraphicFramePr>
          <p:cNvPr id="4" name="Table 3">
            <a:extLst>
              <a:ext uri="{FF2B5EF4-FFF2-40B4-BE49-F238E27FC236}">
                <a16:creationId xmlns:a16="http://schemas.microsoft.com/office/drawing/2014/main" id="{D15BD755-D7EF-4D4F-B0F1-B15ED085AB5E}"/>
              </a:ext>
            </a:extLst>
          </p:cNvPr>
          <p:cNvGraphicFramePr>
            <a:graphicFrameLocks noGrp="1"/>
          </p:cNvGraphicFramePr>
          <p:nvPr>
            <p:extLst>
              <p:ext uri="{D42A27DB-BD31-4B8C-83A1-F6EECF244321}">
                <p14:modId xmlns:p14="http://schemas.microsoft.com/office/powerpoint/2010/main" val="2260953557"/>
              </p:ext>
            </p:extLst>
          </p:nvPr>
        </p:nvGraphicFramePr>
        <p:xfrm>
          <a:off x="969963" y="1341853"/>
          <a:ext cx="7766052" cy="5084861"/>
        </p:xfrm>
        <a:graphic>
          <a:graphicData uri="http://schemas.openxmlformats.org/drawingml/2006/table">
            <a:tbl>
              <a:tblPr firstRow="1" bandRow="1">
                <a:tableStyleId>{2D5ABB26-0587-4C30-8999-92F81FD0307C}</a:tableStyleId>
              </a:tblPr>
              <a:tblGrid>
                <a:gridCol w="345488">
                  <a:extLst>
                    <a:ext uri="{9D8B030D-6E8A-4147-A177-3AD203B41FA5}">
                      <a16:colId xmlns:a16="http://schemas.microsoft.com/office/drawing/2014/main" val="3355083585"/>
                    </a:ext>
                  </a:extLst>
                </a:gridCol>
                <a:gridCol w="1989223">
                  <a:extLst>
                    <a:ext uri="{9D8B030D-6E8A-4147-A177-3AD203B41FA5}">
                      <a16:colId xmlns:a16="http://schemas.microsoft.com/office/drawing/2014/main" val="1770965864"/>
                    </a:ext>
                  </a:extLst>
                </a:gridCol>
                <a:gridCol w="5431341">
                  <a:extLst>
                    <a:ext uri="{9D8B030D-6E8A-4147-A177-3AD203B41FA5}">
                      <a16:colId xmlns:a16="http://schemas.microsoft.com/office/drawing/2014/main" val="324011760"/>
                    </a:ext>
                  </a:extLst>
                </a:gridCol>
              </a:tblGrid>
              <a:tr h="319803">
                <a:tc gridSpan="2">
                  <a:txBody>
                    <a:bodyPr/>
                    <a:lstStyle/>
                    <a:p>
                      <a:r>
                        <a:rPr lang="en-GB" sz="1400" b="1">
                          <a:solidFill>
                            <a:schemeClr val="tx2"/>
                          </a:solidFill>
                          <a:latin typeface="+mj-lt"/>
                        </a:rPr>
                        <a:t>Headline finding</a:t>
                      </a:r>
                    </a:p>
                  </a:txBody>
                  <a:tcPr marL="45720" marR="45720"/>
                </a:tc>
                <a:tc hMerge="1">
                  <a:txBody>
                    <a:bodyPr/>
                    <a:lstStyle/>
                    <a:p>
                      <a:endParaRPr lang="en-GB" sz="1400" b="1">
                        <a:solidFill>
                          <a:schemeClr val="tx2"/>
                        </a:solidFill>
                      </a:endParaRPr>
                    </a:p>
                  </a:txBody>
                  <a:tcPr marL="45720" marR="45720"/>
                </a:tc>
                <a:tc>
                  <a:txBody>
                    <a:bodyPr/>
                    <a:lstStyle/>
                    <a:p>
                      <a:pPr marL="0" indent="0">
                        <a:buFont typeface="Arial" panose="020B0604020202020204" pitchFamily="34" charset="0"/>
                        <a:buNone/>
                      </a:pPr>
                      <a:r>
                        <a:rPr lang="en-GB" sz="1400" b="1">
                          <a:solidFill>
                            <a:schemeClr val="tx2"/>
                          </a:solidFill>
                          <a:latin typeface="+mj-lt"/>
                        </a:rPr>
                        <a:t>Details</a:t>
                      </a:r>
                    </a:p>
                  </a:txBody>
                  <a:tcPr marL="45720" marR="45720"/>
                </a:tc>
                <a:extLst>
                  <a:ext uri="{0D108BD9-81ED-4DB2-BD59-A6C34878D82A}">
                    <a16:rowId xmlns:a16="http://schemas.microsoft.com/office/drawing/2014/main" val="3383848768"/>
                  </a:ext>
                </a:extLst>
              </a:tr>
              <a:tr h="1662973">
                <a:tc>
                  <a:txBody>
                    <a:bodyPr/>
                    <a:lstStyle/>
                    <a:p>
                      <a:r>
                        <a:rPr lang="en-GB" sz="2800">
                          <a:solidFill>
                            <a:schemeClr val="accent4"/>
                          </a:solidFill>
                        </a:rPr>
                        <a:t>1</a:t>
                      </a:r>
                    </a:p>
                  </a:txBody>
                  <a:tcPr marL="45720" marR="45720"/>
                </a:tc>
                <a:tc>
                  <a:txBody>
                    <a:bodyPr/>
                    <a:lstStyle/>
                    <a:p>
                      <a:r>
                        <a:rPr lang="en-GB" sz="1400" b="1"/>
                        <a:t>Basic information on what services are engaged with the family would be very valuable </a:t>
                      </a:r>
                      <a:br>
                        <a:rPr lang="en-GB" sz="1400" b="1"/>
                      </a:br>
                      <a:r>
                        <a:rPr lang="en-GB" sz="1400" b="0"/>
                        <a:t>(options 1&amp;2)</a:t>
                      </a:r>
                    </a:p>
                  </a:txBody>
                  <a:tcPr marL="45720" marR="45720"/>
                </a:tc>
                <a:tc>
                  <a:txBody>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t>“I love this, it gives me a first feel how the family are functioning”. “This would be a dream really”</a:t>
                      </a:r>
                    </a:p>
                    <a:p>
                      <a:pPr marL="180000" indent="-180000">
                        <a:buFont typeface="Arial" panose="020B0604020202020204" pitchFamily="34" charset="0"/>
                        <a:buChar char="•"/>
                      </a:pPr>
                      <a:r>
                        <a:rPr lang="en-GB" sz="1400"/>
                        <a:t>“If I didn’t have this then I would be trying to find this information – this removes the difficult legwork</a:t>
                      </a:r>
                    </a:p>
                    <a:p>
                      <a:pPr marL="180000" indent="-180000">
                        <a:buFont typeface="Arial" panose="020B0604020202020204" pitchFamily="34" charset="0"/>
                        <a:buChar char="•"/>
                      </a:pPr>
                      <a:r>
                        <a:rPr lang="en-GB" sz="1400"/>
                        <a:t>“If the child had no previous CSC contact, you couldn’t normally get this information”</a:t>
                      </a:r>
                    </a:p>
                    <a:p>
                      <a:pPr marL="180000" indent="-180000">
                        <a:buFont typeface="Arial" panose="020B0604020202020204" pitchFamily="34" charset="0"/>
                        <a:buChar char="•"/>
                      </a:pPr>
                      <a:r>
                        <a:rPr lang="en-GB" sz="1400"/>
                        <a:t>Consensus was that this would save hours per week</a:t>
                      </a:r>
                    </a:p>
                  </a:txBody>
                  <a:tcPr marL="45720" marR="45720"/>
                </a:tc>
                <a:extLst>
                  <a:ext uri="{0D108BD9-81ED-4DB2-BD59-A6C34878D82A}">
                    <a16:rowId xmlns:a16="http://schemas.microsoft.com/office/drawing/2014/main" val="1043606148"/>
                  </a:ext>
                </a:extLst>
              </a:tr>
              <a:tr h="1439112">
                <a:tc>
                  <a:txBody>
                    <a:bodyPr/>
                    <a:lstStyle/>
                    <a:p>
                      <a:r>
                        <a:rPr lang="en-GB" sz="2800">
                          <a:solidFill>
                            <a:schemeClr val="accent4"/>
                          </a:solidFill>
                        </a:rPr>
                        <a:t>2</a:t>
                      </a:r>
                    </a:p>
                  </a:txBody>
                  <a:tcPr marL="45720" marR="45720"/>
                </a:tc>
                <a:tc>
                  <a:txBody>
                    <a:bodyPr/>
                    <a:lstStyle/>
                    <a:p>
                      <a:pPr marL="0" indent="0" algn="l" defTabSz="914400" rtl="0" eaLnBrk="1" latinLnBrk="0" hangingPunct="1">
                        <a:buFont typeface="Arial" panose="020B0604020202020204" pitchFamily="34" charset="0"/>
                        <a:buNone/>
                      </a:pPr>
                      <a:r>
                        <a:rPr lang="en-GB" sz="1400" b="1" kern="1200">
                          <a:solidFill>
                            <a:schemeClr val="tx1"/>
                          </a:solidFill>
                          <a:latin typeface="+mn-lt"/>
                          <a:ea typeface="+mn-ea"/>
                          <a:cs typeface="+mn-cs"/>
                        </a:rPr>
                        <a:t>In particular, contact details for the lead professional in each service was highly valued</a:t>
                      </a:r>
                    </a:p>
                    <a:p>
                      <a:pPr marL="0" indent="0" algn="l" defTabSz="914400" rtl="0" eaLnBrk="1" latinLnBrk="0" hangingPunct="1">
                        <a:buFont typeface="Arial" panose="020B0604020202020204" pitchFamily="34" charset="0"/>
                        <a:buNone/>
                      </a:pPr>
                      <a:r>
                        <a:rPr lang="en-GB" sz="1400" b="0"/>
                        <a:t>(options 1&amp;2)</a:t>
                      </a:r>
                      <a:endParaRPr lang="en-GB" sz="1400" b="0" kern="1200">
                        <a:solidFill>
                          <a:schemeClr val="tx1"/>
                        </a:solidFill>
                        <a:latin typeface="+mn-lt"/>
                        <a:ea typeface="+mn-ea"/>
                        <a:cs typeface="+mn-cs"/>
                      </a:endParaRPr>
                    </a:p>
                  </a:txBody>
                  <a:tcPr marL="45720" marR="45720"/>
                </a:tc>
                <a:tc>
                  <a:txBody>
                    <a:bodyPr/>
                    <a:lstStyle/>
                    <a:p>
                      <a:pPr marL="180000" indent="-180000" algn="l" defTabSz="914400" rtl="0" eaLnBrk="1" latinLnBrk="0" hangingPunct="1">
                        <a:buFont typeface="Arial" panose="020B0604020202020204" pitchFamily="34" charset="0"/>
                        <a:buChar char="•"/>
                      </a:pPr>
                      <a:r>
                        <a:rPr lang="en-GB" sz="1400" kern="1200">
                          <a:solidFill>
                            <a:schemeClr val="tx1"/>
                          </a:solidFill>
                          <a:latin typeface="+mn-lt"/>
                          <a:ea typeface="+mn-ea"/>
                          <a:cs typeface="+mn-cs"/>
                        </a:rPr>
                        <a:t>“Having contact details is such a head start”</a:t>
                      </a:r>
                    </a:p>
                    <a:p>
                      <a:pPr marL="180000" indent="-180000" algn="l" defTabSz="914400" rtl="0" eaLnBrk="1" latinLnBrk="0" hangingPunct="1">
                        <a:buFont typeface="Arial" panose="020B0604020202020204" pitchFamily="34" charset="0"/>
                        <a:buChar char="•"/>
                      </a:pPr>
                      <a:r>
                        <a:rPr lang="en-GB" sz="1400" kern="1200">
                          <a:solidFill>
                            <a:schemeClr val="tx1"/>
                          </a:solidFill>
                          <a:latin typeface="+mn-lt"/>
                          <a:ea typeface="+mn-ea"/>
                          <a:cs typeface="+mn-cs"/>
                        </a:rPr>
                        <a:t>“I would use this to talk to school, police, ASC etc.”. “I would use it for every referral”.</a:t>
                      </a:r>
                    </a:p>
                    <a:p>
                      <a:pPr marL="180000" indent="-180000" algn="l" defTabSz="914400" rtl="0" eaLnBrk="1" latinLnBrk="0" hangingPunct="1">
                        <a:buFont typeface="Arial" panose="020B0604020202020204" pitchFamily="34" charset="0"/>
                        <a:buChar char="•"/>
                      </a:pPr>
                      <a:r>
                        <a:rPr lang="en-GB" sz="1400" kern="1200">
                          <a:solidFill>
                            <a:schemeClr val="tx1"/>
                          </a:solidFill>
                          <a:latin typeface="+mn-lt"/>
                          <a:ea typeface="+mn-ea"/>
                          <a:cs typeface="+mn-cs"/>
                        </a:rPr>
                        <a:t>“I’d love something like that”</a:t>
                      </a:r>
                    </a:p>
                    <a:p>
                      <a:pPr marL="180000" indent="-180000" algn="l" defTabSz="914400" rtl="0" eaLnBrk="1" latinLnBrk="0" hangingPunct="1">
                        <a:buFont typeface="Arial" panose="020B0604020202020204" pitchFamily="34" charset="0"/>
                        <a:buChar char="•"/>
                      </a:pPr>
                      <a:r>
                        <a:rPr lang="en-GB" sz="1400" kern="1200">
                          <a:solidFill>
                            <a:schemeClr val="tx1"/>
                          </a:solidFill>
                          <a:latin typeface="+mn-lt"/>
                          <a:ea typeface="+mn-ea"/>
                          <a:cs typeface="+mn-cs"/>
                        </a:rPr>
                        <a:t>“Currently we’re fishing to get this information”</a:t>
                      </a:r>
                    </a:p>
                  </a:txBody>
                  <a:tcPr marL="45720" marR="45720"/>
                </a:tc>
                <a:extLst>
                  <a:ext uri="{0D108BD9-81ED-4DB2-BD59-A6C34878D82A}">
                    <a16:rowId xmlns:a16="http://schemas.microsoft.com/office/drawing/2014/main" val="1366627665"/>
                  </a:ext>
                </a:extLst>
              </a:tr>
              <a:tr h="1662973">
                <a:tc>
                  <a:txBody>
                    <a:bodyPr/>
                    <a:lstStyle/>
                    <a:p>
                      <a:r>
                        <a:rPr lang="en-GB" sz="2800">
                          <a:solidFill>
                            <a:schemeClr val="accent4"/>
                          </a:solidFill>
                        </a:rPr>
                        <a:t>3</a:t>
                      </a:r>
                    </a:p>
                  </a:txBody>
                  <a:tcPr marL="45720" marR="45720"/>
                </a:tc>
                <a:tc>
                  <a:txBody>
                    <a:bodyPr/>
                    <a:lstStyle/>
                    <a:p>
                      <a:r>
                        <a:rPr lang="en-GB" sz="1400" b="1"/>
                        <a:t>The majority thought this was the right level of information, but some wanted more details </a:t>
                      </a:r>
                    </a:p>
                    <a:p>
                      <a:r>
                        <a:rPr lang="en-GB" sz="1400" b="0"/>
                        <a:t>(options 1&amp;2)</a:t>
                      </a:r>
                    </a:p>
                  </a:txBody>
                  <a:tcPr marL="45720" marR="45720"/>
                </a:tc>
                <a:tc>
                  <a:txBody>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a:solidFill>
                            <a:schemeClr val="tx1"/>
                          </a:solidFill>
                          <a:latin typeface="+mn-lt"/>
                          <a:ea typeface="+mn-ea"/>
                          <a:cs typeface="+mn-cs"/>
                        </a:rPr>
                        <a:t>“This has the facts laid clearly with no value judgements”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a:solidFill>
                            <a:schemeClr val="tx1"/>
                          </a:solidFill>
                          <a:latin typeface="+mn-lt"/>
                          <a:ea typeface="+mn-ea"/>
                          <a:cs typeface="+mn-cs"/>
                        </a:rPr>
                        <a:t>“These are exactly the right services to know about”. “I wouldn’t want to know more than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a:solidFill>
                            <a:schemeClr val="tx1"/>
                          </a:solidFill>
                          <a:latin typeface="+mn-lt"/>
                          <a:ea typeface="+mn-ea"/>
                          <a:cs typeface="+mn-cs"/>
                        </a:rPr>
                        <a:t>“I would like attendance too”. “I would like to know the details of incidents e.g. police involvement”, another said: “I would just like to know the ref # for the incident”</a:t>
                      </a:r>
                    </a:p>
                  </a:txBody>
                  <a:tcPr marL="45720" marR="45720"/>
                </a:tc>
                <a:extLst>
                  <a:ext uri="{0D108BD9-81ED-4DB2-BD59-A6C34878D82A}">
                    <a16:rowId xmlns:a16="http://schemas.microsoft.com/office/drawing/2014/main" val="1635750547"/>
                  </a:ext>
                </a:extLst>
              </a:tr>
            </a:tbl>
          </a:graphicData>
        </a:graphic>
      </p:graphicFrame>
    </p:spTree>
    <p:extLst>
      <p:ext uri="{BB962C8B-B14F-4D97-AF65-F5344CB8AC3E}">
        <p14:creationId xmlns:p14="http://schemas.microsoft.com/office/powerpoint/2010/main" val="1966705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and Overall they had a weak preference for information presented as a paragraph vs a diagram</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81</a:t>
            </a:fld>
            <a:endParaRPr lang="en-US"/>
          </a:p>
        </p:txBody>
      </p:sp>
      <p:graphicFrame>
        <p:nvGraphicFramePr>
          <p:cNvPr id="4" name="Table 3">
            <a:extLst>
              <a:ext uri="{FF2B5EF4-FFF2-40B4-BE49-F238E27FC236}">
                <a16:creationId xmlns:a16="http://schemas.microsoft.com/office/drawing/2014/main" id="{D15BD755-D7EF-4D4F-B0F1-B15ED085AB5E}"/>
              </a:ext>
            </a:extLst>
          </p:cNvPr>
          <p:cNvGraphicFramePr>
            <a:graphicFrameLocks noGrp="1"/>
          </p:cNvGraphicFramePr>
          <p:nvPr>
            <p:extLst>
              <p:ext uri="{D42A27DB-BD31-4B8C-83A1-F6EECF244321}">
                <p14:modId xmlns:p14="http://schemas.microsoft.com/office/powerpoint/2010/main" val="3747918568"/>
              </p:ext>
            </p:extLst>
          </p:nvPr>
        </p:nvGraphicFramePr>
        <p:xfrm>
          <a:off x="969963" y="1341854"/>
          <a:ext cx="7766052" cy="5092284"/>
        </p:xfrm>
        <a:graphic>
          <a:graphicData uri="http://schemas.openxmlformats.org/drawingml/2006/table">
            <a:tbl>
              <a:tblPr firstRow="1" bandRow="1">
                <a:tableStyleId>{2D5ABB26-0587-4C30-8999-92F81FD0307C}</a:tableStyleId>
              </a:tblPr>
              <a:tblGrid>
                <a:gridCol w="345488">
                  <a:extLst>
                    <a:ext uri="{9D8B030D-6E8A-4147-A177-3AD203B41FA5}">
                      <a16:colId xmlns:a16="http://schemas.microsoft.com/office/drawing/2014/main" val="3355083585"/>
                    </a:ext>
                  </a:extLst>
                </a:gridCol>
                <a:gridCol w="2005265">
                  <a:extLst>
                    <a:ext uri="{9D8B030D-6E8A-4147-A177-3AD203B41FA5}">
                      <a16:colId xmlns:a16="http://schemas.microsoft.com/office/drawing/2014/main" val="1770965864"/>
                    </a:ext>
                  </a:extLst>
                </a:gridCol>
                <a:gridCol w="5415299">
                  <a:extLst>
                    <a:ext uri="{9D8B030D-6E8A-4147-A177-3AD203B41FA5}">
                      <a16:colId xmlns:a16="http://schemas.microsoft.com/office/drawing/2014/main" val="324011760"/>
                    </a:ext>
                  </a:extLst>
                </a:gridCol>
              </a:tblGrid>
              <a:tr h="0">
                <a:tc gridSpan="2">
                  <a:txBody>
                    <a:bodyPr/>
                    <a:lstStyle/>
                    <a:p>
                      <a:r>
                        <a:rPr lang="en-GB" sz="1400" b="1">
                          <a:solidFill>
                            <a:schemeClr val="tx2"/>
                          </a:solidFill>
                          <a:latin typeface="+mj-lt"/>
                        </a:rPr>
                        <a:t>Headline finding</a:t>
                      </a:r>
                    </a:p>
                  </a:txBody>
                  <a:tcPr marL="45720" marR="45720"/>
                </a:tc>
                <a:tc hMerge="1">
                  <a:txBody>
                    <a:bodyPr/>
                    <a:lstStyle/>
                    <a:p>
                      <a:endParaRPr lang="en-GB" sz="1400" b="1">
                        <a:solidFill>
                          <a:schemeClr val="tx2"/>
                        </a:solidFill>
                        <a:latin typeface="+mj-lt"/>
                      </a:endParaRPr>
                    </a:p>
                  </a:txBody>
                  <a:tcPr marL="45720" marR="45720"/>
                </a:tc>
                <a:tc>
                  <a:txBody>
                    <a:bodyPr/>
                    <a:lstStyle/>
                    <a:p>
                      <a:pPr marL="0" indent="0" algn="l" defTabSz="914400" rtl="0" eaLnBrk="1" latinLnBrk="0" hangingPunct="1">
                        <a:buFont typeface="Arial" panose="020B0604020202020204" pitchFamily="34" charset="0"/>
                        <a:buNone/>
                      </a:pPr>
                      <a:r>
                        <a:rPr lang="en-GB" sz="1400" b="1" kern="1200">
                          <a:solidFill>
                            <a:schemeClr val="tx2"/>
                          </a:solidFill>
                          <a:latin typeface="+mj-lt"/>
                          <a:ea typeface="+mn-ea"/>
                          <a:cs typeface="+mn-cs"/>
                        </a:rPr>
                        <a:t>Details</a:t>
                      </a:r>
                    </a:p>
                  </a:txBody>
                  <a:tcPr marL="45720" marR="45720"/>
                </a:tc>
                <a:extLst>
                  <a:ext uri="{0D108BD9-81ED-4DB2-BD59-A6C34878D82A}">
                    <a16:rowId xmlns:a16="http://schemas.microsoft.com/office/drawing/2014/main" val="1534420386"/>
                  </a:ext>
                </a:extLst>
              </a:tr>
              <a:tr h="2755386">
                <a:tc>
                  <a:txBody>
                    <a:bodyPr/>
                    <a:lstStyle/>
                    <a:p>
                      <a:r>
                        <a:rPr lang="en-GB" sz="2800">
                          <a:solidFill>
                            <a:schemeClr val="accent4"/>
                          </a:solidFill>
                        </a:rPr>
                        <a:t>4</a:t>
                      </a:r>
                    </a:p>
                  </a:txBody>
                  <a:tcPr marL="45720" marR="45720"/>
                </a:tc>
                <a:tc>
                  <a:txBody>
                    <a:bodyPr/>
                    <a:lstStyle/>
                    <a:p>
                      <a:r>
                        <a:rPr lang="en-GB" sz="1400" b="1"/>
                        <a:t>On balance people preferred a text output (option1) to a graphical one (option 2)</a:t>
                      </a:r>
                    </a:p>
                  </a:txBody>
                  <a:tcPr marL="45720" marR="45720"/>
                </a:tc>
                <a:tc>
                  <a:txBody>
                    <a:bodyPr/>
                    <a:lstStyle/>
                    <a:p>
                      <a:pPr marL="0" indent="0">
                        <a:buFont typeface="Arial" panose="020B0604020202020204" pitchFamily="34" charset="0"/>
                        <a:buNone/>
                      </a:pPr>
                      <a:r>
                        <a:rPr lang="en-GB" sz="1400" b="1"/>
                        <a:t>For those who preferred text outputs (option 1):</a:t>
                      </a:r>
                    </a:p>
                    <a:p>
                      <a:pPr marL="180000" indent="-180000" algn="l" defTabSz="914400" rtl="0" eaLnBrk="1" latinLnBrk="0" hangingPunct="1">
                        <a:buFont typeface="Arial" panose="020B0604020202020204" pitchFamily="34" charset="0"/>
                        <a:buChar char="•"/>
                      </a:pPr>
                      <a:r>
                        <a:rPr lang="en-GB" sz="1400" kern="1200">
                          <a:solidFill>
                            <a:schemeClr val="tx1"/>
                          </a:solidFill>
                          <a:latin typeface="+mn-lt"/>
                          <a:ea typeface="+mn-ea"/>
                          <a:cs typeface="+mn-cs"/>
                        </a:rPr>
                        <a:t>They could clearly read and understand the information. SWs started forming hypotheses and angles for further investigation</a:t>
                      </a:r>
                    </a:p>
                    <a:p>
                      <a:pPr marL="180000" indent="-180000" algn="l" defTabSz="914400" rtl="0" eaLnBrk="1" latinLnBrk="0" hangingPunct="1">
                        <a:buFont typeface="Arial" panose="020B0604020202020204" pitchFamily="34" charset="0"/>
                        <a:buChar char="•"/>
                      </a:pPr>
                      <a:r>
                        <a:rPr lang="en-GB" sz="1400" kern="1200">
                          <a:solidFill>
                            <a:schemeClr val="tx1"/>
                          </a:solidFill>
                          <a:latin typeface="+mn-lt"/>
                          <a:ea typeface="+mn-ea"/>
                          <a:cs typeface="+mn-cs"/>
                        </a:rPr>
                        <a:t>The timeline was: “too techy”, “too hard to read”, “reminds me of GCSE maths”, but was ultimately understandable by all</a:t>
                      </a:r>
                    </a:p>
                    <a:p>
                      <a:pPr marL="0" indent="0">
                        <a:buFont typeface="Arial" panose="020B0604020202020204" pitchFamily="34" charset="0"/>
                        <a:buNone/>
                      </a:pPr>
                      <a:r>
                        <a:rPr lang="en-GB" sz="1400" b="1"/>
                        <a:t>For those who preferred graphical outputs (option 2):</a:t>
                      </a:r>
                    </a:p>
                    <a:p>
                      <a:pPr marL="180000" indent="-180000" algn="l" defTabSz="914400" rtl="0" eaLnBrk="1" latinLnBrk="0" hangingPunct="1">
                        <a:buFont typeface="Arial" panose="020B0604020202020204" pitchFamily="34" charset="0"/>
                        <a:buChar char="•"/>
                      </a:pPr>
                      <a:r>
                        <a:rPr lang="en-GB" sz="1400"/>
                        <a:t>“</a:t>
                      </a:r>
                      <a:r>
                        <a:rPr lang="en-GB" sz="1400" kern="1200">
                          <a:solidFill>
                            <a:schemeClr val="tx1"/>
                          </a:solidFill>
                          <a:latin typeface="+mn-lt"/>
                          <a:ea typeface="+mn-ea"/>
                          <a:cs typeface="+mn-cs"/>
                        </a:rPr>
                        <a:t>This is a quick visual view”, “This has more information”. “You can visualise a bit more. I quite like that: it’s easier to quickly review the family’s background”</a:t>
                      </a:r>
                    </a:p>
                    <a:p>
                      <a:pPr marL="180000" indent="-180000" algn="l" defTabSz="914400" rtl="0" eaLnBrk="1" latinLnBrk="0" hangingPunct="1">
                        <a:buFont typeface="Arial" panose="020B0604020202020204" pitchFamily="34" charset="0"/>
                        <a:buChar char="•"/>
                      </a:pPr>
                      <a:r>
                        <a:rPr lang="en-GB" sz="1400" kern="1200">
                          <a:solidFill>
                            <a:schemeClr val="tx1"/>
                          </a:solidFill>
                          <a:latin typeface="+mn-lt"/>
                          <a:ea typeface="+mn-ea"/>
                          <a:cs typeface="+mn-cs"/>
                        </a:rPr>
                        <a:t>The paragraph was “a bit dull”, “like reading a book”, or “would be better with a person in the middle”</a:t>
                      </a:r>
                    </a:p>
                  </a:txBody>
                  <a:tcPr marL="45720" marR="45720"/>
                </a:tc>
                <a:extLst>
                  <a:ext uri="{0D108BD9-81ED-4DB2-BD59-A6C34878D82A}">
                    <a16:rowId xmlns:a16="http://schemas.microsoft.com/office/drawing/2014/main" val="2490971016"/>
                  </a:ext>
                </a:extLst>
              </a:tr>
              <a:tr h="2032098">
                <a:tc>
                  <a:txBody>
                    <a:bodyPr/>
                    <a:lstStyle/>
                    <a:p>
                      <a:r>
                        <a:rPr lang="en-GB" sz="2800">
                          <a:solidFill>
                            <a:schemeClr val="accent4"/>
                          </a:solidFill>
                        </a:rPr>
                        <a:t>5</a:t>
                      </a:r>
                    </a:p>
                  </a:txBody>
                  <a:tcPr marL="45720" marR="45720"/>
                </a:tc>
                <a:tc>
                  <a:txBody>
                    <a:bodyPr/>
                    <a:lstStyle/>
                    <a:p>
                      <a:r>
                        <a:rPr lang="en-GB" sz="1400" b="1"/>
                        <a:t>Some users found option 3 harder to engage with and understand </a:t>
                      </a:r>
                    </a:p>
                  </a:txBody>
                  <a:tcPr marL="45720" marR="45720"/>
                </a:tc>
                <a:tc>
                  <a:txBody>
                    <a:bodyPr/>
                    <a:lstStyle/>
                    <a:p>
                      <a:pPr marL="180000" indent="-180000" algn="l" defTabSz="914400" rtl="0" eaLnBrk="1" latinLnBrk="0" hangingPunct="1">
                        <a:buFont typeface="Arial" panose="020B0604020202020204" pitchFamily="34" charset="0"/>
                        <a:buChar char="•"/>
                      </a:pPr>
                      <a:r>
                        <a:rPr lang="en-GB" sz="1400"/>
                        <a:t>“</a:t>
                      </a:r>
                      <a:r>
                        <a:rPr lang="en-GB" sz="1400" kern="1200">
                          <a:solidFill>
                            <a:schemeClr val="tx1"/>
                          </a:solidFill>
                          <a:latin typeface="+mn-lt"/>
                          <a:ea typeface="+mn-ea"/>
                          <a:cs typeface="+mn-cs"/>
                        </a:rPr>
                        <a:t>This is dizzying”, “If you’re in a rush, you couldn’t look at that and process it”, “Complicated diagram”, “bit like a map”, “hard to read”, “don’t really like it”, “it wouldn’t help me”</a:t>
                      </a:r>
                    </a:p>
                    <a:p>
                      <a:pPr marL="180000" indent="-180000" algn="l" defTabSz="914400" rtl="0" eaLnBrk="1" latinLnBrk="0" hangingPunct="1">
                        <a:buFont typeface="Arial" panose="020B0604020202020204" pitchFamily="34" charset="0"/>
                        <a:buChar char="•"/>
                      </a:pPr>
                      <a:r>
                        <a:rPr lang="en-GB" sz="1400" kern="1200">
                          <a:solidFill>
                            <a:schemeClr val="tx1"/>
                          </a:solidFill>
                          <a:latin typeface="+mn-lt"/>
                          <a:ea typeface="+mn-ea"/>
                          <a:cs typeface="+mn-cs"/>
                        </a:rPr>
                        <a:t>But others thought it would be of some help: “good as appendix to option 2”, “Although this looks very formal, it gives a better view of the family”, “it would be very helpful to know who is in the family”, “this might be too much info though”</a:t>
                      </a:r>
                    </a:p>
                    <a:p>
                      <a:pPr marL="285750" indent="-285750">
                        <a:buFont typeface="Arial" panose="020B0604020202020204" pitchFamily="34" charset="0"/>
                        <a:buChar char="•"/>
                      </a:pPr>
                      <a:endParaRPr lang="en-GB" sz="1400" kern="1200">
                        <a:solidFill>
                          <a:schemeClr val="tx1"/>
                        </a:solidFill>
                        <a:effectLst/>
                        <a:latin typeface="+mn-lt"/>
                        <a:ea typeface="+mn-ea"/>
                        <a:cs typeface="+mn-cs"/>
                      </a:endParaRPr>
                    </a:p>
                  </a:txBody>
                  <a:tcPr marL="45720" marR="45720"/>
                </a:tc>
                <a:extLst>
                  <a:ext uri="{0D108BD9-81ED-4DB2-BD59-A6C34878D82A}">
                    <a16:rowId xmlns:a16="http://schemas.microsoft.com/office/drawing/2014/main" val="3634183679"/>
                  </a:ext>
                </a:extLst>
              </a:tr>
            </a:tbl>
          </a:graphicData>
        </a:graphic>
      </p:graphicFrame>
    </p:spTree>
    <p:extLst>
      <p:ext uri="{BB962C8B-B14F-4D97-AF65-F5344CB8AC3E}">
        <p14:creationId xmlns:p14="http://schemas.microsoft.com/office/powerpoint/2010/main" val="570703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084AE-A006-4973-BB51-CDE6936C4D26}"/>
              </a:ext>
            </a:extLst>
          </p:cNvPr>
          <p:cNvSpPr/>
          <p:nvPr/>
        </p:nvSpPr>
        <p:spPr>
          <a:xfrm>
            <a:off x="971754" y="5592043"/>
            <a:ext cx="7756958" cy="50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50">
              <a:solidFill>
                <a:schemeClr val="tx1"/>
              </a:solidFill>
              <a:latin typeface="+mj-lt"/>
            </a:endParaRPr>
          </a:p>
        </p:txBody>
      </p: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p:txBody>
          <a:bodyPr>
            <a:normAutofit/>
          </a:bodyPr>
          <a:lstStyle/>
          <a:p>
            <a:r>
              <a:rPr lang="en-GB"/>
              <a:t> CONTENTS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82</a:t>
            </a:fld>
            <a:endParaRPr lang="en-US"/>
          </a:p>
        </p:txBody>
      </p:sp>
      <p:sp>
        <p:nvSpPr>
          <p:cNvPr id="4" name="TextBox 3">
            <a:extLst>
              <a:ext uri="{FF2B5EF4-FFF2-40B4-BE49-F238E27FC236}">
                <a16:creationId xmlns:a16="http://schemas.microsoft.com/office/drawing/2014/main" id="{9A332C79-BC39-4FDD-BEDF-E0C4923642D0}"/>
              </a:ext>
            </a:extLst>
          </p:cNvPr>
          <p:cNvSpPr txBox="1"/>
          <p:nvPr/>
        </p:nvSpPr>
        <p:spPr>
          <a:xfrm>
            <a:off x="1117600" y="1416231"/>
            <a:ext cx="6382327" cy="4590937"/>
          </a:xfrm>
          <a:prstGeom prst="rect">
            <a:avLst/>
          </a:prstGeom>
          <a:noFill/>
        </p:spPr>
        <p:txBody>
          <a:bodyPr wrap="square" lIns="0" tIns="0" rIns="0" bIns="0" rtlCol="0" anchor="t">
            <a:spAutoFit/>
          </a:bodyPr>
          <a:lstStyle/>
          <a:p>
            <a:pPr marL="342900" indent="-342900">
              <a:lnSpc>
                <a:spcPct val="150000"/>
              </a:lnSpc>
              <a:buFont typeface="+mj-lt"/>
              <a:buAutoNum type="arabicPeriod"/>
            </a:pPr>
            <a:r>
              <a:rPr lang="en-GB" dirty="0">
                <a:latin typeface="+mj-lt"/>
              </a:rPr>
              <a:t>Introduction</a:t>
            </a:r>
          </a:p>
          <a:p>
            <a:pPr marL="342900" indent="-342900">
              <a:lnSpc>
                <a:spcPct val="150000"/>
              </a:lnSpc>
              <a:buFont typeface="+mj-lt"/>
              <a:buAutoNum type="arabicPeriod"/>
            </a:pPr>
            <a:endParaRPr lang="en-GB" sz="700" dirty="0">
              <a:latin typeface="+mj-lt"/>
            </a:endParaRPr>
          </a:p>
          <a:p>
            <a:pPr marL="342900" indent="-342900">
              <a:lnSpc>
                <a:spcPct val="150000"/>
              </a:lnSpc>
              <a:buFont typeface="+mj-lt"/>
              <a:buAutoNum type="arabicPeriod"/>
            </a:pPr>
            <a:r>
              <a:rPr lang="en-GB" dirty="0">
                <a:latin typeface="+mj-lt"/>
              </a:rPr>
              <a:t>Discovery process and methodology</a:t>
            </a:r>
          </a:p>
          <a:p>
            <a:pPr marL="342900" indent="-342900">
              <a:lnSpc>
                <a:spcPct val="150000"/>
              </a:lnSpc>
              <a:buFont typeface="+mj-lt"/>
              <a:buAutoNum type="arabicPeriod"/>
            </a:pPr>
            <a:endParaRPr lang="pt-PT" sz="700" dirty="0">
              <a:latin typeface="+mj-lt"/>
            </a:endParaRPr>
          </a:p>
          <a:p>
            <a:pPr marL="342900" indent="-342900">
              <a:lnSpc>
                <a:spcPct val="150000"/>
              </a:lnSpc>
              <a:buFont typeface="+mj-lt"/>
              <a:buAutoNum type="arabicPeriod"/>
            </a:pPr>
            <a:r>
              <a:rPr lang="en-GB" dirty="0">
                <a:latin typeface="+mj-lt"/>
              </a:rPr>
              <a:t>Project deliverables</a:t>
            </a:r>
          </a:p>
          <a:p>
            <a:pPr lvl="1">
              <a:lnSpc>
                <a:spcPct val="150000"/>
              </a:lnSpc>
            </a:pPr>
            <a:r>
              <a:rPr lang="en-GB" dirty="0">
                <a:latin typeface="+mj-lt"/>
              </a:rPr>
              <a:t>3.1. Leeds and Stockport specific context</a:t>
            </a:r>
          </a:p>
          <a:p>
            <a:pPr lvl="1">
              <a:lnSpc>
                <a:spcPct val="150000"/>
              </a:lnSpc>
            </a:pPr>
            <a:r>
              <a:rPr lang="en-GB" dirty="0">
                <a:latin typeface="+mj-lt"/>
              </a:rPr>
              <a:t>3.2. User overview: needs, workflow and thematic analysis</a:t>
            </a:r>
          </a:p>
          <a:p>
            <a:pPr lvl="1">
              <a:lnSpc>
                <a:spcPct val="150000"/>
              </a:lnSpc>
            </a:pPr>
            <a:r>
              <a:rPr lang="pt-PT" dirty="0">
                <a:latin typeface="+mj-lt"/>
              </a:rPr>
              <a:t>3.3. </a:t>
            </a:r>
            <a:r>
              <a:rPr lang="en-GB" dirty="0">
                <a:latin typeface="+mj-lt"/>
              </a:rPr>
              <a:t>Prioritised use case and user requirements</a:t>
            </a:r>
          </a:p>
          <a:p>
            <a:pPr lvl="1">
              <a:lnSpc>
                <a:spcPct val="150000"/>
              </a:lnSpc>
            </a:pPr>
            <a:r>
              <a:rPr lang="en-GB" dirty="0">
                <a:latin typeface="+mj-lt"/>
              </a:rPr>
              <a:t>3.4. Business case </a:t>
            </a:r>
          </a:p>
          <a:p>
            <a:pPr lvl="1">
              <a:lnSpc>
                <a:spcPct val="150000"/>
              </a:lnSpc>
            </a:pPr>
            <a:r>
              <a:rPr lang="en-GB" dirty="0">
                <a:latin typeface="+mj-lt"/>
              </a:rPr>
              <a:t>3.5. Existing solutions</a:t>
            </a:r>
          </a:p>
          <a:p>
            <a:pPr lvl="1">
              <a:lnSpc>
                <a:spcPct val="150000"/>
              </a:lnSpc>
            </a:pPr>
            <a:r>
              <a:rPr lang="en-GB" dirty="0">
                <a:latin typeface="+mj-lt"/>
              </a:rPr>
              <a:t>3.6. User requirements testing</a:t>
            </a:r>
          </a:p>
          <a:p>
            <a:pPr lvl="1">
              <a:lnSpc>
                <a:spcPct val="150000"/>
              </a:lnSpc>
            </a:pPr>
            <a:endParaRPr lang="en-GB" sz="700" dirty="0">
              <a:latin typeface="+mj-lt"/>
            </a:endParaRPr>
          </a:p>
          <a:p>
            <a:pPr marL="342900" indent="-342900">
              <a:lnSpc>
                <a:spcPct val="150000"/>
              </a:lnSpc>
              <a:buFont typeface="+mj-lt"/>
              <a:buAutoNum type="arabicPeriod"/>
            </a:pPr>
            <a:r>
              <a:rPr lang="en-GB" dirty="0">
                <a:latin typeface="+mj-lt"/>
              </a:rPr>
              <a:t>Next steps and plan for Alpha</a:t>
            </a:r>
          </a:p>
        </p:txBody>
      </p:sp>
    </p:spTree>
    <p:extLst>
      <p:ext uri="{BB962C8B-B14F-4D97-AF65-F5344CB8AC3E}">
        <p14:creationId xmlns:p14="http://schemas.microsoft.com/office/powerpoint/2010/main" val="40303683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FA173887-91D6-49BD-88E8-6D2D0937925C}"/>
              </a:ext>
            </a:extLst>
          </p:cNvPr>
          <p:cNvSpPr txBox="1">
            <a:spLocks/>
          </p:cNvSpPr>
          <p:nvPr/>
        </p:nvSpPr>
        <p:spPr>
          <a:xfrm>
            <a:off x="969964" y="438385"/>
            <a:ext cx="7491414" cy="509751"/>
          </a:xfrm>
          <a:prstGeom prst="rect">
            <a:avLst/>
          </a:prstGeom>
        </p:spPr>
        <p:txBody>
          <a:bodyPr lIns="0" tIns="0"/>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r>
              <a:rPr lang="en-GB"/>
              <a:t>We aim to provide social workers an easier way to find what other services are involved</a:t>
            </a:r>
          </a:p>
        </p:txBody>
      </p:sp>
      <p:sp>
        <p:nvSpPr>
          <p:cNvPr id="2" name="Slide Number Placeholder 1">
            <a:extLst>
              <a:ext uri="{FF2B5EF4-FFF2-40B4-BE49-F238E27FC236}">
                <a16:creationId xmlns:a16="http://schemas.microsoft.com/office/drawing/2014/main" id="{BC7EB0AD-46E1-4D35-A7AE-6B7486FB3D39}"/>
              </a:ext>
            </a:extLst>
          </p:cNvPr>
          <p:cNvSpPr>
            <a:spLocks noGrp="1"/>
          </p:cNvSpPr>
          <p:nvPr>
            <p:ph type="sldNum" sz="quarter" idx="12"/>
          </p:nvPr>
        </p:nvSpPr>
        <p:spPr/>
        <p:txBody>
          <a:bodyPr/>
          <a:lstStyle/>
          <a:p>
            <a:fld id="{C6A4B429-0189-47CD-9DDA-A001F58C55D3}" type="slidenum">
              <a:rPr lang="en-US" smtClean="0"/>
              <a:pPr/>
              <a:t>83</a:t>
            </a:fld>
            <a:endParaRPr lang="en-US"/>
          </a:p>
        </p:txBody>
      </p:sp>
      <p:sp>
        <p:nvSpPr>
          <p:cNvPr id="9" name="TextBox 8">
            <a:extLst>
              <a:ext uri="{FF2B5EF4-FFF2-40B4-BE49-F238E27FC236}">
                <a16:creationId xmlns:a16="http://schemas.microsoft.com/office/drawing/2014/main" id="{12A142C9-2B26-4E9F-A16C-DE073ED69013}"/>
              </a:ext>
            </a:extLst>
          </p:cNvPr>
          <p:cNvSpPr txBox="1"/>
          <p:nvPr/>
        </p:nvSpPr>
        <p:spPr>
          <a:xfrm>
            <a:off x="969964" y="1424227"/>
            <a:ext cx="5310036" cy="5078313"/>
          </a:xfrm>
          <a:prstGeom prst="rect">
            <a:avLst/>
          </a:prstGeom>
          <a:noFill/>
        </p:spPr>
        <p:txBody>
          <a:bodyPr wrap="square" lIns="0" tIns="0" rIns="0" bIns="0" rtlCol="0">
            <a:spAutoFit/>
          </a:bodyPr>
          <a:lstStyle/>
          <a:p>
            <a:pPr marL="180000" indent="-180000">
              <a:spcBef>
                <a:spcPts val="1800"/>
              </a:spcBef>
              <a:buFont typeface="Arial" panose="020B0604020202020204" pitchFamily="34" charset="0"/>
              <a:buChar char="•"/>
            </a:pPr>
            <a:r>
              <a:rPr lang="en-GB" sz="1500">
                <a:latin typeface="+mj-lt"/>
              </a:rPr>
              <a:t>In alpha we would aim to build a </a:t>
            </a:r>
            <a:r>
              <a:rPr lang="en-GB" sz="1500" b="1">
                <a:latin typeface="+mj-lt"/>
              </a:rPr>
              <a:t>minimum viable product </a:t>
            </a:r>
            <a:r>
              <a:rPr lang="en-GB" sz="1500">
                <a:latin typeface="+mj-lt"/>
              </a:rPr>
              <a:t>and test this with </a:t>
            </a:r>
            <a:r>
              <a:rPr lang="en-GB" sz="1500" b="1">
                <a:latin typeface="+mj-lt"/>
              </a:rPr>
              <a:t>Social Workers</a:t>
            </a:r>
          </a:p>
          <a:p>
            <a:pPr marL="180000" indent="-180000">
              <a:spcBef>
                <a:spcPts val="1800"/>
              </a:spcBef>
              <a:buFont typeface="Arial" panose="020B0604020202020204" pitchFamily="34" charset="0"/>
              <a:buChar char="•"/>
            </a:pPr>
            <a:r>
              <a:rPr lang="en-GB" sz="1500">
                <a:latin typeface="+mj-lt"/>
              </a:rPr>
              <a:t>The priority services for users to know about are </a:t>
            </a:r>
            <a:r>
              <a:rPr lang="en-GB" sz="1500" b="1">
                <a:latin typeface="+mj-lt"/>
              </a:rPr>
              <a:t>Children’s services </a:t>
            </a:r>
            <a:r>
              <a:rPr lang="en-GB" sz="1500">
                <a:latin typeface="+mj-lt"/>
              </a:rPr>
              <a:t>(CSC and Early Help), </a:t>
            </a:r>
            <a:r>
              <a:rPr lang="en-GB" sz="1500" b="1">
                <a:latin typeface="+mj-lt"/>
              </a:rPr>
              <a:t>Education, Health, Police (e.g. Domestic Violence), Drugs &amp; Alcohol and Mental Health</a:t>
            </a:r>
          </a:p>
          <a:p>
            <a:pPr marL="180000" indent="-180000">
              <a:spcBef>
                <a:spcPts val="1800"/>
              </a:spcBef>
              <a:buFont typeface="Arial" panose="020B0604020202020204" pitchFamily="34" charset="0"/>
              <a:buChar char="•"/>
            </a:pPr>
            <a:r>
              <a:rPr lang="en-GB" sz="1500">
                <a:latin typeface="+mj-lt"/>
              </a:rPr>
              <a:t>A tool would need to include not just the individual child, but </a:t>
            </a:r>
            <a:r>
              <a:rPr lang="en-GB" sz="1500" b="1">
                <a:latin typeface="+mj-lt"/>
              </a:rPr>
              <a:t>also their immediate family </a:t>
            </a:r>
            <a:r>
              <a:rPr lang="en-GB" sz="1500">
                <a:latin typeface="+mj-lt"/>
              </a:rPr>
              <a:t>(parents and siblings as essential, parents’ partners, other people living with the family and other carers if possible) – this could require the </a:t>
            </a:r>
            <a:r>
              <a:rPr lang="en-GB" sz="1500" b="1">
                <a:latin typeface="+mj-lt"/>
              </a:rPr>
              <a:t>development of a family matching algorithm</a:t>
            </a:r>
          </a:p>
          <a:p>
            <a:pPr marL="180000" indent="-180000">
              <a:spcBef>
                <a:spcPts val="1800"/>
              </a:spcBef>
              <a:buFont typeface="Arial" panose="020B0604020202020204" pitchFamily="34" charset="0"/>
              <a:buChar char="•"/>
            </a:pPr>
            <a:r>
              <a:rPr lang="en-GB" sz="1500">
                <a:latin typeface="+mj-lt"/>
              </a:rPr>
              <a:t>Our aim is to build something that will </a:t>
            </a:r>
            <a:r>
              <a:rPr lang="en-GB" sz="1500" b="1">
                <a:latin typeface="+mj-lt"/>
              </a:rPr>
              <a:t>work for all authorities</a:t>
            </a:r>
            <a:r>
              <a:rPr lang="en-GB" sz="1500">
                <a:latin typeface="+mj-lt"/>
              </a:rPr>
              <a:t>. We therefore would want to 1) user test in multiple authorities and 2) build something that works technically for multiple authorities i.e. integrates with any current databases or into source databases</a:t>
            </a:r>
          </a:p>
          <a:p>
            <a:pPr marL="180000" indent="-180000">
              <a:spcBef>
                <a:spcPts val="1800"/>
              </a:spcBef>
              <a:buFont typeface="Arial" panose="020B0604020202020204" pitchFamily="34" charset="0"/>
              <a:buChar char="•"/>
            </a:pPr>
            <a:r>
              <a:rPr lang="en-GB" sz="1500">
                <a:latin typeface="+mj-lt"/>
              </a:rPr>
              <a:t>We may be able to do </a:t>
            </a:r>
            <a:r>
              <a:rPr lang="en-GB" sz="1500" b="1">
                <a:latin typeface="+mj-lt"/>
              </a:rPr>
              <a:t>some rapid live user testing using </a:t>
            </a:r>
            <a:r>
              <a:rPr lang="en-GB" sz="1500">
                <a:latin typeface="+mj-lt"/>
              </a:rPr>
              <a:t>existing tools which provide some of the functionality required (e.g. Stockport Signposts tool)</a:t>
            </a:r>
          </a:p>
        </p:txBody>
      </p:sp>
      <p:grpSp>
        <p:nvGrpSpPr>
          <p:cNvPr id="4" name="Group 3">
            <a:extLst>
              <a:ext uri="{FF2B5EF4-FFF2-40B4-BE49-F238E27FC236}">
                <a16:creationId xmlns:a16="http://schemas.microsoft.com/office/drawing/2014/main" id="{D91B67D8-8F5A-4E83-844B-1A1980E9468C}"/>
              </a:ext>
            </a:extLst>
          </p:cNvPr>
          <p:cNvGrpSpPr/>
          <p:nvPr/>
        </p:nvGrpSpPr>
        <p:grpSpPr>
          <a:xfrm>
            <a:off x="6242356" y="1243272"/>
            <a:ext cx="2361017" cy="2001956"/>
            <a:chOff x="6242356" y="1243272"/>
            <a:chExt cx="2361017" cy="2001956"/>
          </a:xfrm>
        </p:grpSpPr>
        <p:pic>
          <p:nvPicPr>
            <p:cNvPr id="11" name="Picture 10">
              <a:extLst>
                <a:ext uri="{FF2B5EF4-FFF2-40B4-BE49-F238E27FC236}">
                  <a16:creationId xmlns:a16="http://schemas.microsoft.com/office/drawing/2014/main" id="{FF746342-F21F-4BE7-81BC-717D033AD27B}"/>
                </a:ext>
              </a:extLst>
            </p:cNvPr>
            <p:cNvPicPr>
              <a:picLocks noChangeAspect="1"/>
            </p:cNvPicPr>
            <p:nvPr/>
          </p:nvPicPr>
          <p:blipFill>
            <a:blip r:embed="rId2"/>
            <a:stretch>
              <a:fillRect/>
            </a:stretch>
          </p:blipFill>
          <p:spPr>
            <a:xfrm>
              <a:off x="6242356" y="1476651"/>
              <a:ext cx="1574782" cy="1583911"/>
            </a:xfrm>
            <a:prstGeom prst="rect">
              <a:avLst/>
            </a:prstGeom>
          </p:spPr>
        </p:pic>
        <p:pic>
          <p:nvPicPr>
            <p:cNvPr id="10" name="Picture 4" descr="Related image">
              <a:extLst>
                <a:ext uri="{FF2B5EF4-FFF2-40B4-BE49-F238E27FC236}">
                  <a16:creationId xmlns:a16="http://schemas.microsoft.com/office/drawing/2014/main" id="{651488EF-0515-4529-9FE0-06CC1B1C535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5590" y="1414970"/>
              <a:ext cx="883291" cy="8832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E3E3BC-5F84-4964-B45A-A14C7D90DDDB}"/>
                </a:ext>
              </a:extLst>
            </p:cNvPr>
            <p:cNvSpPr txBox="1"/>
            <p:nvPr/>
          </p:nvSpPr>
          <p:spPr>
            <a:xfrm>
              <a:off x="7720081" y="1243272"/>
              <a:ext cx="883292" cy="184666"/>
            </a:xfrm>
            <a:prstGeom prst="rect">
              <a:avLst/>
            </a:prstGeom>
            <a:noFill/>
          </p:spPr>
          <p:txBody>
            <a:bodyPr wrap="square" lIns="0" tIns="0" rIns="0" bIns="0" rtlCol="0">
              <a:spAutoFit/>
            </a:bodyPr>
            <a:lstStyle/>
            <a:p>
              <a:r>
                <a:rPr lang="en-GB" sz="1200" b="1">
                  <a:solidFill>
                    <a:schemeClr val="accent1">
                      <a:lumMod val="75000"/>
                    </a:schemeClr>
                  </a:solidFill>
                  <a:latin typeface="+mj-lt"/>
                </a:rPr>
                <a:t>Solution</a:t>
              </a:r>
            </a:p>
          </p:txBody>
        </p:sp>
        <p:sp>
          <p:nvSpPr>
            <p:cNvPr id="13" name="TextBox 12">
              <a:extLst>
                <a:ext uri="{FF2B5EF4-FFF2-40B4-BE49-F238E27FC236}">
                  <a16:creationId xmlns:a16="http://schemas.microsoft.com/office/drawing/2014/main" id="{0BC3FD9C-9B44-468E-A351-8DA683F8F18A}"/>
                </a:ext>
              </a:extLst>
            </p:cNvPr>
            <p:cNvSpPr txBox="1"/>
            <p:nvPr/>
          </p:nvSpPr>
          <p:spPr>
            <a:xfrm>
              <a:off x="6532042" y="3060562"/>
              <a:ext cx="1370501" cy="184666"/>
            </a:xfrm>
            <a:prstGeom prst="rect">
              <a:avLst/>
            </a:prstGeom>
            <a:noFill/>
          </p:spPr>
          <p:txBody>
            <a:bodyPr wrap="square" lIns="0" tIns="0" rIns="0" bIns="0" rtlCol="0">
              <a:spAutoFit/>
            </a:bodyPr>
            <a:lstStyle/>
            <a:p>
              <a:r>
                <a:rPr lang="en-GB" sz="1200" b="1">
                  <a:solidFill>
                    <a:schemeClr val="accent6">
                      <a:lumMod val="25000"/>
                    </a:schemeClr>
                  </a:solidFill>
                  <a:latin typeface="+mj-lt"/>
                </a:rPr>
                <a:t>Social Workers</a:t>
              </a:r>
            </a:p>
          </p:txBody>
        </p:sp>
        <p:sp>
          <p:nvSpPr>
            <p:cNvPr id="14" name="TextBox 13">
              <a:extLst>
                <a:ext uri="{FF2B5EF4-FFF2-40B4-BE49-F238E27FC236}">
                  <a16:creationId xmlns:a16="http://schemas.microsoft.com/office/drawing/2014/main" id="{704CF81B-3F05-4EFB-A07C-ACE7B06A798A}"/>
                </a:ext>
              </a:extLst>
            </p:cNvPr>
            <p:cNvSpPr txBox="1"/>
            <p:nvPr/>
          </p:nvSpPr>
          <p:spPr>
            <a:xfrm>
              <a:off x="6762042" y="1766989"/>
              <a:ext cx="599871" cy="123111"/>
            </a:xfrm>
            <a:prstGeom prst="rect">
              <a:avLst/>
            </a:prstGeom>
            <a:solidFill>
              <a:schemeClr val="bg1"/>
            </a:solidFill>
          </p:spPr>
          <p:txBody>
            <a:bodyPr wrap="square" lIns="0" tIns="0" rIns="0" bIns="0" rtlCol="0">
              <a:spAutoFit/>
            </a:bodyPr>
            <a:lstStyle/>
            <a:p>
              <a:r>
                <a:rPr lang="en-GB" sz="800" b="1">
                  <a:solidFill>
                    <a:schemeClr val="accent6">
                      <a:lumMod val="25000"/>
                    </a:schemeClr>
                  </a:solidFill>
                  <a:latin typeface="+mj-lt"/>
                </a:rPr>
                <a:t>Assessment</a:t>
              </a:r>
            </a:p>
          </p:txBody>
        </p:sp>
      </p:grpSp>
    </p:spTree>
    <p:extLst>
      <p:ext uri="{BB962C8B-B14F-4D97-AF65-F5344CB8AC3E}">
        <p14:creationId xmlns:p14="http://schemas.microsoft.com/office/powerpoint/2010/main" val="38265726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639179AF-7B23-47D2-9280-30B2CAE361B9}"/>
              </a:ext>
            </a:extLst>
          </p:cNvPr>
          <p:cNvCxnSpPr>
            <a:cxnSpLocks/>
            <a:stCxn id="46" idx="3"/>
          </p:cNvCxnSpPr>
          <p:nvPr/>
        </p:nvCxnSpPr>
        <p:spPr>
          <a:xfrm>
            <a:off x="4203128" y="2078630"/>
            <a:ext cx="2143881" cy="1749115"/>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69965" y="431285"/>
            <a:ext cx="7748587" cy="679668"/>
          </a:xfrm>
        </p:spPr>
        <p:txBody>
          <a:bodyPr>
            <a:normAutofit/>
          </a:bodyPr>
          <a:lstStyle/>
          <a:p>
            <a:r>
              <a:rPr lang="en-GB"/>
              <a:t>We would target this at the highest need point of the workflow: the initial social work assessment</a:t>
            </a:r>
            <a:endParaRPr lang="en-GB" baseline="30000"/>
          </a:p>
        </p:txBody>
      </p:sp>
      <p:grpSp>
        <p:nvGrpSpPr>
          <p:cNvPr id="16" name="Group 15">
            <a:extLst>
              <a:ext uri="{FF2B5EF4-FFF2-40B4-BE49-F238E27FC236}">
                <a16:creationId xmlns:a16="http://schemas.microsoft.com/office/drawing/2014/main" id="{B1D60CE2-D4D5-46DC-BBE5-8246FC11FE61}"/>
              </a:ext>
            </a:extLst>
          </p:cNvPr>
          <p:cNvGrpSpPr/>
          <p:nvPr/>
        </p:nvGrpSpPr>
        <p:grpSpPr>
          <a:xfrm>
            <a:off x="230331" y="1650836"/>
            <a:ext cx="1080601" cy="1275512"/>
            <a:chOff x="230331" y="1397914"/>
            <a:chExt cx="1080601" cy="1275512"/>
          </a:xfrm>
        </p:grpSpPr>
        <p:sp>
          <p:nvSpPr>
            <p:cNvPr id="11" name="Rounded Rectangle 80">
              <a:extLst>
                <a:ext uri="{FF2B5EF4-FFF2-40B4-BE49-F238E27FC236}">
                  <a16:creationId xmlns:a16="http://schemas.microsoft.com/office/drawing/2014/main" id="{E4363852-20D5-4388-9AA8-A5B717792244}"/>
                </a:ext>
              </a:extLst>
            </p:cNvPr>
            <p:cNvSpPr/>
            <p:nvPr/>
          </p:nvSpPr>
          <p:spPr>
            <a:xfrm>
              <a:off x="230331" y="1397914"/>
              <a:ext cx="1080601" cy="1275512"/>
            </a:xfrm>
            <a:prstGeom prst="roundRect">
              <a:avLst>
                <a:gd name="adj" fmla="val 0"/>
              </a:avLst>
            </a:prstGeom>
            <a:solidFill>
              <a:schemeClr val="bg1">
                <a:lumMod val="95000"/>
              </a:schemeClr>
            </a:solidFill>
            <a:ln w="19050">
              <a:no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sz="1000">
                  <a:latin typeface="+mj-lt"/>
                </a:rPr>
                <a:t>REFERRAL</a:t>
              </a:r>
            </a:p>
          </p:txBody>
        </p:sp>
        <p:sp>
          <p:nvSpPr>
            <p:cNvPr id="116" name="Rectangle 115">
              <a:extLst>
                <a:ext uri="{FF2B5EF4-FFF2-40B4-BE49-F238E27FC236}">
                  <a16:creationId xmlns:a16="http://schemas.microsoft.com/office/drawing/2014/main" id="{86AB3EB9-96B4-48E1-A6C5-D7B678C212D5}"/>
                </a:ext>
              </a:extLst>
            </p:cNvPr>
            <p:cNvSpPr/>
            <p:nvPr/>
          </p:nvSpPr>
          <p:spPr>
            <a:xfrm>
              <a:off x="251462" y="1645547"/>
              <a:ext cx="1028549" cy="369332"/>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MASH/Front Door</a:t>
              </a:r>
            </a:p>
          </p:txBody>
        </p:sp>
        <p:sp>
          <p:nvSpPr>
            <p:cNvPr id="77" name="Rectangle 76">
              <a:extLst>
                <a:ext uri="{FF2B5EF4-FFF2-40B4-BE49-F238E27FC236}">
                  <a16:creationId xmlns:a16="http://schemas.microsoft.com/office/drawing/2014/main" id="{DCBAC804-97E4-4B73-9123-9C56E31295CB}"/>
                </a:ext>
              </a:extLst>
            </p:cNvPr>
            <p:cNvSpPr/>
            <p:nvPr/>
          </p:nvSpPr>
          <p:spPr>
            <a:xfrm>
              <a:off x="251462" y="2057729"/>
              <a:ext cx="1028549" cy="237805"/>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Early Help</a:t>
              </a:r>
            </a:p>
          </p:txBody>
        </p:sp>
        <p:sp>
          <p:nvSpPr>
            <p:cNvPr id="69" name="Rectangle 68">
              <a:extLst>
                <a:ext uri="{FF2B5EF4-FFF2-40B4-BE49-F238E27FC236}">
                  <a16:creationId xmlns:a16="http://schemas.microsoft.com/office/drawing/2014/main" id="{1372E355-3865-4225-B720-E7EEDACB9582}"/>
                </a:ext>
              </a:extLst>
            </p:cNvPr>
            <p:cNvSpPr/>
            <p:nvPr/>
          </p:nvSpPr>
          <p:spPr>
            <a:xfrm>
              <a:off x="251462" y="2345787"/>
              <a:ext cx="1028549" cy="230832"/>
            </a:xfrm>
            <a:prstGeom prst="rect">
              <a:avLst/>
            </a:prstGeom>
            <a:solidFill>
              <a:schemeClr val="bg1"/>
            </a:solidFill>
            <a:ln>
              <a:solidFill>
                <a:schemeClr val="tx1"/>
              </a:solidFill>
            </a:ln>
          </p:spPr>
          <p:txBody>
            <a:bodyPr wrap="square" anchor="ctr">
              <a:spAutoFit/>
            </a:bodyPr>
            <a:lstStyle/>
            <a:p>
              <a:pPr>
                <a:spcAft>
                  <a:spcPts val="1800"/>
                </a:spcAft>
              </a:pPr>
              <a:r>
                <a:rPr lang="en-GB" sz="900">
                  <a:latin typeface="+mj-lt"/>
                </a:rPr>
                <a:t>Specialist Services</a:t>
              </a:r>
            </a:p>
          </p:txBody>
        </p:sp>
      </p:grpSp>
      <p:sp>
        <p:nvSpPr>
          <p:cNvPr id="35" name="TextBox 34">
            <a:extLst>
              <a:ext uri="{FF2B5EF4-FFF2-40B4-BE49-F238E27FC236}">
                <a16:creationId xmlns:a16="http://schemas.microsoft.com/office/drawing/2014/main" id="{056105B0-5D4A-40D6-86CB-55D466332645}"/>
              </a:ext>
            </a:extLst>
          </p:cNvPr>
          <p:cNvSpPr txBox="1"/>
          <p:nvPr/>
        </p:nvSpPr>
        <p:spPr>
          <a:xfrm>
            <a:off x="223588" y="1400885"/>
            <a:ext cx="5357612" cy="161583"/>
          </a:xfrm>
          <a:prstGeom prst="rect">
            <a:avLst/>
          </a:prstGeom>
          <a:noFill/>
        </p:spPr>
        <p:txBody>
          <a:bodyPr wrap="square" lIns="0" tIns="0" rIns="0" bIns="0" rtlCol="0">
            <a:spAutoFit/>
          </a:bodyPr>
          <a:lstStyle/>
          <a:p>
            <a:r>
              <a:rPr lang="en-GB" sz="1050" b="1">
                <a:solidFill>
                  <a:schemeClr val="tx2"/>
                </a:solidFill>
                <a:latin typeface="+mj-lt"/>
              </a:rPr>
              <a:t>Common Social Worker workflow and decisions map</a:t>
            </a:r>
          </a:p>
        </p:txBody>
      </p:sp>
      <p:grpSp>
        <p:nvGrpSpPr>
          <p:cNvPr id="6" name="Group 5">
            <a:extLst>
              <a:ext uri="{FF2B5EF4-FFF2-40B4-BE49-F238E27FC236}">
                <a16:creationId xmlns:a16="http://schemas.microsoft.com/office/drawing/2014/main" id="{48BE54A0-4D41-4798-BF8B-7F13E187CAB4}"/>
              </a:ext>
            </a:extLst>
          </p:cNvPr>
          <p:cNvGrpSpPr/>
          <p:nvPr/>
        </p:nvGrpSpPr>
        <p:grpSpPr>
          <a:xfrm>
            <a:off x="7432921" y="2614803"/>
            <a:ext cx="1397274" cy="776545"/>
            <a:chOff x="6922548" y="2767014"/>
            <a:chExt cx="1397274" cy="776545"/>
          </a:xfrm>
        </p:grpSpPr>
        <p:sp>
          <p:nvSpPr>
            <p:cNvPr id="113" name="Rectangle 112">
              <a:extLst>
                <a:ext uri="{FF2B5EF4-FFF2-40B4-BE49-F238E27FC236}">
                  <a16:creationId xmlns:a16="http://schemas.microsoft.com/office/drawing/2014/main" id="{E22BA9C3-3E07-41CD-AA48-D5045A4339F8}"/>
                </a:ext>
              </a:extLst>
            </p:cNvPr>
            <p:cNvSpPr/>
            <p:nvPr/>
          </p:nvSpPr>
          <p:spPr>
            <a:xfrm>
              <a:off x="6926478" y="3035728"/>
              <a:ext cx="1393344" cy="507831"/>
            </a:xfrm>
            <a:prstGeom prst="rect">
              <a:avLst/>
            </a:prstGeom>
          </p:spPr>
          <p:txBody>
            <a:bodyPr wrap="square">
              <a:spAutoFit/>
            </a:bodyPr>
            <a:lstStyle/>
            <a:p>
              <a:pPr lvl="0"/>
              <a:r>
                <a:rPr lang="en-GB" sz="900" i="1"/>
                <a:t>Can the case be closed? Have the family achieved the desired outcomes?</a:t>
              </a:r>
            </a:p>
          </p:txBody>
        </p:sp>
        <p:sp>
          <p:nvSpPr>
            <p:cNvPr id="85" name="Rectangle 84">
              <a:extLst>
                <a:ext uri="{FF2B5EF4-FFF2-40B4-BE49-F238E27FC236}">
                  <a16:creationId xmlns:a16="http://schemas.microsoft.com/office/drawing/2014/main" id="{2FCB181A-E550-413A-AECB-C7524D7AC8A2}"/>
                </a:ext>
              </a:extLst>
            </p:cNvPr>
            <p:cNvSpPr/>
            <p:nvPr/>
          </p:nvSpPr>
          <p:spPr>
            <a:xfrm>
              <a:off x="6922548" y="2767014"/>
              <a:ext cx="1393344" cy="369332"/>
            </a:xfrm>
            <a:prstGeom prst="rect">
              <a:avLst/>
            </a:prstGeom>
          </p:spPr>
          <p:txBody>
            <a:bodyPr wrap="square">
              <a:spAutoFit/>
            </a:bodyPr>
            <a:lstStyle/>
            <a:p>
              <a:pPr lvl="0"/>
              <a:r>
                <a:rPr lang="en-GB" sz="900" i="1"/>
                <a:t>Does the family need further support?</a:t>
              </a:r>
            </a:p>
          </p:txBody>
        </p:sp>
      </p:grpSp>
      <p:grpSp>
        <p:nvGrpSpPr>
          <p:cNvPr id="10" name="Group 9">
            <a:extLst>
              <a:ext uri="{FF2B5EF4-FFF2-40B4-BE49-F238E27FC236}">
                <a16:creationId xmlns:a16="http://schemas.microsoft.com/office/drawing/2014/main" id="{FC1DA6FD-E59F-495C-8A5B-651C210F01C9}"/>
              </a:ext>
            </a:extLst>
          </p:cNvPr>
          <p:cNvGrpSpPr/>
          <p:nvPr/>
        </p:nvGrpSpPr>
        <p:grpSpPr>
          <a:xfrm>
            <a:off x="4388185" y="2614803"/>
            <a:ext cx="1414122" cy="774383"/>
            <a:chOff x="3675793" y="2825856"/>
            <a:chExt cx="1414122" cy="774383"/>
          </a:xfrm>
        </p:grpSpPr>
        <p:sp>
          <p:nvSpPr>
            <p:cNvPr id="108" name="Rectangle 107">
              <a:extLst>
                <a:ext uri="{FF2B5EF4-FFF2-40B4-BE49-F238E27FC236}">
                  <a16:creationId xmlns:a16="http://schemas.microsoft.com/office/drawing/2014/main" id="{DFC99DF1-392B-4452-8C5B-4F0794F5415E}"/>
                </a:ext>
              </a:extLst>
            </p:cNvPr>
            <p:cNvSpPr/>
            <p:nvPr/>
          </p:nvSpPr>
          <p:spPr>
            <a:xfrm>
              <a:off x="3696571" y="2825856"/>
              <a:ext cx="1393344" cy="507831"/>
            </a:xfrm>
            <a:prstGeom prst="rect">
              <a:avLst/>
            </a:prstGeom>
          </p:spPr>
          <p:txBody>
            <a:bodyPr wrap="square">
              <a:spAutoFit/>
            </a:bodyPr>
            <a:lstStyle/>
            <a:p>
              <a:pPr lvl="0"/>
              <a:r>
                <a:rPr lang="en-GB" sz="900" i="1"/>
                <a:t>What services are required to best support the family</a:t>
              </a:r>
            </a:p>
          </p:txBody>
        </p:sp>
        <p:sp>
          <p:nvSpPr>
            <p:cNvPr id="120" name="Rectangle 119">
              <a:extLst>
                <a:ext uri="{FF2B5EF4-FFF2-40B4-BE49-F238E27FC236}">
                  <a16:creationId xmlns:a16="http://schemas.microsoft.com/office/drawing/2014/main" id="{1C1462BB-8988-4DA6-9809-B237B073DF46}"/>
                </a:ext>
              </a:extLst>
            </p:cNvPr>
            <p:cNvSpPr/>
            <p:nvPr/>
          </p:nvSpPr>
          <p:spPr>
            <a:xfrm>
              <a:off x="3675793" y="3230907"/>
              <a:ext cx="1393344" cy="369332"/>
            </a:xfrm>
            <a:prstGeom prst="rect">
              <a:avLst/>
            </a:prstGeom>
          </p:spPr>
          <p:txBody>
            <a:bodyPr wrap="square">
              <a:spAutoFit/>
            </a:bodyPr>
            <a:lstStyle/>
            <a:p>
              <a:pPr lvl="0"/>
              <a:r>
                <a:rPr lang="en-GB" sz="900" i="1"/>
                <a:t>Is the family ready for FGC?</a:t>
              </a:r>
            </a:p>
          </p:txBody>
        </p:sp>
      </p:grpSp>
      <p:cxnSp>
        <p:nvCxnSpPr>
          <p:cNvPr id="86" name="Straight Arrow Connector 85">
            <a:extLst>
              <a:ext uri="{FF2B5EF4-FFF2-40B4-BE49-F238E27FC236}">
                <a16:creationId xmlns:a16="http://schemas.microsoft.com/office/drawing/2014/main" id="{4EDA7F84-88A4-4D3B-85A0-65462E854EE2}"/>
              </a:ext>
            </a:extLst>
          </p:cNvPr>
          <p:cNvCxnSpPr>
            <a:cxnSpLocks/>
            <a:stCxn id="95" idx="3"/>
            <a:endCxn id="83" idx="1"/>
          </p:cNvCxnSpPr>
          <p:nvPr/>
        </p:nvCxnSpPr>
        <p:spPr>
          <a:xfrm>
            <a:off x="7274630" y="2085772"/>
            <a:ext cx="233992" cy="2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EE5B6AB-6F44-413D-8757-7719FE4DEFFD}"/>
              </a:ext>
            </a:extLst>
          </p:cNvPr>
          <p:cNvCxnSpPr>
            <a:cxnSpLocks/>
          </p:cNvCxnSpPr>
          <p:nvPr/>
        </p:nvCxnSpPr>
        <p:spPr>
          <a:xfrm>
            <a:off x="2646320" y="2131523"/>
            <a:ext cx="272745" cy="26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02B08D5-2CB0-4FD6-88B2-D1477D550C94}"/>
              </a:ext>
            </a:extLst>
          </p:cNvPr>
          <p:cNvCxnSpPr>
            <a:cxnSpLocks/>
          </p:cNvCxnSpPr>
          <p:nvPr/>
        </p:nvCxnSpPr>
        <p:spPr>
          <a:xfrm>
            <a:off x="4142805" y="2108288"/>
            <a:ext cx="295718" cy="7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11B4B5-8DFC-4224-9963-B4E5E21E837E}"/>
              </a:ext>
            </a:extLst>
          </p:cNvPr>
          <p:cNvCxnSpPr>
            <a:cxnSpLocks/>
            <a:stCxn id="105" idx="3"/>
            <a:endCxn id="95" idx="1"/>
          </p:cNvCxnSpPr>
          <p:nvPr/>
        </p:nvCxnSpPr>
        <p:spPr>
          <a:xfrm>
            <a:off x="5737855" y="2085771"/>
            <a:ext cx="233993"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124">
            <a:extLst>
              <a:ext uri="{FF2B5EF4-FFF2-40B4-BE49-F238E27FC236}">
                <a16:creationId xmlns:a16="http://schemas.microsoft.com/office/drawing/2014/main" id="{7069C5ED-A1EC-42DA-8B3E-F58F26FA8700}"/>
              </a:ext>
            </a:extLst>
          </p:cNvPr>
          <p:cNvSpPr/>
          <p:nvPr/>
        </p:nvSpPr>
        <p:spPr>
          <a:xfrm>
            <a:off x="1367667" y="1681925"/>
            <a:ext cx="1300734" cy="812057"/>
          </a:xfrm>
          <a:prstGeom prst="roundRect">
            <a:avLst/>
          </a:prstGeom>
          <a:solidFill>
            <a:schemeClr val="tx2">
              <a:lumMod val="75000"/>
            </a:schemeClr>
          </a:solidFill>
          <a:ln w="19050">
            <a:solidFill>
              <a:schemeClr val="tx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b="1">
                <a:latin typeface="+mj-lt"/>
              </a:rPr>
              <a:t>Receive referral</a:t>
            </a:r>
          </a:p>
          <a:p>
            <a:pPr marL="171450" indent="-171450" algn="ctr">
              <a:spcBef>
                <a:spcPts val="600"/>
              </a:spcBef>
              <a:buFont typeface="Arial" panose="020B0604020202020204" pitchFamily="34" charset="0"/>
              <a:buChar char="•"/>
            </a:pPr>
            <a:r>
              <a:rPr lang="en-GB" sz="800">
                <a:latin typeface="+mj-lt"/>
              </a:rPr>
              <a:t>Check what is on the system</a:t>
            </a:r>
          </a:p>
          <a:p>
            <a:pPr marL="171450" indent="-171450" algn="ctr">
              <a:spcBef>
                <a:spcPts val="600"/>
              </a:spcBef>
              <a:buFont typeface="Arial" panose="020B0604020202020204" pitchFamily="34" charset="0"/>
              <a:buChar char="•"/>
            </a:pPr>
            <a:r>
              <a:rPr lang="en-GB" sz="800">
                <a:latin typeface="+mj-lt"/>
              </a:rPr>
              <a:t>Contact referrer</a:t>
            </a:r>
          </a:p>
        </p:txBody>
      </p:sp>
      <p:sp>
        <p:nvSpPr>
          <p:cNvPr id="46" name="Rounded Rectangle 124">
            <a:extLst>
              <a:ext uri="{FF2B5EF4-FFF2-40B4-BE49-F238E27FC236}">
                <a16:creationId xmlns:a16="http://schemas.microsoft.com/office/drawing/2014/main" id="{2DF53C00-E40D-4B49-B8B9-74B1A8C1CBCA}"/>
              </a:ext>
            </a:extLst>
          </p:cNvPr>
          <p:cNvSpPr/>
          <p:nvPr/>
        </p:nvSpPr>
        <p:spPr>
          <a:xfrm>
            <a:off x="2902394" y="1672601"/>
            <a:ext cx="1300734" cy="812057"/>
          </a:xfrm>
          <a:prstGeom prst="roundRect">
            <a:avLst/>
          </a:prstGeom>
          <a:solidFill>
            <a:schemeClr val="tx2">
              <a:lumMod val="75000"/>
            </a:schemeClr>
          </a:solidFill>
          <a:ln w="1905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b="1">
                <a:latin typeface="+mj-lt"/>
              </a:rPr>
              <a:t>SW Assessment</a:t>
            </a:r>
          </a:p>
          <a:p>
            <a:pPr marL="171450" indent="-171450" algn="ctr">
              <a:spcBef>
                <a:spcPts val="600"/>
              </a:spcBef>
              <a:buFont typeface="Arial" panose="020B0604020202020204" pitchFamily="34" charset="0"/>
              <a:buChar char="•"/>
            </a:pPr>
            <a:r>
              <a:rPr lang="en-GB" sz="800">
                <a:latin typeface="+mj-lt"/>
              </a:rPr>
              <a:t>Contact with the family</a:t>
            </a:r>
          </a:p>
          <a:p>
            <a:pPr marL="171450" indent="-171450" algn="ctr">
              <a:spcBef>
                <a:spcPts val="600"/>
              </a:spcBef>
              <a:buFont typeface="Arial" panose="020B0604020202020204" pitchFamily="34" charset="0"/>
              <a:buChar char="•"/>
            </a:pPr>
            <a:r>
              <a:rPr lang="en-GB" sz="800">
                <a:latin typeface="+mj-lt"/>
              </a:rPr>
              <a:t>Get info from other professional</a:t>
            </a:r>
          </a:p>
        </p:txBody>
      </p:sp>
      <p:sp>
        <p:nvSpPr>
          <p:cNvPr id="95" name="Rounded Rectangle 75">
            <a:extLst>
              <a:ext uri="{FF2B5EF4-FFF2-40B4-BE49-F238E27FC236}">
                <a16:creationId xmlns:a16="http://schemas.microsoft.com/office/drawing/2014/main" id="{CDC01E2F-A898-49A5-B147-AB13DF26BDF4}"/>
              </a:ext>
            </a:extLst>
          </p:cNvPr>
          <p:cNvSpPr/>
          <p:nvPr/>
        </p:nvSpPr>
        <p:spPr>
          <a:xfrm>
            <a:off x="5971848" y="1679216"/>
            <a:ext cx="1302782" cy="813111"/>
          </a:xfrm>
          <a:prstGeom prst="roundRect">
            <a:avLst/>
          </a:prstGeom>
          <a:no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b="1">
                <a:solidFill>
                  <a:schemeClr val="tx1"/>
                </a:solidFill>
                <a:latin typeface="+mj-lt"/>
              </a:rPr>
              <a:t>Review plan</a:t>
            </a:r>
          </a:p>
          <a:p>
            <a:pPr marL="171450" indent="-171450" algn="ctr">
              <a:spcBef>
                <a:spcPts val="600"/>
              </a:spcBef>
              <a:buFont typeface="Arial" panose="020B0604020202020204" pitchFamily="34" charset="0"/>
              <a:buChar char="•"/>
            </a:pPr>
            <a:r>
              <a:rPr lang="en-GB" sz="800">
                <a:solidFill>
                  <a:schemeClr val="tx1"/>
                </a:solidFill>
                <a:latin typeface="+mj-lt"/>
              </a:rPr>
              <a:t>Review TAF/TAC meeting every 6 weeks</a:t>
            </a:r>
          </a:p>
        </p:txBody>
      </p:sp>
      <p:sp>
        <p:nvSpPr>
          <p:cNvPr id="105" name="Rounded Rectangle 124">
            <a:extLst>
              <a:ext uri="{FF2B5EF4-FFF2-40B4-BE49-F238E27FC236}">
                <a16:creationId xmlns:a16="http://schemas.microsoft.com/office/drawing/2014/main" id="{EE13BC0E-C530-4AAA-9F87-C282C1254CDA}"/>
              </a:ext>
            </a:extLst>
          </p:cNvPr>
          <p:cNvSpPr/>
          <p:nvPr/>
        </p:nvSpPr>
        <p:spPr>
          <a:xfrm>
            <a:off x="4437121" y="1679216"/>
            <a:ext cx="1300734" cy="813110"/>
          </a:xfrm>
          <a:prstGeom prst="roundRect">
            <a:avLst/>
          </a:prstGeom>
          <a:no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b="1">
                <a:solidFill>
                  <a:schemeClr val="tx1"/>
                </a:solidFill>
                <a:latin typeface="+mj-lt"/>
              </a:rPr>
              <a:t>Plan development</a:t>
            </a:r>
          </a:p>
          <a:p>
            <a:pPr marL="171450" indent="-171450" algn="ctr">
              <a:spcBef>
                <a:spcPts val="600"/>
              </a:spcBef>
              <a:buFont typeface="Arial" panose="020B0604020202020204" pitchFamily="34" charset="0"/>
              <a:buChar char="•"/>
            </a:pPr>
            <a:r>
              <a:rPr lang="en-GB" sz="800">
                <a:solidFill>
                  <a:schemeClr val="tx1"/>
                </a:solidFill>
                <a:latin typeface="+mj-lt"/>
              </a:rPr>
              <a:t>Initial TAF/TAC meeting</a:t>
            </a:r>
          </a:p>
          <a:p>
            <a:pPr marL="171450" indent="-171450" algn="ctr">
              <a:spcBef>
                <a:spcPts val="600"/>
              </a:spcBef>
              <a:buFont typeface="Arial" panose="020B0604020202020204" pitchFamily="34" charset="0"/>
              <a:buChar char="•"/>
            </a:pPr>
            <a:r>
              <a:rPr lang="en-GB" sz="800">
                <a:solidFill>
                  <a:schemeClr val="tx1"/>
                </a:solidFill>
                <a:latin typeface="+mj-lt"/>
              </a:rPr>
              <a:t>Deliver 6-8 focussed intervention sessions</a:t>
            </a:r>
          </a:p>
        </p:txBody>
      </p:sp>
      <p:grpSp>
        <p:nvGrpSpPr>
          <p:cNvPr id="64" name="Group 63">
            <a:extLst>
              <a:ext uri="{FF2B5EF4-FFF2-40B4-BE49-F238E27FC236}">
                <a16:creationId xmlns:a16="http://schemas.microsoft.com/office/drawing/2014/main" id="{3A8ADD7D-BDFC-499B-A94F-D3C454FF15D6}"/>
              </a:ext>
            </a:extLst>
          </p:cNvPr>
          <p:cNvGrpSpPr/>
          <p:nvPr/>
        </p:nvGrpSpPr>
        <p:grpSpPr>
          <a:xfrm>
            <a:off x="7508622" y="1637188"/>
            <a:ext cx="1243536" cy="897620"/>
            <a:chOff x="7434181" y="2207085"/>
            <a:chExt cx="1243536" cy="897620"/>
          </a:xfrm>
        </p:grpSpPr>
        <p:sp>
          <p:nvSpPr>
            <p:cNvPr id="114" name="Rounded Rectangle 75">
              <a:extLst>
                <a:ext uri="{FF2B5EF4-FFF2-40B4-BE49-F238E27FC236}">
                  <a16:creationId xmlns:a16="http://schemas.microsoft.com/office/drawing/2014/main" id="{F512E700-E155-4C41-B8BE-0CA507379DF5}"/>
                </a:ext>
              </a:extLst>
            </p:cNvPr>
            <p:cNvSpPr/>
            <p:nvPr/>
          </p:nvSpPr>
          <p:spPr>
            <a:xfrm>
              <a:off x="7434182" y="2207085"/>
              <a:ext cx="1243535" cy="249772"/>
            </a:xfrm>
            <a:prstGeom prst="roundRect">
              <a:avLst/>
            </a:prstGeom>
            <a:no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solidFill>
                    <a:schemeClr val="tx1"/>
                  </a:solidFill>
                  <a:latin typeface="+mj-lt"/>
                </a:rPr>
                <a:t>Escalate to CP</a:t>
              </a:r>
            </a:p>
          </p:txBody>
        </p:sp>
        <p:sp>
          <p:nvSpPr>
            <p:cNvPr id="83" name="Rounded Rectangle 75">
              <a:extLst>
                <a:ext uri="{FF2B5EF4-FFF2-40B4-BE49-F238E27FC236}">
                  <a16:creationId xmlns:a16="http://schemas.microsoft.com/office/drawing/2014/main" id="{F1B57FD9-AD4A-462B-BE87-B75C54BDBB7D}"/>
                </a:ext>
              </a:extLst>
            </p:cNvPr>
            <p:cNvSpPr/>
            <p:nvPr/>
          </p:nvSpPr>
          <p:spPr>
            <a:xfrm>
              <a:off x="7434181" y="2531009"/>
              <a:ext cx="1243535" cy="249772"/>
            </a:xfrm>
            <a:prstGeom prst="roundRect">
              <a:avLst/>
            </a:prstGeom>
            <a:no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solidFill>
                    <a:schemeClr val="tx1"/>
                  </a:solidFill>
                  <a:latin typeface="+mj-lt"/>
                </a:rPr>
                <a:t>Further CIN/TAC support required</a:t>
              </a:r>
            </a:p>
          </p:txBody>
        </p:sp>
        <p:sp>
          <p:nvSpPr>
            <p:cNvPr id="84" name="Rounded Rectangle 75">
              <a:extLst>
                <a:ext uri="{FF2B5EF4-FFF2-40B4-BE49-F238E27FC236}">
                  <a16:creationId xmlns:a16="http://schemas.microsoft.com/office/drawing/2014/main" id="{2EB6566D-BE9B-4725-92B7-E460A6BBD986}"/>
                </a:ext>
              </a:extLst>
            </p:cNvPr>
            <p:cNvSpPr/>
            <p:nvPr/>
          </p:nvSpPr>
          <p:spPr>
            <a:xfrm>
              <a:off x="7434181" y="2854933"/>
              <a:ext cx="1243535" cy="249772"/>
            </a:xfrm>
            <a:prstGeom prst="roundRect">
              <a:avLst/>
            </a:prstGeom>
            <a:noFill/>
            <a:ln w="1905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GB" sz="800">
                  <a:solidFill>
                    <a:schemeClr val="tx1"/>
                  </a:solidFill>
                  <a:latin typeface="+mj-lt"/>
                </a:rPr>
                <a:t>Closure/step down to EH -outcomes achieved</a:t>
              </a:r>
            </a:p>
          </p:txBody>
        </p:sp>
      </p:grpSp>
      <p:grpSp>
        <p:nvGrpSpPr>
          <p:cNvPr id="13" name="Group 12">
            <a:extLst>
              <a:ext uri="{FF2B5EF4-FFF2-40B4-BE49-F238E27FC236}">
                <a16:creationId xmlns:a16="http://schemas.microsoft.com/office/drawing/2014/main" id="{EAC3FEEC-B13A-4739-8A92-109BE2A0C206}"/>
              </a:ext>
            </a:extLst>
          </p:cNvPr>
          <p:cNvGrpSpPr/>
          <p:nvPr/>
        </p:nvGrpSpPr>
        <p:grpSpPr>
          <a:xfrm>
            <a:off x="1333181" y="2614803"/>
            <a:ext cx="1417968" cy="680877"/>
            <a:chOff x="535721" y="2825856"/>
            <a:chExt cx="1417968" cy="680877"/>
          </a:xfrm>
        </p:grpSpPr>
        <p:sp>
          <p:nvSpPr>
            <p:cNvPr id="45" name="Rectangle 44">
              <a:extLst>
                <a:ext uri="{FF2B5EF4-FFF2-40B4-BE49-F238E27FC236}">
                  <a16:creationId xmlns:a16="http://schemas.microsoft.com/office/drawing/2014/main" id="{EC95BF90-4DC2-44D4-833B-1E8051C168FD}"/>
                </a:ext>
              </a:extLst>
            </p:cNvPr>
            <p:cNvSpPr/>
            <p:nvPr/>
          </p:nvSpPr>
          <p:spPr>
            <a:xfrm>
              <a:off x="560345" y="2825856"/>
              <a:ext cx="1393344" cy="369332"/>
            </a:xfrm>
            <a:prstGeom prst="rect">
              <a:avLst/>
            </a:prstGeom>
          </p:spPr>
          <p:txBody>
            <a:bodyPr wrap="square">
              <a:spAutoFit/>
            </a:bodyPr>
            <a:lstStyle/>
            <a:p>
              <a:pPr lvl="0"/>
              <a:r>
                <a:rPr lang="en-GB" sz="900" i="1"/>
                <a:t>How quickly do I need to see the child?</a:t>
              </a:r>
            </a:p>
          </p:txBody>
        </p:sp>
        <p:sp>
          <p:nvSpPr>
            <p:cNvPr id="48" name="Rectangle 47">
              <a:extLst>
                <a:ext uri="{FF2B5EF4-FFF2-40B4-BE49-F238E27FC236}">
                  <a16:creationId xmlns:a16="http://schemas.microsoft.com/office/drawing/2014/main" id="{E7F59AE5-70C5-479B-AAE1-FF03FCF43CEC}"/>
                </a:ext>
              </a:extLst>
            </p:cNvPr>
            <p:cNvSpPr/>
            <p:nvPr/>
          </p:nvSpPr>
          <p:spPr>
            <a:xfrm>
              <a:off x="535721" y="3137401"/>
              <a:ext cx="1393344" cy="369332"/>
            </a:xfrm>
            <a:prstGeom prst="rect">
              <a:avLst/>
            </a:prstGeom>
          </p:spPr>
          <p:txBody>
            <a:bodyPr wrap="square">
              <a:spAutoFit/>
            </a:bodyPr>
            <a:lstStyle/>
            <a:p>
              <a:pPr lvl="0"/>
              <a:r>
                <a:rPr lang="en-GB" sz="900" i="1"/>
                <a:t>Do I need to see the child today?</a:t>
              </a:r>
            </a:p>
          </p:txBody>
        </p:sp>
      </p:grpSp>
      <p:grpSp>
        <p:nvGrpSpPr>
          <p:cNvPr id="12" name="Group 11">
            <a:extLst>
              <a:ext uri="{FF2B5EF4-FFF2-40B4-BE49-F238E27FC236}">
                <a16:creationId xmlns:a16="http://schemas.microsoft.com/office/drawing/2014/main" id="{203DCF9E-ECC2-4BB8-A241-85F997E60C7D}"/>
              </a:ext>
            </a:extLst>
          </p:cNvPr>
          <p:cNvGrpSpPr/>
          <p:nvPr/>
        </p:nvGrpSpPr>
        <p:grpSpPr>
          <a:xfrm>
            <a:off x="2871314" y="2614803"/>
            <a:ext cx="1403733" cy="921297"/>
            <a:chOff x="2105757" y="2825875"/>
            <a:chExt cx="1403733" cy="921297"/>
          </a:xfrm>
        </p:grpSpPr>
        <p:sp>
          <p:nvSpPr>
            <p:cNvPr id="103" name="Rectangle 102">
              <a:extLst>
                <a:ext uri="{FF2B5EF4-FFF2-40B4-BE49-F238E27FC236}">
                  <a16:creationId xmlns:a16="http://schemas.microsoft.com/office/drawing/2014/main" id="{CE0C86C8-3180-46D0-8E79-F5CF19DCB6BB}"/>
                </a:ext>
              </a:extLst>
            </p:cNvPr>
            <p:cNvSpPr/>
            <p:nvPr/>
          </p:nvSpPr>
          <p:spPr>
            <a:xfrm>
              <a:off x="2116146" y="2825875"/>
              <a:ext cx="1393344" cy="507831"/>
            </a:xfrm>
            <a:prstGeom prst="rect">
              <a:avLst/>
            </a:prstGeom>
          </p:spPr>
          <p:txBody>
            <a:bodyPr wrap="square">
              <a:spAutoFit/>
            </a:bodyPr>
            <a:lstStyle/>
            <a:p>
              <a:pPr lvl="0"/>
              <a:r>
                <a:rPr lang="en-GB" sz="900" i="1"/>
                <a:t>Is there safeguarding issue? Should we escalate or de-escalate the case?</a:t>
              </a:r>
            </a:p>
          </p:txBody>
        </p:sp>
        <p:sp>
          <p:nvSpPr>
            <p:cNvPr id="50" name="Rectangle 49">
              <a:extLst>
                <a:ext uri="{FF2B5EF4-FFF2-40B4-BE49-F238E27FC236}">
                  <a16:creationId xmlns:a16="http://schemas.microsoft.com/office/drawing/2014/main" id="{B29470AA-D5C3-40B9-B566-E19E7BB41498}"/>
                </a:ext>
              </a:extLst>
            </p:cNvPr>
            <p:cNvSpPr/>
            <p:nvPr/>
          </p:nvSpPr>
          <p:spPr>
            <a:xfrm>
              <a:off x="2105757" y="3239341"/>
              <a:ext cx="1393344" cy="507831"/>
            </a:xfrm>
            <a:prstGeom prst="rect">
              <a:avLst/>
            </a:prstGeom>
          </p:spPr>
          <p:txBody>
            <a:bodyPr wrap="square">
              <a:spAutoFit/>
            </a:bodyPr>
            <a:lstStyle/>
            <a:p>
              <a:pPr lvl="0"/>
              <a:r>
                <a:rPr lang="en-GB" sz="900" i="1"/>
                <a:t>Does the family require support from other agencies</a:t>
              </a:r>
            </a:p>
          </p:txBody>
        </p:sp>
      </p:grpSp>
      <p:grpSp>
        <p:nvGrpSpPr>
          <p:cNvPr id="8" name="Group 7">
            <a:extLst>
              <a:ext uri="{FF2B5EF4-FFF2-40B4-BE49-F238E27FC236}">
                <a16:creationId xmlns:a16="http://schemas.microsoft.com/office/drawing/2014/main" id="{474BC211-563A-4C21-B3A9-3C9686EC0BE0}"/>
              </a:ext>
            </a:extLst>
          </p:cNvPr>
          <p:cNvGrpSpPr/>
          <p:nvPr/>
        </p:nvGrpSpPr>
        <p:grpSpPr>
          <a:xfrm>
            <a:off x="5949764" y="2614803"/>
            <a:ext cx="1401075" cy="912803"/>
            <a:chOff x="5269265" y="2785844"/>
            <a:chExt cx="1401075" cy="912803"/>
          </a:xfrm>
        </p:grpSpPr>
        <p:sp>
          <p:nvSpPr>
            <p:cNvPr id="112" name="Rectangle 111">
              <a:extLst>
                <a:ext uri="{FF2B5EF4-FFF2-40B4-BE49-F238E27FC236}">
                  <a16:creationId xmlns:a16="http://schemas.microsoft.com/office/drawing/2014/main" id="{51EA68F6-EAEE-4B2E-B18C-102829CFFE8B}"/>
                </a:ext>
              </a:extLst>
            </p:cNvPr>
            <p:cNvSpPr/>
            <p:nvPr/>
          </p:nvSpPr>
          <p:spPr>
            <a:xfrm>
              <a:off x="5276996" y="2785844"/>
              <a:ext cx="1393344" cy="507831"/>
            </a:xfrm>
            <a:prstGeom prst="rect">
              <a:avLst/>
            </a:prstGeom>
          </p:spPr>
          <p:txBody>
            <a:bodyPr wrap="square">
              <a:spAutoFit/>
            </a:bodyPr>
            <a:lstStyle/>
            <a:p>
              <a:pPr lvl="0"/>
              <a:r>
                <a:rPr lang="en-GB" sz="900" i="1"/>
                <a:t>Does the parent(s) have the capacity to meet the child’s needs?</a:t>
              </a:r>
            </a:p>
          </p:txBody>
        </p:sp>
        <p:sp>
          <p:nvSpPr>
            <p:cNvPr id="51" name="Rectangle 50">
              <a:extLst>
                <a:ext uri="{FF2B5EF4-FFF2-40B4-BE49-F238E27FC236}">
                  <a16:creationId xmlns:a16="http://schemas.microsoft.com/office/drawing/2014/main" id="{54E4C1AB-B6D5-401E-8FC7-C9FF26CAF116}"/>
                </a:ext>
              </a:extLst>
            </p:cNvPr>
            <p:cNvSpPr/>
            <p:nvPr/>
          </p:nvSpPr>
          <p:spPr>
            <a:xfrm>
              <a:off x="5269265" y="3190816"/>
              <a:ext cx="1393344" cy="507831"/>
            </a:xfrm>
            <a:prstGeom prst="rect">
              <a:avLst/>
            </a:prstGeom>
          </p:spPr>
          <p:txBody>
            <a:bodyPr wrap="square">
              <a:spAutoFit/>
            </a:bodyPr>
            <a:lstStyle/>
            <a:p>
              <a:pPr lvl="0"/>
              <a:r>
                <a:rPr lang="en-GB" sz="900" i="1"/>
                <a:t>Is there safeguarding issue? Should we escalate or de-escalate the case?</a:t>
              </a:r>
            </a:p>
          </p:txBody>
        </p:sp>
      </p:grpSp>
      <p:pic>
        <p:nvPicPr>
          <p:cNvPr id="3" name="Picture 2">
            <a:extLst>
              <a:ext uri="{FF2B5EF4-FFF2-40B4-BE49-F238E27FC236}">
                <a16:creationId xmlns:a16="http://schemas.microsoft.com/office/drawing/2014/main" id="{EC3A9A15-04E5-448B-A2D0-00C9B87B0168}"/>
              </a:ext>
            </a:extLst>
          </p:cNvPr>
          <p:cNvPicPr>
            <a:picLocks noChangeAspect="1"/>
          </p:cNvPicPr>
          <p:nvPr/>
        </p:nvPicPr>
        <p:blipFill rotWithShape="1">
          <a:blip r:embed="rId2"/>
          <a:srcRect r="2231"/>
          <a:stretch/>
        </p:blipFill>
        <p:spPr>
          <a:xfrm>
            <a:off x="2092632" y="3545631"/>
            <a:ext cx="4298008" cy="3042841"/>
          </a:xfrm>
          <a:prstGeom prst="rect">
            <a:avLst/>
          </a:prstGeom>
        </p:spPr>
      </p:pic>
      <p:cxnSp>
        <p:nvCxnSpPr>
          <p:cNvPr id="9" name="Straight Connector 8">
            <a:extLst>
              <a:ext uri="{FF2B5EF4-FFF2-40B4-BE49-F238E27FC236}">
                <a16:creationId xmlns:a16="http://schemas.microsoft.com/office/drawing/2014/main" id="{DA382A70-8014-48B9-9202-822B5C24E13E}"/>
              </a:ext>
            </a:extLst>
          </p:cNvPr>
          <p:cNvCxnSpPr>
            <a:cxnSpLocks/>
            <a:stCxn id="43" idx="1"/>
          </p:cNvCxnSpPr>
          <p:nvPr/>
        </p:nvCxnSpPr>
        <p:spPr>
          <a:xfrm>
            <a:off x="1367667" y="2087954"/>
            <a:ext cx="760932" cy="2291756"/>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9C08546-5169-4751-B529-0376C369D7C0}"/>
              </a:ext>
            </a:extLst>
          </p:cNvPr>
          <p:cNvSpPr>
            <a:spLocks noGrp="1"/>
          </p:cNvSpPr>
          <p:nvPr>
            <p:ph type="sldNum" sz="quarter" idx="12"/>
          </p:nvPr>
        </p:nvSpPr>
        <p:spPr/>
        <p:txBody>
          <a:bodyPr/>
          <a:lstStyle/>
          <a:p>
            <a:fld id="{C6A4B429-0189-47CD-9DDA-A001F58C55D3}" type="slidenum">
              <a:rPr lang="en-US" smtClean="0"/>
              <a:pPr/>
              <a:t>84</a:t>
            </a:fld>
            <a:endParaRPr lang="en-US"/>
          </a:p>
        </p:txBody>
      </p:sp>
      <p:sp>
        <p:nvSpPr>
          <p:cNvPr id="52" name="TextBox 51">
            <a:extLst>
              <a:ext uri="{FF2B5EF4-FFF2-40B4-BE49-F238E27FC236}">
                <a16:creationId xmlns:a16="http://schemas.microsoft.com/office/drawing/2014/main" id="{2848A960-97D9-4176-9774-8AE6BC78F7E8}"/>
              </a:ext>
            </a:extLst>
          </p:cNvPr>
          <p:cNvSpPr txBox="1"/>
          <p:nvPr/>
        </p:nvSpPr>
        <p:spPr>
          <a:xfrm>
            <a:off x="2092632" y="3498637"/>
            <a:ext cx="5357612" cy="184666"/>
          </a:xfrm>
          <a:prstGeom prst="rect">
            <a:avLst/>
          </a:prstGeom>
          <a:noFill/>
        </p:spPr>
        <p:txBody>
          <a:bodyPr wrap="square" lIns="0" tIns="0" rIns="0" bIns="0" rtlCol="0">
            <a:spAutoFit/>
          </a:bodyPr>
          <a:lstStyle/>
          <a:p>
            <a:r>
              <a:rPr lang="pt-PT" sz="1200" b="1">
                <a:solidFill>
                  <a:schemeClr val="tx2"/>
                </a:solidFill>
                <a:latin typeface="+mj-lt"/>
              </a:rPr>
              <a:t>U</a:t>
            </a:r>
            <a:r>
              <a:rPr lang="en-GB" sz="1200" b="1">
                <a:solidFill>
                  <a:schemeClr val="tx2"/>
                </a:solidFill>
                <a:latin typeface="+mj-lt"/>
              </a:rPr>
              <a:t>se case focus</a:t>
            </a:r>
          </a:p>
        </p:txBody>
      </p:sp>
      <p:pic>
        <p:nvPicPr>
          <p:cNvPr id="55" name="Picture 4" descr="Related image">
            <a:extLst>
              <a:ext uri="{FF2B5EF4-FFF2-40B4-BE49-F238E27FC236}">
                <a16:creationId xmlns:a16="http://schemas.microsoft.com/office/drawing/2014/main" id="{1A6A7993-4141-4811-8E32-97846804BC3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2942" y="3438553"/>
            <a:ext cx="641005" cy="64100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or: Elbow 18">
            <a:extLst>
              <a:ext uri="{FF2B5EF4-FFF2-40B4-BE49-F238E27FC236}">
                <a16:creationId xmlns:a16="http://schemas.microsoft.com/office/drawing/2014/main" id="{CB75962F-AB12-4496-A7F3-E431307FB196}"/>
              </a:ext>
            </a:extLst>
          </p:cNvPr>
          <p:cNvCxnSpPr>
            <a:stCxn id="95" idx="3"/>
            <a:endCxn id="114" idx="1"/>
          </p:cNvCxnSpPr>
          <p:nvPr/>
        </p:nvCxnSpPr>
        <p:spPr>
          <a:xfrm flipV="1">
            <a:off x="7274630" y="1762074"/>
            <a:ext cx="233993" cy="32369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5131A133-BCCB-4A8F-87A6-4768A92EFC64}"/>
              </a:ext>
            </a:extLst>
          </p:cNvPr>
          <p:cNvCxnSpPr>
            <a:stCxn id="95" idx="3"/>
            <a:endCxn id="84" idx="1"/>
          </p:cNvCxnSpPr>
          <p:nvPr/>
        </p:nvCxnSpPr>
        <p:spPr>
          <a:xfrm>
            <a:off x="7274630" y="2085772"/>
            <a:ext cx="233992" cy="32415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223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9042-02A6-4993-B05F-6E425D044BD3}"/>
              </a:ext>
            </a:extLst>
          </p:cNvPr>
          <p:cNvSpPr>
            <a:spLocks noGrp="1"/>
          </p:cNvSpPr>
          <p:nvPr>
            <p:ph type="title"/>
          </p:nvPr>
        </p:nvSpPr>
        <p:spPr/>
        <p:txBody>
          <a:bodyPr>
            <a:noAutofit/>
          </a:bodyPr>
          <a:lstStyle/>
          <a:p>
            <a:r>
              <a:rPr lang="en-GB"/>
              <a:t>Not knowing who is engaged with the family causes multiple painpoints currently</a:t>
            </a:r>
          </a:p>
        </p:txBody>
      </p:sp>
      <p:sp>
        <p:nvSpPr>
          <p:cNvPr id="3" name="Slide Number Placeholder 2">
            <a:extLst>
              <a:ext uri="{FF2B5EF4-FFF2-40B4-BE49-F238E27FC236}">
                <a16:creationId xmlns:a16="http://schemas.microsoft.com/office/drawing/2014/main" id="{5EF19E18-E3F4-4E9A-8603-628AE7CFB7EE}"/>
              </a:ext>
            </a:extLst>
          </p:cNvPr>
          <p:cNvSpPr>
            <a:spLocks noGrp="1"/>
          </p:cNvSpPr>
          <p:nvPr>
            <p:ph type="sldNum" sz="quarter" idx="12"/>
          </p:nvPr>
        </p:nvSpPr>
        <p:spPr/>
        <p:txBody>
          <a:bodyPr/>
          <a:lstStyle/>
          <a:p>
            <a:fld id="{C6A4B429-0189-47CD-9DDA-A001F58C55D3}" type="slidenum">
              <a:rPr lang="en-US" smtClean="0"/>
              <a:pPr/>
              <a:t>85</a:t>
            </a:fld>
            <a:endParaRPr lang="en-US"/>
          </a:p>
        </p:txBody>
      </p:sp>
      <p:sp>
        <p:nvSpPr>
          <p:cNvPr id="4" name="Rectangle: Rounded Corners 3">
            <a:extLst>
              <a:ext uri="{FF2B5EF4-FFF2-40B4-BE49-F238E27FC236}">
                <a16:creationId xmlns:a16="http://schemas.microsoft.com/office/drawing/2014/main" id="{7A1E12BB-0F38-4E41-A66D-3899ADBE16BC}"/>
              </a:ext>
            </a:extLst>
          </p:cNvPr>
          <p:cNvSpPr/>
          <p:nvPr/>
        </p:nvSpPr>
        <p:spPr>
          <a:xfrm>
            <a:off x="1010754" y="3827898"/>
            <a:ext cx="1088506" cy="747635"/>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mj-lt"/>
              </a:rPr>
              <a:t>Referral for SW assessment</a:t>
            </a:r>
          </a:p>
        </p:txBody>
      </p:sp>
      <p:sp>
        <p:nvSpPr>
          <p:cNvPr id="5" name="Rectangle: Rounded Corners 4">
            <a:extLst>
              <a:ext uri="{FF2B5EF4-FFF2-40B4-BE49-F238E27FC236}">
                <a16:creationId xmlns:a16="http://schemas.microsoft.com/office/drawing/2014/main" id="{2C1A5AC0-DB6C-40A4-8711-17E2E99287A6}"/>
              </a:ext>
            </a:extLst>
          </p:cNvPr>
          <p:cNvSpPr/>
          <p:nvPr/>
        </p:nvSpPr>
        <p:spPr>
          <a:xfrm>
            <a:off x="2473639" y="3827897"/>
            <a:ext cx="1636834" cy="74763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j-lt"/>
              </a:rPr>
              <a:t>What support (or challenge) does the family need?</a:t>
            </a:r>
          </a:p>
        </p:txBody>
      </p:sp>
      <p:sp>
        <p:nvSpPr>
          <p:cNvPr id="6" name="Rectangle: Rounded Corners 5">
            <a:extLst>
              <a:ext uri="{FF2B5EF4-FFF2-40B4-BE49-F238E27FC236}">
                <a16:creationId xmlns:a16="http://schemas.microsoft.com/office/drawing/2014/main" id="{77956D1E-F106-4C58-86B9-52782AFFAC4A}"/>
              </a:ext>
            </a:extLst>
          </p:cNvPr>
          <p:cNvSpPr/>
          <p:nvPr/>
        </p:nvSpPr>
        <p:spPr>
          <a:xfrm>
            <a:off x="4713026" y="2814212"/>
            <a:ext cx="1718506" cy="747635"/>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mj-lt"/>
              </a:rPr>
              <a:t>Conversations with the family</a:t>
            </a:r>
          </a:p>
        </p:txBody>
      </p:sp>
      <p:sp>
        <p:nvSpPr>
          <p:cNvPr id="7" name="Rectangle: Rounded Corners 6">
            <a:extLst>
              <a:ext uri="{FF2B5EF4-FFF2-40B4-BE49-F238E27FC236}">
                <a16:creationId xmlns:a16="http://schemas.microsoft.com/office/drawing/2014/main" id="{A8356D38-6203-4267-97A5-3B553C883E00}"/>
              </a:ext>
            </a:extLst>
          </p:cNvPr>
          <p:cNvSpPr/>
          <p:nvPr/>
        </p:nvSpPr>
        <p:spPr>
          <a:xfrm>
            <a:off x="4713026" y="4715844"/>
            <a:ext cx="1718506" cy="747635"/>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mj-lt"/>
              </a:rPr>
              <a:t>Conversations with other engaged professionals</a:t>
            </a:r>
          </a:p>
        </p:txBody>
      </p:sp>
      <p:cxnSp>
        <p:nvCxnSpPr>
          <p:cNvPr id="9" name="Straight Arrow Connector 8">
            <a:extLst>
              <a:ext uri="{FF2B5EF4-FFF2-40B4-BE49-F238E27FC236}">
                <a16:creationId xmlns:a16="http://schemas.microsoft.com/office/drawing/2014/main" id="{FC21CE9F-BC24-475E-8A79-8D9F6845478D}"/>
              </a:ext>
            </a:extLst>
          </p:cNvPr>
          <p:cNvCxnSpPr>
            <a:cxnSpLocks/>
            <a:stCxn id="4" idx="3"/>
            <a:endCxn id="5" idx="1"/>
          </p:cNvCxnSpPr>
          <p:nvPr/>
        </p:nvCxnSpPr>
        <p:spPr>
          <a:xfrm flipV="1">
            <a:off x="2099260" y="4201715"/>
            <a:ext cx="374379" cy="1"/>
          </a:xfrm>
          <a:prstGeom prst="straightConnector1">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8327901-1631-4D10-BA98-89E8A8E8A635}"/>
              </a:ext>
            </a:extLst>
          </p:cNvPr>
          <p:cNvCxnSpPr>
            <a:stCxn id="5" idx="3"/>
            <a:endCxn id="6" idx="1"/>
          </p:cNvCxnSpPr>
          <p:nvPr/>
        </p:nvCxnSpPr>
        <p:spPr>
          <a:xfrm flipV="1">
            <a:off x="4110473" y="3188030"/>
            <a:ext cx="602553" cy="1013685"/>
          </a:xfrm>
          <a:prstGeom prst="bentConnector3">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151F01E-0B99-4651-A05D-AAD01BD5E29E}"/>
              </a:ext>
            </a:extLst>
          </p:cNvPr>
          <p:cNvCxnSpPr>
            <a:cxnSpLocks/>
            <a:stCxn id="5" idx="3"/>
            <a:endCxn id="7" idx="1"/>
          </p:cNvCxnSpPr>
          <p:nvPr/>
        </p:nvCxnSpPr>
        <p:spPr>
          <a:xfrm>
            <a:off x="4110473" y="4201715"/>
            <a:ext cx="602553" cy="887947"/>
          </a:xfrm>
          <a:prstGeom prst="bentConnector3">
            <a:avLst>
              <a:gd name="adj1" fmla="val 50000"/>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1D6CD486-14FB-442A-AEFC-A495265D6E78}"/>
              </a:ext>
            </a:extLst>
          </p:cNvPr>
          <p:cNvSpPr/>
          <p:nvPr/>
        </p:nvSpPr>
        <p:spPr>
          <a:xfrm>
            <a:off x="7180410" y="3827898"/>
            <a:ext cx="1562280" cy="747635"/>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mj-lt"/>
              </a:rPr>
              <a:t>Coordinate and provide the right support</a:t>
            </a:r>
          </a:p>
        </p:txBody>
      </p:sp>
      <p:cxnSp>
        <p:nvCxnSpPr>
          <p:cNvPr id="25" name="Connector: Elbow 24">
            <a:extLst>
              <a:ext uri="{FF2B5EF4-FFF2-40B4-BE49-F238E27FC236}">
                <a16:creationId xmlns:a16="http://schemas.microsoft.com/office/drawing/2014/main" id="{5D465CD9-91D0-403C-A42A-711F4AD46ACE}"/>
              </a:ext>
            </a:extLst>
          </p:cNvPr>
          <p:cNvCxnSpPr>
            <a:cxnSpLocks/>
            <a:stCxn id="6" idx="3"/>
            <a:endCxn id="17" idx="1"/>
          </p:cNvCxnSpPr>
          <p:nvPr/>
        </p:nvCxnSpPr>
        <p:spPr>
          <a:xfrm>
            <a:off x="6431532" y="3188030"/>
            <a:ext cx="748878" cy="1013686"/>
          </a:xfrm>
          <a:prstGeom prst="bentConnector3">
            <a:avLst>
              <a:gd name="adj1" fmla="val 50000"/>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5F5E6AA-2052-4C8E-B0DD-208F6FAA4679}"/>
              </a:ext>
            </a:extLst>
          </p:cNvPr>
          <p:cNvCxnSpPr>
            <a:cxnSpLocks/>
            <a:stCxn id="7" idx="3"/>
            <a:endCxn id="17" idx="1"/>
          </p:cNvCxnSpPr>
          <p:nvPr/>
        </p:nvCxnSpPr>
        <p:spPr>
          <a:xfrm flipV="1">
            <a:off x="6431532" y="4201716"/>
            <a:ext cx="748878" cy="887946"/>
          </a:xfrm>
          <a:prstGeom prst="bentConnector3">
            <a:avLst>
              <a:gd name="adj1" fmla="val 50000"/>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2A3CE3AE-6B47-4F5E-B321-471BAB7C9A46}"/>
              </a:ext>
            </a:extLst>
          </p:cNvPr>
          <p:cNvSpPr/>
          <p:nvPr/>
        </p:nvSpPr>
        <p:spPr>
          <a:xfrm>
            <a:off x="985306" y="2093329"/>
            <a:ext cx="1526704" cy="1308077"/>
          </a:xfrm>
          <a:prstGeom prst="wedgeRectCallout">
            <a:avLst>
              <a:gd name="adj1" fmla="val -9522"/>
              <a:gd name="adj2" fmla="val 6576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i="1">
                <a:solidFill>
                  <a:schemeClr val="tx1"/>
                </a:solidFill>
              </a:rPr>
              <a:t>“The referral can be as little as just one line”</a:t>
            </a:r>
          </a:p>
          <a:p>
            <a:pPr algn="ctr"/>
            <a:endParaRPr lang="en-GB" sz="1050" i="1">
              <a:solidFill>
                <a:schemeClr val="tx1"/>
              </a:solidFill>
            </a:endParaRPr>
          </a:p>
          <a:p>
            <a:pPr algn="ctr"/>
            <a:r>
              <a:rPr lang="en-GB" sz="1050" i="1">
                <a:solidFill>
                  <a:schemeClr val="tx1"/>
                </a:solidFill>
              </a:rPr>
              <a:t> “</a:t>
            </a:r>
            <a:r>
              <a:rPr lang="en-US" sz="1050" i="1">
                <a:solidFill>
                  <a:schemeClr val="tx1"/>
                </a:solidFill>
              </a:rPr>
              <a:t>Sometimes we receive the information on family members through the referral but sometimes we don’t”</a:t>
            </a:r>
            <a:endParaRPr lang="en-GB" sz="1050" i="1">
              <a:solidFill>
                <a:schemeClr val="tx1"/>
              </a:solidFill>
            </a:endParaRPr>
          </a:p>
        </p:txBody>
      </p:sp>
      <p:sp>
        <p:nvSpPr>
          <p:cNvPr id="32" name="Speech Bubble: Rectangle 31">
            <a:extLst>
              <a:ext uri="{FF2B5EF4-FFF2-40B4-BE49-F238E27FC236}">
                <a16:creationId xmlns:a16="http://schemas.microsoft.com/office/drawing/2014/main" id="{49023843-03E7-44A4-9518-560F48539305}"/>
              </a:ext>
            </a:extLst>
          </p:cNvPr>
          <p:cNvSpPr/>
          <p:nvPr/>
        </p:nvSpPr>
        <p:spPr>
          <a:xfrm>
            <a:off x="2651444" y="2093329"/>
            <a:ext cx="1851361" cy="1147655"/>
          </a:xfrm>
          <a:prstGeom prst="wedgeRectCallout">
            <a:avLst>
              <a:gd name="adj1" fmla="val 61393"/>
              <a:gd name="adj2" fmla="val 2620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solidFill>
                  <a:schemeClr val="tx1"/>
                </a:solidFill>
              </a:rPr>
              <a:t>It is the worst start when you go and the information isn’t right, it gets parents back up. This happens often and we don’t look very professional, you look like you don’t know what you’re doing</a:t>
            </a:r>
          </a:p>
        </p:txBody>
      </p:sp>
      <p:sp>
        <p:nvSpPr>
          <p:cNvPr id="33" name="Speech Bubble: Rectangle 32">
            <a:extLst>
              <a:ext uri="{FF2B5EF4-FFF2-40B4-BE49-F238E27FC236}">
                <a16:creationId xmlns:a16="http://schemas.microsoft.com/office/drawing/2014/main" id="{E73FA262-8D87-42C6-9852-58C6BB77E214}"/>
              </a:ext>
            </a:extLst>
          </p:cNvPr>
          <p:cNvSpPr/>
          <p:nvPr/>
        </p:nvSpPr>
        <p:spPr>
          <a:xfrm>
            <a:off x="6810741" y="2093329"/>
            <a:ext cx="1314811" cy="527607"/>
          </a:xfrm>
          <a:prstGeom prst="wedgeRectCallout">
            <a:avLst>
              <a:gd name="adj1" fmla="val -63072"/>
              <a:gd name="adj2" fmla="val 10252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i="1">
                <a:solidFill>
                  <a:schemeClr val="tx1"/>
                </a:solidFill>
              </a:rPr>
              <a:t>“Sometimes you need to verify what the family tells you”</a:t>
            </a:r>
          </a:p>
        </p:txBody>
      </p:sp>
      <p:sp>
        <p:nvSpPr>
          <p:cNvPr id="34" name="Speech Bubble: Rectangle 33">
            <a:extLst>
              <a:ext uri="{FF2B5EF4-FFF2-40B4-BE49-F238E27FC236}">
                <a16:creationId xmlns:a16="http://schemas.microsoft.com/office/drawing/2014/main" id="{F6A9CCC3-899F-4FD2-97F5-6338F4F32145}"/>
              </a:ext>
            </a:extLst>
          </p:cNvPr>
          <p:cNvSpPr/>
          <p:nvPr/>
        </p:nvSpPr>
        <p:spPr>
          <a:xfrm>
            <a:off x="1319271" y="4768537"/>
            <a:ext cx="2651992" cy="838167"/>
          </a:xfrm>
          <a:prstGeom prst="wedgeRectCallout">
            <a:avLst>
              <a:gd name="adj1" fmla="val 53548"/>
              <a:gd name="adj2" fmla="val -32379"/>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schemeClr val="tx1"/>
                </a:solidFill>
              </a:rPr>
              <a:t>“Sometimes families tell me what other services they have been accessing but a lot of times I will have to spend time ringing GPs, schools, Health Visitors just to get that information.”</a:t>
            </a:r>
            <a:endParaRPr lang="en-GB" sz="1050" i="1">
              <a:solidFill>
                <a:schemeClr val="tx1"/>
              </a:solidFill>
            </a:endParaRPr>
          </a:p>
        </p:txBody>
      </p:sp>
      <p:sp>
        <p:nvSpPr>
          <p:cNvPr id="35" name="Speech Bubble: Rectangle 34">
            <a:extLst>
              <a:ext uri="{FF2B5EF4-FFF2-40B4-BE49-F238E27FC236}">
                <a16:creationId xmlns:a16="http://schemas.microsoft.com/office/drawing/2014/main" id="{CF12EC10-B980-476C-B175-8FB694B5A932}"/>
              </a:ext>
            </a:extLst>
          </p:cNvPr>
          <p:cNvSpPr/>
          <p:nvPr/>
        </p:nvSpPr>
        <p:spPr>
          <a:xfrm>
            <a:off x="4852146" y="3718316"/>
            <a:ext cx="1550620" cy="702244"/>
          </a:xfrm>
          <a:prstGeom prst="wedgeRectCallout">
            <a:avLst>
              <a:gd name="adj1" fmla="val 3718"/>
              <a:gd name="adj2" fmla="val -72967"/>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i="1">
                <a:solidFill>
                  <a:schemeClr val="tx1"/>
                </a:solidFill>
              </a:rPr>
              <a:t>“I visited a family and MST had visited that morning, but I had no idea”</a:t>
            </a:r>
          </a:p>
        </p:txBody>
      </p:sp>
      <p:sp>
        <p:nvSpPr>
          <p:cNvPr id="23" name="Speech Bubble: Rectangle 22">
            <a:extLst>
              <a:ext uri="{FF2B5EF4-FFF2-40B4-BE49-F238E27FC236}">
                <a16:creationId xmlns:a16="http://schemas.microsoft.com/office/drawing/2014/main" id="{B02DE455-119B-41B2-B249-486B338B4719}"/>
              </a:ext>
            </a:extLst>
          </p:cNvPr>
          <p:cNvSpPr/>
          <p:nvPr/>
        </p:nvSpPr>
        <p:spPr>
          <a:xfrm>
            <a:off x="2651209" y="5765033"/>
            <a:ext cx="2752986" cy="434547"/>
          </a:xfrm>
          <a:prstGeom prst="wedgeRectCallout">
            <a:avLst>
              <a:gd name="adj1" fmla="val 46094"/>
              <a:gd name="adj2" fmla="val -101759"/>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schemeClr val="tx1"/>
                </a:solidFill>
              </a:rPr>
              <a:t> ”It often requires digging to find out who the lead professional is, particularly with schools”</a:t>
            </a:r>
            <a:endParaRPr lang="en-GB" sz="1050" i="1">
              <a:solidFill>
                <a:schemeClr val="tx1"/>
              </a:solidFill>
            </a:endParaRPr>
          </a:p>
        </p:txBody>
      </p:sp>
      <p:sp>
        <p:nvSpPr>
          <p:cNvPr id="24" name="Speech Bubble: Rectangle 23">
            <a:extLst>
              <a:ext uri="{FF2B5EF4-FFF2-40B4-BE49-F238E27FC236}">
                <a16:creationId xmlns:a16="http://schemas.microsoft.com/office/drawing/2014/main" id="{ED7EFC66-9F19-4770-81D2-064797790454}"/>
              </a:ext>
            </a:extLst>
          </p:cNvPr>
          <p:cNvSpPr/>
          <p:nvPr/>
        </p:nvSpPr>
        <p:spPr>
          <a:xfrm>
            <a:off x="6917847" y="5410672"/>
            <a:ext cx="1718507" cy="705425"/>
          </a:xfrm>
          <a:prstGeom prst="wedgeRectCallout">
            <a:avLst>
              <a:gd name="adj1" fmla="val -70229"/>
              <a:gd name="adj2" fmla="val -56634"/>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schemeClr val="tx1"/>
                </a:solidFill>
              </a:rPr>
              <a:t>“Conversations with EH are very valuable – schools and police get the restorative philosophy”</a:t>
            </a:r>
            <a:endParaRPr lang="en-GB" sz="1050" i="1">
              <a:solidFill>
                <a:schemeClr val="tx1"/>
              </a:solidFill>
            </a:endParaRPr>
          </a:p>
        </p:txBody>
      </p:sp>
      <p:sp>
        <p:nvSpPr>
          <p:cNvPr id="26" name="Speech Bubble: Rectangle 25">
            <a:extLst>
              <a:ext uri="{FF2B5EF4-FFF2-40B4-BE49-F238E27FC236}">
                <a16:creationId xmlns:a16="http://schemas.microsoft.com/office/drawing/2014/main" id="{D46441F8-F686-4D0F-818B-A59C5BECB0BD}"/>
              </a:ext>
            </a:extLst>
          </p:cNvPr>
          <p:cNvSpPr/>
          <p:nvPr/>
        </p:nvSpPr>
        <p:spPr>
          <a:xfrm>
            <a:off x="4624055" y="2093329"/>
            <a:ext cx="2068739" cy="484440"/>
          </a:xfrm>
          <a:prstGeom prst="wedgeRectCallout">
            <a:avLst>
              <a:gd name="adj1" fmla="val -15009"/>
              <a:gd name="adj2" fmla="val 93293"/>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i="1">
                <a:solidFill>
                  <a:schemeClr val="tx1"/>
                </a:solidFill>
              </a:rPr>
              <a:t>For existing cases, families expect you to know the details: “</a:t>
            </a:r>
            <a:r>
              <a:rPr lang="en-US" sz="1050" i="1">
                <a:solidFill>
                  <a:schemeClr val="tx1"/>
                </a:solidFill>
              </a:rPr>
              <a:t>“You asked me about this last time!”</a:t>
            </a:r>
            <a:endParaRPr lang="en-GB" sz="1050" i="1">
              <a:solidFill>
                <a:schemeClr val="tx1"/>
              </a:solidFill>
            </a:endParaRPr>
          </a:p>
        </p:txBody>
      </p:sp>
      <p:sp>
        <p:nvSpPr>
          <p:cNvPr id="22" name="Speech Bubble: Rectangle 21">
            <a:extLst>
              <a:ext uri="{FF2B5EF4-FFF2-40B4-BE49-F238E27FC236}">
                <a16:creationId xmlns:a16="http://schemas.microsoft.com/office/drawing/2014/main" id="{E965C451-27B1-47C7-9495-BA12123C0F15}"/>
              </a:ext>
            </a:extLst>
          </p:cNvPr>
          <p:cNvSpPr/>
          <p:nvPr/>
        </p:nvSpPr>
        <p:spPr>
          <a:xfrm>
            <a:off x="6815275" y="2998669"/>
            <a:ext cx="1923652" cy="698456"/>
          </a:xfrm>
          <a:prstGeom prst="wedgeRectCallout">
            <a:avLst>
              <a:gd name="adj1" fmla="val -59545"/>
              <a:gd name="adj2" fmla="val 3056"/>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schemeClr val="tx1"/>
                </a:solidFill>
              </a:rPr>
              <a:t>“If you know the family context then, if mum doesn’t talk about someone you can ask e.g. do you see much of auntie Julie?”</a:t>
            </a:r>
            <a:endParaRPr lang="en-GB" sz="1050" i="1">
              <a:solidFill>
                <a:schemeClr val="tx1"/>
              </a:solidFill>
            </a:endParaRPr>
          </a:p>
        </p:txBody>
      </p:sp>
      <p:sp>
        <p:nvSpPr>
          <p:cNvPr id="8" name="TextBox 7">
            <a:extLst>
              <a:ext uri="{FF2B5EF4-FFF2-40B4-BE49-F238E27FC236}">
                <a16:creationId xmlns:a16="http://schemas.microsoft.com/office/drawing/2014/main" id="{2D61E5FE-0655-415B-BAD7-1B3F3F3A7EB6}"/>
              </a:ext>
            </a:extLst>
          </p:cNvPr>
          <p:cNvSpPr txBox="1"/>
          <p:nvPr/>
        </p:nvSpPr>
        <p:spPr>
          <a:xfrm>
            <a:off x="969965" y="1749164"/>
            <a:ext cx="5302500" cy="215444"/>
          </a:xfrm>
          <a:prstGeom prst="rect">
            <a:avLst/>
          </a:prstGeom>
          <a:noFill/>
        </p:spPr>
        <p:txBody>
          <a:bodyPr wrap="square" lIns="0" tIns="0" rIns="0" bIns="0" rtlCol="0">
            <a:spAutoFit/>
          </a:bodyPr>
          <a:lstStyle/>
          <a:p>
            <a:r>
              <a:rPr lang="en-GB" sz="1400" b="1">
                <a:solidFill>
                  <a:schemeClr val="tx2"/>
                </a:solidFill>
                <a:latin typeface="+mj-lt"/>
              </a:rPr>
              <a:t>Current Social Worker SW assessment workflow and painpoints</a:t>
            </a:r>
          </a:p>
        </p:txBody>
      </p:sp>
      <p:pic>
        <p:nvPicPr>
          <p:cNvPr id="10" name="Picture 9">
            <a:extLst>
              <a:ext uri="{FF2B5EF4-FFF2-40B4-BE49-F238E27FC236}">
                <a16:creationId xmlns:a16="http://schemas.microsoft.com/office/drawing/2014/main" id="{C0A2FDE2-AFF8-427D-8C33-53ADF97C98E2}"/>
              </a:ext>
            </a:extLst>
          </p:cNvPr>
          <p:cNvPicPr>
            <a:picLocks noChangeAspect="1"/>
          </p:cNvPicPr>
          <p:nvPr/>
        </p:nvPicPr>
        <p:blipFill>
          <a:blip r:embed="rId2"/>
          <a:stretch>
            <a:fillRect/>
          </a:stretch>
        </p:blipFill>
        <p:spPr>
          <a:xfrm>
            <a:off x="7037432" y="800463"/>
            <a:ext cx="1213771" cy="1103999"/>
          </a:xfrm>
          <a:prstGeom prst="rect">
            <a:avLst/>
          </a:prstGeom>
        </p:spPr>
      </p:pic>
      <p:sp>
        <p:nvSpPr>
          <p:cNvPr id="13" name="Multiplication Sign 12">
            <a:extLst>
              <a:ext uri="{FF2B5EF4-FFF2-40B4-BE49-F238E27FC236}">
                <a16:creationId xmlns:a16="http://schemas.microsoft.com/office/drawing/2014/main" id="{316A1770-3C1C-4CFD-A61D-1BC6E6644F1A}"/>
              </a:ext>
            </a:extLst>
          </p:cNvPr>
          <p:cNvSpPr/>
          <p:nvPr/>
        </p:nvSpPr>
        <p:spPr>
          <a:xfrm>
            <a:off x="7507962" y="673187"/>
            <a:ext cx="828641" cy="853048"/>
          </a:xfrm>
          <a:prstGeom prst="mathMultiply">
            <a:avLst>
              <a:gd name="adj1" fmla="val 14138"/>
            </a:avLst>
          </a:prstGeom>
          <a:solidFill>
            <a:schemeClr val="bg1"/>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1260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7A6387D-87C3-4915-AB4D-FA67A7CB5694}"/>
              </a:ext>
            </a:extLst>
          </p:cNvPr>
          <p:cNvPicPr>
            <a:picLocks noChangeAspect="1"/>
          </p:cNvPicPr>
          <p:nvPr/>
        </p:nvPicPr>
        <p:blipFill>
          <a:blip r:embed="rId2"/>
          <a:stretch>
            <a:fillRect/>
          </a:stretch>
        </p:blipFill>
        <p:spPr>
          <a:xfrm>
            <a:off x="7037432" y="800463"/>
            <a:ext cx="1213771" cy="1103999"/>
          </a:xfrm>
          <a:prstGeom prst="rect">
            <a:avLst/>
          </a:prstGeom>
        </p:spPr>
      </p:pic>
      <p:sp>
        <p:nvSpPr>
          <p:cNvPr id="2" name="Title 1">
            <a:extLst>
              <a:ext uri="{FF2B5EF4-FFF2-40B4-BE49-F238E27FC236}">
                <a16:creationId xmlns:a16="http://schemas.microsoft.com/office/drawing/2014/main" id="{29519042-02A6-4993-B05F-6E425D044BD3}"/>
              </a:ext>
            </a:extLst>
          </p:cNvPr>
          <p:cNvSpPr>
            <a:spLocks noGrp="1"/>
          </p:cNvSpPr>
          <p:nvPr>
            <p:ph type="title"/>
          </p:nvPr>
        </p:nvSpPr>
        <p:spPr>
          <a:xfrm>
            <a:off x="969965" y="431284"/>
            <a:ext cx="7590376" cy="1187115"/>
          </a:xfrm>
        </p:spPr>
        <p:txBody>
          <a:bodyPr>
            <a:normAutofit/>
          </a:bodyPr>
          <a:lstStyle/>
          <a:p>
            <a:r>
              <a:rPr lang="en-GB"/>
              <a:t>Our aim is to address this conversations with families and collaboration with other professionals </a:t>
            </a:r>
          </a:p>
        </p:txBody>
      </p:sp>
      <p:sp>
        <p:nvSpPr>
          <p:cNvPr id="4" name="Rectangle: Rounded Corners 3">
            <a:extLst>
              <a:ext uri="{FF2B5EF4-FFF2-40B4-BE49-F238E27FC236}">
                <a16:creationId xmlns:a16="http://schemas.microsoft.com/office/drawing/2014/main" id="{7A1E12BB-0F38-4E41-A66D-3899ADBE16BC}"/>
              </a:ext>
            </a:extLst>
          </p:cNvPr>
          <p:cNvSpPr/>
          <p:nvPr/>
        </p:nvSpPr>
        <p:spPr>
          <a:xfrm>
            <a:off x="956329" y="3150376"/>
            <a:ext cx="1197357" cy="904639"/>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mj-lt"/>
              </a:rPr>
              <a:t>Referral for SW assessment</a:t>
            </a:r>
          </a:p>
        </p:txBody>
      </p:sp>
      <p:sp>
        <p:nvSpPr>
          <p:cNvPr id="5" name="Rectangle: Rounded Corners 4">
            <a:extLst>
              <a:ext uri="{FF2B5EF4-FFF2-40B4-BE49-F238E27FC236}">
                <a16:creationId xmlns:a16="http://schemas.microsoft.com/office/drawing/2014/main" id="{2C1A5AC0-DB6C-40A4-8711-17E2E99287A6}"/>
              </a:ext>
            </a:extLst>
          </p:cNvPr>
          <p:cNvSpPr/>
          <p:nvPr/>
        </p:nvSpPr>
        <p:spPr>
          <a:xfrm>
            <a:off x="2391798" y="3150375"/>
            <a:ext cx="1800517" cy="90463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j-lt"/>
              </a:rPr>
              <a:t>What support (or challenge) does the family need?</a:t>
            </a:r>
          </a:p>
        </p:txBody>
      </p:sp>
      <p:sp>
        <p:nvSpPr>
          <p:cNvPr id="6" name="Rectangle: Rounded Corners 5">
            <a:extLst>
              <a:ext uri="{FF2B5EF4-FFF2-40B4-BE49-F238E27FC236}">
                <a16:creationId xmlns:a16="http://schemas.microsoft.com/office/drawing/2014/main" id="{77956D1E-F106-4C58-86B9-52782AFFAC4A}"/>
              </a:ext>
            </a:extLst>
          </p:cNvPr>
          <p:cNvSpPr/>
          <p:nvPr/>
        </p:nvSpPr>
        <p:spPr>
          <a:xfrm>
            <a:off x="4627101" y="2483187"/>
            <a:ext cx="1890357" cy="598724"/>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mj-lt"/>
              </a:rPr>
              <a:t>Conversations with the family</a:t>
            </a:r>
          </a:p>
        </p:txBody>
      </p:sp>
      <p:sp>
        <p:nvSpPr>
          <p:cNvPr id="7" name="Rectangle: Rounded Corners 6">
            <a:extLst>
              <a:ext uri="{FF2B5EF4-FFF2-40B4-BE49-F238E27FC236}">
                <a16:creationId xmlns:a16="http://schemas.microsoft.com/office/drawing/2014/main" id="{A8356D38-6203-4267-97A5-3B553C883E00}"/>
              </a:ext>
            </a:extLst>
          </p:cNvPr>
          <p:cNvSpPr/>
          <p:nvPr/>
        </p:nvSpPr>
        <p:spPr>
          <a:xfrm>
            <a:off x="4627101" y="4362267"/>
            <a:ext cx="1890357" cy="739695"/>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mj-lt"/>
              </a:rPr>
              <a:t>Conversations with other engaged professionals</a:t>
            </a:r>
          </a:p>
        </p:txBody>
      </p:sp>
      <p:cxnSp>
        <p:nvCxnSpPr>
          <p:cNvPr id="9" name="Straight Arrow Connector 8">
            <a:extLst>
              <a:ext uri="{FF2B5EF4-FFF2-40B4-BE49-F238E27FC236}">
                <a16:creationId xmlns:a16="http://schemas.microsoft.com/office/drawing/2014/main" id="{FC21CE9F-BC24-475E-8A79-8D9F6845478D}"/>
              </a:ext>
            </a:extLst>
          </p:cNvPr>
          <p:cNvCxnSpPr>
            <a:cxnSpLocks/>
            <a:stCxn id="4" idx="3"/>
            <a:endCxn id="5" idx="1"/>
          </p:cNvCxnSpPr>
          <p:nvPr/>
        </p:nvCxnSpPr>
        <p:spPr>
          <a:xfrm flipV="1">
            <a:off x="2153686" y="3602695"/>
            <a:ext cx="238112" cy="1"/>
          </a:xfrm>
          <a:prstGeom prst="straightConnector1">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8327901-1631-4D10-BA98-89E8A8E8A635}"/>
              </a:ext>
            </a:extLst>
          </p:cNvPr>
          <p:cNvCxnSpPr>
            <a:cxnSpLocks/>
            <a:stCxn id="5" idx="3"/>
            <a:endCxn id="6" idx="1"/>
          </p:cNvCxnSpPr>
          <p:nvPr/>
        </p:nvCxnSpPr>
        <p:spPr>
          <a:xfrm flipV="1">
            <a:off x="4192315" y="2782549"/>
            <a:ext cx="434786" cy="820146"/>
          </a:xfrm>
          <a:prstGeom prst="bentConnector3">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151F01E-0B99-4651-A05D-AAD01BD5E29E}"/>
              </a:ext>
            </a:extLst>
          </p:cNvPr>
          <p:cNvCxnSpPr>
            <a:cxnSpLocks/>
            <a:stCxn id="5" idx="3"/>
            <a:endCxn id="7" idx="1"/>
          </p:cNvCxnSpPr>
          <p:nvPr/>
        </p:nvCxnSpPr>
        <p:spPr>
          <a:xfrm>
            <a:off x="4192315" y="3602695"/>
            <a:ext cx="434786" cy="1129420"/>
          </a:xfrm>
          <a:prstGeom prst="bentConnector3">
            <a:avLst>
              <a:gd name="adj1" fmla="val 50000"/>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1D6CD486-14FB-442A-AEFC-A495265D6E78}"/>
              </a:ext>
            </a:extLst>
          </p:cNvPr>
          <p:cNvSpPr/>
          <p:nvPr/>
        </p:nvSpPr>
        <p:spPr>
          <a:xfrm>
            <a:off x="7102296" y="3346315"/>
            <a:ext cx="1718508" cy="708700"/>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mj-lt"/>
              </a:rPr>
              <a:t>Coordinate and provide the right support</a:t>
            </a:r>
          </a:p>
        </p:txBody>
      </p:sp>
      <p:cxnSp>
        <p:nvCxnSpPr>
          <p:cNvPr id="25" name="Connector: Elbow 24">
            <a:extLst>
              <a:ext uri="{FF2B5EF4-FFF2-40B4-BE49-F238E27FC236}">
                <a16:creationId xmlns:a16="http://schemas.microsoft.com/office/drawing/2014/main" id="{5D465CD9-91D0-403C-A42A-711F4AD46ACE}"/>
              </a:ext>
            </a:extLst>
          </p:cNvPr>
          <p:cNvCxnSpPr>
            <a:cxnSpLocks/>
            <a:stCxn id="6" idx="3"/>
            <a:endCxn id="17" idx="1"/>
          </p:cNvCxnSpPr>
          <p:nvPr/>
        </p:nvCxnSpPr>
        <p:spPr>
          <a:xfrm>
            <a:off x="6517458" y="2782549"/>
            <a:ext cx="584838" cy="918116"/>
          </a:xfrm>
          <a:prstGeom prst="bentConnector3">
            <a:avLst>
              <a:gd name="adj1" fmla="val 50000"/>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5F5E6AA-2052-4C8E-B0DD-208F6FAA4679}"/>
              </a:ext>
            </a:extLst>
          </p:cNvPr>
          <p:cNvCxnSpPr>
            <a:cxnSpLocks/>
            <a:stCxn id="7" idx="3"/>
            <a:endCxn id="17" idx="1"/>
          </p:cNvCxnSpPr>
          <p:nvPr/>
        </p:nvCxnSpPr>
        <p:spPr>
          <a:xfrm flipV="1">
            <a:off x="6517458" y="3700665"/>
            <a:ext cx="584838" cy="1031450"/>
          </a:xfrm>
          <a:prstGeom prst="bentConnector3">
            <a:avLst>
              <a:gd name="adj1" fmla="val 50000"/>
            </a:avLst>
          </a:prstGeom>
          <a:ln w="2857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2A3CE3AE-6B47-4F5E-B321-471BAB7C9A46}"/>
              </a:ext>
            </a:extLst>
          </p:cNvPr>
          <p:cNvSpPr/>
          <p:nvPr/>
        </p:nvSpPr>
        <p:spPr>
          <a:xfrm>
            <a:off x="2822424" y="2105198"/>
            <a:ext cx="1301792" cy="953475"/>
          </a:xfrm>
          <a:prstGeom prst="wedgeRectCallout">
            <a:avLst>
              <a:gd name="adj1" fmla="val 74872"/>
              <a:gd name="adj2" fmla="val -3123"/>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solidFill>
                  <a:schemeClr val="tx1"/>
                </a:solidFill>
              </a:rPr>
              <a:t>Social Workers know the relevant context families expect</a:t>
            </a:r>
          </a:p>
        </p:txBody>
      </p:sp>
      <p:sp>
        <p:nvSpPr>
          <p:cNvPr id="34" name="Speech Bubble: Rectangle 33">
            <a:extLst>
              <a:ext uri="{FF2B5EF4-FFF2-40B4-BE49-F238E27FC236}">
                <a16:creationId xmlns:a16="http://schemas.microsoft.com/office/drawing/2014/main" id="{F6A9CCC3-899F-4FD2-97F5-6338F4F32145}"/>
              </a:ext>
            </a:extLst>
          </p:cNvPr>
          <p:cNvSpPr/>
          <p:nvPr/>
        </p:nvSpPr>
        <p:spPr>
          <a:xfrm>
            <a:off x="2286088" y="4224848"/>
            <a:ext cx="1905955" cy="1244067"/>
          </a:xfrm>
          <a:prstGeom prst="wedgeRectCallout">
            <a:avLst>
              <a:gd name="adj1" fmla="val 61199"/>
              <a:gd name="adj2" fmla="val 454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solidFill>
                  <a:schemeClr val="tx1"/>
                </a:solidFill>
              </a:rPr>
              <a:t>Social Workers don’t waste time finding basic info like what other services are supporting the family and what their contact details are</a:t>
            </a:r>
          </a:p>
        </p:txBody>
      </p:sp>
      <p:sp>
        <p:nvSpPr>
          <p:cNvPr id="35" name="Speech Bubble: Rectangle 34">
            <a:extLst>
              <a:ext uri="{FF2B5EF4-FFF2-40B4-BE49-F238E27FC236}">
                <a16:creationId xmlns:a16="http://schemas.microsoft.com/office/drawing/2014/main" id="{CF12EC10-B980-476C-B175-8FB694B5A932}"/>
              </a:ext>
            </a:extLst>
          </p:cNvPr>
          <p:cNvSpPr/>
          <p:nvPr/>
        </p:nvSpPr>
        <p:spPr>
          <a:xfrm>
            <a:off x="7098069" y="2107182"/>
            <a:ext cx="1665078" cy="739957"/>
          </a:xfrm>
          <a:prstGeom prst="wedgeRectCallout">
            <a:avLst>
              <a:gd name="adj1" fmla="val -80398"/>
              <a:gd name="adj2" fmla="val 18282"/>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solidFill>
                  <a:schemeClr val="tx1"/>
                </a:solidFill>
              </a:rPr>
              <a:t>Multiple services working with a family are coordinated in their support</a:t>
            </a:r>
          </a:p>
        </p:txBody>
      </p:sp>
      <p:sp>
        <p:nvSpPr>
          <p:cNvPr id="36" name="Speech Bubble: Rectangle 35">
            <a:extLst>
              <a:ext uri="{FF2B5EF4-FFF2-40B4-BE49-F238E27FC236}">
                <a16:creationId xmlns:a16="http://schemas.microsoft.com/office/drawing/2014/main" id="{06BFDF34-0AC6-4CEB-B1BA-3EBC6C514059}"/>
              </a:ext>
            </a:extLst>
          </p:cNvPr>
          <p:cNvSpPr/>
          <p:nvPr/>
        </p:nvSpPr>
        <p:spPr>
          <a:xfrm>
            <a:off x="5220280" y="5242107"/>
            <a:ext cx="2277761" cy="863830"/>
          </a:xfrm>
          <a:prstGeom prst="wedgeRectCallout">
            <a:avLst>
              <a:gd name="adj1" fmla="val -41149"/>
              <a:gd name="adj2" fmla="val -5818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solidFill>
                  <a:schemeClr val="tx1"/>
                </a:solidFill>
              </a:rPr>
              <a:t>Social Workers don’t miss risk factors through not knowing a certain service is engaged with the family</a:t>
            </a:r>
          </a:p>
        </p:txBody>
      </p:sp>
      <p:sp>
        <p:nvSpPr>
          <p:cNvPr id="39" name="Speech Bubble: Rectangle 38">
            <a:extLst>
              <a:ext uri="{FF2B5EF4-FFF2-40B4-BE49-F238E27FC236}">
                <a16:creationId xmlns:a16="http://schemas.microsoft.com/office/drawing/2014/main" id="{5A8DD527-B923-4594-B649-D49EDAA0B5DF}"/>
              </a:ext>
            </a:extLst>
          </p:cNvPr>
          <p:cNvSpPr/>
          <p:nvPr/>
        </p:nvSpPr>
        <p:spPr>
          <a:xfrm>
            <a:off x="7051831" y="4267193"/>
            <a:ext cx="1711316" cy="863830"/>
          </a:xfrm>
          <a:prstGeom prst="wedgeRectCallout">
            <a:avLst>
              <a:gd name="adj1" fmla="val -28420"/>
              <a:gd name="adj2" fmla="val -6097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solidFill>
                  <a:schemeClr val="tx1"/>
                </a:solidFill>
              </a:rPr>
              <a:t>Social Workers build strong relationships with families and ensure they get the right support</a:t>
            </a:r>
          </a:p>
        </p:txBody>
      </p:sp>
      <p:sp>
        <p:nvSpPr>
          <p:cNvPr id="40" name="Speech Bubble: Rectangle 39">
            <a:extLst>
              <a:ext uri="{FF2B5EF4-FFF2-40B4-BE49-F238E27FC236}">
                <a16:creationId xmlns:a16="http://schemas.microsoft.com/office/drawing/2014/main" id="{B0D17C2B-2AB8-4D95-8DA9-AEFB60267509}"/>
              </a:ext>
            </a:extLst>
          </p:cNvPr>
          <p:cNvSpPr/>
          <p:nvPr/>
        </p:nvSpPr>
        <p:spPr>
          <a:xfrm>
            <a:off x="4775294" y="3275467"/>
            <a:ext cx="1648592" cy="944035"/>
          </a:xfrm>
          <a:prstGeom prst="wedgeRectCallout">
            <a:avLst>
              <a:gd name="adj1" fmla="val -7282"/>
              <a:gd name="adj2" fmla="val -6204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solidFill>
                  <a:schemeClr val="tx1"/>
                </a:solidFill>
              </a:rPr>
              <a:t>Social Workers can verify what the family says through speaking to other professionals</a:t>
            </a:r>
          </a:p>
        </p:txBody>
      </p:sp>
      <p:sp>
        <p:nvSpPr>
          <p:cNvPr id="3" name="Slide Number Placeholder 2">
            <a:extLst>
              <a:ext uri="{FF2B5EF4-FFF2-40B4-BE49-F238E27FC236}">
                <a16:creationId xmlns:a16="http://schemas.microsoft.com/office/drawing/2014/main" id="{6BFF0A0B-51A7-415B-9C23-2BD068ACC052}"/>
              </a:ext>
            </a:extLst>
          </p:cNvPr>
          <p:cNvSpPr>
            <a:spLocks noGrp="1"/>
          </p:cNvSpPr>
          <p:nvPr>
            <p:ph type="sldNum" sz="quarter" idx="12"/>
          </p:nvPr>
        </p:nvSpPr>
        <p:spPr/>
        <p:txBody>
          <a:bodyPr/>
          <a:lstStyle/>
          <a:p>
            <a:fld id="{C6A4B429-0189-47CD-9DDA-A001F58C55D3}" type="slidenum">
              <a:rPr lang="en-US" smtClean="0"/>
              <a:pPr/>
              <a:t>86</a:t>
            </a:fld>
            <a:endParaRPr lang="en-US"/>
          </a:p>
        </p:txBody>
      </p:sp>
      <p:sp>
        <p:nvSpPr>
          <p:cNvPr id="20" name="TextBox 19">
            <a:extLst>
              <a:ext uri="{FF2B5EF4-FFF2-40B4-BE49-F238E27FC236}">
                <a16:creationId xmlns:a16="http://schemas.microsoft.com/office/drawing/2014/main" id="{94E8E2E3-BE7F-4E46-823A-F793565F1BDE}"/>
              </a:ext>
            </a:extLst>
          </p:cNvPr>
          <p:cNvSpPr txBox="1"/>
          <p:nvPr/>
        </p:nvSpPr>
        <p:spPr>
          <a:xfrm>
            <a:off x="969964" y="1764002"/>
            <a:ext cx="5302500" cy="215444"/>
          </a:xfrm>
          <a:prstGeom prst="rect">
            <a:avLst/>
          </a:prstGeom>
          <a:noFill/>
        </p:spPr>
        <p:txBody>
          <a:bodyPr wrap="square" lIns="0" tIns="0" rIns="0" bIns="0" rtlCol="0">
            <a:spAutoFit/>
          </a:bodyPr>
          <a:lstStyle/>
          <a:p>
            <a:r>
              <a:rPr lang="en-GB" sz="1400" b="1">
                <a:solidFill>
                  <a:schemeClr val="tx2"/>
                </a:solidFill>
                <a:latin typeface="+mj-lt"/>
              </a:rPr>
              <a:t>Ideal Social Worker SW assessment workflow</a:t>
            </a:r>
          </a:p>
        </p:txBody>
      </p:sp>
    </p:spTree>
    <p:extLst>
      <p:ext uri="{BB962C8B-B14F-4D97-AF65-F5344CB8AC3E}">
        <p14:creationId xmlns:p14="http://schemas.microsoft.com/office/powerpoint/2010/main" val="13691121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FA173887-91D6-49BD-88E8-6D2D0937925C}"/>
              </a:ext>
            </a:extLst>
          </p:cNvPr>
          <p:cNvSpPr txBox="1">
            <a:spLocks/>
          </p:cNvSpPr>
          <p:nvPr/>
        </p:nvSpPr>
        <p:spPr>
          <a:xfrm>
            <a:off x="969964" y="438385"/>
            <a:ext cx="7491414" cy="509751"/>
          </a:xfrm>
          <a:prstGeom prst="rect">
            <a:avLst/>
          </a:prstGeom>
        </p:spPr>
        <p:txBody>
          <a:bodyPr lIns="0" tIns="0"/>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r>
              <a:rPr lang="en-GB"/>
              <a:t>initial plan for alpha</a:t>
            </a:r>
          </a:p>
        </p:txBody>
      </p:sp>
      <p:sp>
        <p:nvSpPr>
          <p:cNvPr id="2" name="Slide Number Placeholder 1">
            <a:extLst>
              <a:ext uri="{FF2B5EF4-FFF2-40B4-BE49-F238E27FC236}">
                <a16:creationId xmlns:a16="http://schemas.microsoft.com/office/drawing/2014/main" id="{BC7EB0AD-46E1-4D35-A7AE-6B7486FB3D39}"/>
              </a:ext>
            </a:extLst>
          </p:cNvPr>
          <p:cNvSpPr>
            <a:spLocks noGrp="1"/>
          </p:cNvSpPr>
          <p:nvPr>
            <p:ph type="sldNum" sz="quarter" idx="12"/>
          </p:nvPr>
        </p:nvSpPr>
        <p:spPr/>
        <p:txBody>
          <a:bodyPr/>
          <a:lstStyle/>
          <a:p>
            <a:fld id="{C6A4B429-0189-47CD-9DDA-A001F58C55D3}" type="slidenum">
              <a:rPr lang="en-US" smtClean="0"/>
              <a:pPr/>
              <a:t>87</a:t>
            </a:fld>
            <a:endParaRPr lang="en-US"/>
          </a:p>
        </p:txBody>
      </p:sp>
      <p:sp>
        <p:nvSpPr>
          <p:cNvPr id="3" name="Arrow: Right 2">
            <a:extLst>
              <a:ext uri="{FF2B5EF4-FFF2-40B4-BE49-F238E27FC236}">
                <a16:creationId xmlns:a16="http://schemas.microsoft.com/office/drawing/2014/main" id="{CEAF285B-FBC4-4526-844C-1780096EEE98}"/>
              </a:ext>
            </a:extLst>
          </p:cNvPr>
          <p:cNvSpPr/>
          <p:nvPr/>
        </p:nvSpPr>
        <p:spPr>
          <a:xfrm>
            <a:off x="969963" y="1301046"/>
            <a:ext cx="7491414" cy="365125"/>
          </a:xfrm>
          <a:prstGeom prst="rightArrow">
            <a:avLst/>
          </a:prstGeom>
          <a:solidFill>
            <a:schemeClr val="accent6">
              <a:lumMod val="25000"/>
            </a:schemeClr>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69E42B59-3D36-49EC-B907-A1BA2C8E9531}"/>
              </a:ext>
            </a:extLst>
          </p:cNvPr>
          <p:cNvSpPr/>
          <p:nvPr/>
        </p:nvSpPr>
        <p:spPr>
          <a:xfrm>
            <a:off x="969963" y="1675899"/>
            <a:ext cx="1782965" cy="365125"/>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7D1C23D-6C62-4804-8B2B-89F7E2766D3E}"/>
              </a:ext>
            </a:extLst>
          </p:cNvPr>
          <p:cNvSpPr txBox="1"/>
          <p:nvPr/>
        </p:nvSpPr>
        <p:spPr>
          <a:xfrm>
            <a:off x="969963" y="2031296"/>
            <a:ext cx="1284051" cy="184666"/>
          </a:xfrm>
          <a:prstGeom prst="rect">
            <a:avLst/>
          </a:prstGeom>
          <a:noFill/>
        </p:spPr>
        <p:txBody>
          <a:bodyPr wrap="square" lIns="0" tIns="0" rIns="0" bIns="0" rtlCol="0">
            <a:spAutoFit/>
          </a:bodyPr>
          <a:lstStyle/>
          <a:p>
            <a:r>
              <a:rPr lang="pt-PT" sz="1200" b="1">
                <a:latin typeface="+mj-lt"/>
              </a:rPr>
              <a:t>Sprint 1 - 2</a:t>
            </a:r>
            <a:endParaRPr lang="en-GB" sz="1200" b="1" err="1">
              <a:latin typeface="+mj-lt"/>
            </a:endParaRPr>
          </a:p>
        </p:txBody>
      </p:sp>
      <p:sp>
        <p:nvSpPr>
          <p:cNvPr id="10" name="Arrow: Right 9">
            <a:extLst>
              <a:ext uri="{FF2B5EF4-FFF2-40B4-BE49-F238E27FC236}">
                <a16:creationId xmlns:a16="http://schemas.microsoft.com/office/drawing/2014/main" id="{672536F1-B18F-4CA7-BF13-91F551CA2BBA}"/>
              </a:ext>
            </a:extLst>
          </p:cNvPr>
          <p:cNvSpPr/>
          <p:nvPr/>
        </p:nvSpPr>
        <p:spPr>
          <a:xfrm>
            <a:off x="2752929" y="3157927"/>
            <a:ext cx="2743200" cy="365125"/>
          </a:xfrm>
          <a:prstGeom prst="right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41368AF-4615-4931-85E4-6D51DFAB68ED}"/>
              </a:ext>
            </a:extLst>
          </p:cNvPr>
          <p:cNvSpPr txBox="1"/>
          <p:nvPr/>
        </p:nvSpPr>
        <p:spPr>
          <a:xfrm>
            <a:off x="2752928" y="3506086"/>
            <a:ext cx="1284051" cy="184666"/>
          </a:xfrm>
          <a:prstGeom prst="rect">
            <a:avLst/>
          </a:prstGeom>
          <a:noFill/>
        </p:spPr>
        <p:txBody>
          <a:bodyPr wrap="square" lIns="0" tIns="0" rIns="0" bIns="0" rtlCol="0">
            <a:spAutoFit/>
          </a:bodyPr>
          <a:lstStyle/>
          <a:p>
            <a:r>
              <a:rPr lang="pt-PT" sz="1200" b="1">
                <a:latin typeface="+mj-lt"/>
              </a:rPr>
              <a:t>Sprint 3 - 5</a:t>
            </a:r>
            <a:endParaRPr lang="en-GB" sz="1200" b="1" err="1">
              <a:latin typeface="+mj-lt"/>
            </a:endParaRPr>
          </a:p>
        </p:txBody>
      </p:sp>
      <p:sp>
        <p:nvSpPr>
          <p:cNvPr id="14" name="Arrow: Right 13">
            <a:extLst>
              <a:ext uri="{FF2B5EF4-FFF2-40B4-BE49-F238E27FC236}">
                <a16:creationId xmlns:a16="http://schemas.microsoft.com/office/drawing/2014/main" id="{86379051-F1BF-4FB7-8500-83D22AD7C2A0}"/>
              </a:ext>
            </a:extLst>
          </p:cNvPr>
          <p:cNvSpPr/>
          <p:nvPr/>
        </p:nvSpPr>
        <p:spPr>
          <a:xfrm>
            <a:off x="5223753" y="4645524"/>
            <a:ext cx="3237624" cy="365125"/>
          </a:xfrm>
          <a:prstGeom prst="rightArrow">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F8F1125E-2B25-4C74-9C5D-059A2A5570E4}"/>
              </a:ext>
            </a:extLst>
          </p:cNvPr>
          <p:cNvSpPr txBox="1"/>
          <p:nvPr/>
        </p:nvSpPr>
        <p:spPr>
          <a:xfrm>
            <a:off x="5223753" y="5010649"/>
            <a:ext cx="1284051" cy="184666"/>
          </a:xfrm>
          <a:prstGeom prst="rect">
            <a:avLst/>
          </a:prstGeom>
          <a:noFill/>
        </p:spPr>
        <p:txBody>
          <a:bodyPr wrap="square" lIns="0" tIns="0" rIns="0" bIns="0" rtlCol="0">
            <a:spAutoFit/>
          </a:bodyPr>
          <a:lstStyle/>
          <a:p>
            <a:r>
              <a:rPr lang="pt-PT" sz="1200" b="1">
                <a:latin typeface="+mj-lt"/>
              </a:rPr>
              <a:t>Sprint 6 - 8</a:t>
            </a:r>
            <a:endParaRPr lang="en-GB" sz="1200" b="1" err="1">
              <a:latin typeface="+mj-lt"/>
            </a:endParaRPr>
          </a:p>
        </p:txBody>
      </p:sp>
      <p:sp>
        <p:nvSpPr>
          <p:cNvPr id="6" name="TextBox 5">
            <a:extLst>
              <a:ext uri="{FF2B5EF4-FFF2-40B4-BE49-F238E27FC236}">
                <a16:creationId xmlns:a16="http://schemas.microsoft.com/office/drawing/2014/main" id="{50881D86-7195-4595-9160-D040DF126610}"/>
              </a:ext>
            </a:extLst>
          </p:cNvPr>
          <p:cNvSpPr txBox="1"/>
          <p:nvPr/>
        </p:nvSpPr>
        <p:spPr>
          <a:xfrm>
            <a:off x="969963" y="2238998"/>
            <a:ext cx="3696512" cy="107721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GB" sz="1000">
                <a:latin typeface="+mj-lt"/>
              </a:rPr>
              <a:t>Work with IG on data requests and schedule critical path meetings </a:t>
            </a:r>
          </a:p>
          <a:p>
            <a:pPr marL="171450" indent="-171450">
              <a:buFont typeface="Arial" panose="020B0604020202020204" pitchFamily="34" charset="0"/>
              <a:buChar char="•"/>
            </a:pPr>
            <a:r>
              <a:rPr lang="en-GB" sz="1000">
                <a:latin typeface="+mj-lt"/>
              </a:rPr>
              <a:t>Kick-off with stakeholders</a:t>
            </a:r>
          </a:p>
          <a:p>
            <a:pPr marL="171450" indent="-171450">
              <a:buFont typeface="Arial" panose="020B0604020202020204" pitchFamily="34" charset="0"/>
              <a:buChar char="•"/>
            </a:pPr>
            <a:r>
              <a:rPr lang="en-GB" sz="1000">
                <a:latin typeface="+mj-lt"/>
              </a:rPr>
              <a:t>Initial interviews with users and tech/data leads, focusing on existing solutions (Stockport &amp; Leeds)</a:t>
            </a:r>
          </a:p>
          <a:p>
            <a:pPr marL="171450" indent="-171450">
              <a:buFont typeface="Arial" panose="020B0604020202020204" pitchFamily="34" charset="0"/>
              <a:buChar char="•"/>
            </a:pPr>
            <a:r>
              <a:rPr lang="en-GB" sz="1000">
                <a:latin typeface="+mj-lt"/>
              </a:rPr>
              <a:t>Begin work on family matching algorithm, extracting the necessary data taking into account permissions, availability, structure etc.  </a:t>
            </a:r>
          </a:p>
          <a:p>
            <a:pPr marL="285750" indent="-285750">
              <a:buFont typeface="Arial" panose="020B0604020202020204" pitchFamily="34" charset="0"/>
              <a:buChar char="•"/>
            </a:pPr>
            <a:endParaRPr lang="en-GB" sz="1000" err="1">
              <a:latin typeface="+mj-lt"/>
            </a:endParaRPr>
          </a:p>
        </p:txBody>
      </p:sp>
      <p:sp>
        <p:nvSpPr>
          <p:cNvPr id="17" name="TextBox 16">
            <a:extLst>
              <a:ext uri="{FF2B5EF4-FFF2-40B4-BE49-F238E27FC236}">
                <a16:creationId xmlns:a16="http://schemas.microsoft.com/office/drawing/2014/main" id="{89DC3CA6-FA43-4362-BB23-50D4EADB0913}"/>
              </a:ext>
            </a:extLst>
          </p:cNvPr>
          <p:cNvSpPr txBox="1"/>
          <p:nvPr/>
        </p:nvSpPr>
        <p:spPr>
          <a:xfrm>
            <a:off x="2752928" y="3705246"/>
            <a:ext cx="3696511" cy="923330"/>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GB" sz="1000">
                <a:latin typeface="+mj-lt"/>
              </a:rPr>
              <a:t>Develop mock-ups and wireframes for initial user testing</a:t>
            </a:r>
          </a:p>
          <a:p>
            <a:pPr marL="171450" indent="-171450">
              <a:buFont typeface="Arial" panose="020B0604020202020204" pitchFamily="34" charset="0"/>
              <a:buChar char="•"/>
            </a:pPr>
            <a:r>
              <a:rPr lang="en-GB" sz="1000">
                <a:latin typeface="+mj-lt"/>
              </a:rPr>
              <a:t>Develop MVP: a simple view of which services are engaged with a family (limited based on availability of data)</a:t>
            </a:r>
          </a:p>
          <a:p>
            <a:pPr marL="171450" indent="-171450">
              <a:buFont typeface="Arial" panose="020B0604020202020204" pitchFamily="34" charset="0"/>
              <a:buChar char="•"/>
            </a:pPr>
            <a:r>
              <a:rPr lang="en-GB" sz="1000">
                <a:latin typeface="+mj-lt"/>
              </a:rPr>
              <a:t>Iterate family matching algorithm design</a:t>
            </a:r>
          </a:p>
          <a:p>
            <a:pPr marL="171450" indent="-171450">
              <a:buFont typeface="Arial" panose="020B0604020202020204" pitchFamily="34" charset="0"/>
              <a:buChar char="•"/>
            </a:pPr>
            <a:r>
              <a:rPr lang="en-GB" sz="1000">
                <a:latin typeface="+mj-lt"/>
              </a:rPr>
              <a:t>Test with users against need</a:t>
            </a:r>
          </a:p>
          <a:p>
            <a:pPr marL="171450" indent="-171450">
              <a:buFont typeface="Arial" panose="020B0604020202020204" pitchFamily="34" charset="0"/>
              <a:buChar char="•"/>
            </a:pPr>
            <a:r>
              <a:rPr lang="en-GB" sz="1000">
                <a:latin typeface="+mj-lt"/>
              </a:rPr>
              <a:t>Iterate prototype with release each sprint for ongoing user testing</a:t>
            </a:r>
          </a:p>
        </p:txBody>
      </p:sp>
      <p:sp>
        <p:nvSpPr>
          <p:cNvPr id="18" name="TextBox 17">
            <a:extLst>
              <a:ext uri="{FF2B5EF4-FFF2-40B4-BE49-F238E27FC236}">
                <a16:creationId xmlns:a16="http://schemas.microsoft.com/office/drawing/2014/main" id="{8425103D-3556-410B-8C74-CBF82663B68E}"/>
              </a:ext>
            </a:extLst>
          </p:cNvPr>
          <p:cNvSpPr txBox="1"/>
          <p:nvPr/>
        </p:nvSpPr>
        <p:spPr>
          <a:xfrm>
            <a:off x="5223753" y="5195315"/>
            <a:ext cx="3696511" cy="107721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GB" sz="1000">
                <a:latin typeface="+mj-lt"/>
              </a:rPr>
              <a:t>The prototype sol. developed (incl. final iterations and testing)</a:t>
            </a:r>
          </a:p>
          <a:p>
            <a:pPr marL="171450" indent="-171450">
              <a:buFont typeface="Arial" panose="020B0604020202020204" pitchFamily="34" charset="0"/>
              <a:buChar char="•"/>
            </a:pPr>
            <a:r>
              <a:rPr lang="en-GB" sz="1000">
                <a:latin typeface="+mj-lt"/>
              </a:rPr>
              <a:t>User research report on needs and if/how prototype meets these</a:t>
            </a:r>
          </a:p>
          <a:p>
            <a:pPr marL="171450" indent="-171450">
              <a:buFont typeface="Arial" panose="020B0604020202020204" pitchFamily="34" charset="0"/>
              <a:buChar char="•"/>
            </a:pPr>
            <a:r>
              <a:rPr lang="en-GB" sz="1000">
                <a:latin typeface="+mj-lt"/>
              </a:rPr>
              <a:t>Business case on impact on children’s outcomes, time/cost saving for users and costs of beta &amp;live</a:t>
            </a:r>
          </a:p>
          <a:p>
            <a:pPr marL="171450" indent="-171450">
              <a:buFont typeface="Arial" panose="020B0604020202020204" pitchFamily="34" charset="0"/>
              <a:buChar char="•"/>
            </a:pPr>
            <a:r>
              <a:rPr lang="en-GB" sz="1000">
                <a:latin typeface="+mj-lt"/>
              </a:rPr>
              <a:t>Beta plan: what to build, plan, team requirements etc.</a:t>
            </a:r>
          </a:p>
          <a:p>
            <a:pPr marL="171450" indent="-171450">
              <a:buFont typeface="Arial" panose="020B0604020202020204" pitchFamily="34" charset="0"/>
              <a:buChar char="•"/>
            </a:pPr>
            <a:r>
              <a:rPr lang="en-GB" sz="1000">
                <a:latin typeface="+mj-lt"/>
              </a:rPr>
              <a:t>Beta-gateway – assess whether to progress to beta with key stakeholders</a:t>
            </a:r>
          </a:p>
        </p:txBody>
      </p:sp>
      <p:sp>
        <p:nvSpPr>
          <p:cNvPr id="19" name="TextBox 18">
            <a:extLst>
              <a:ext uri="{FF2B5EF4-FFF2-40B4-BE49-F238E27FC236}">
                <a16:creationId xmlns:a16="http://schemas.microsoft.com/office/drawing/2014/main" id="{39AEFB74-FBA0-4F66-A4B9-FA590B07742D}"/>
              </a:ext>
            </a:extLst>
          </p:cNvPr>
          <p:cNvSpPr txBox="1"/>
          <p:nvPr/>
        </p:nvSpPr>
        <p:spPr>
          <a:xfrm>
            <a:off x="992360" y="1215984"/>
            <a:ext cx="603115" cy="153888"/>
          </a:xfrm>
          <a:prstGeom prst="rect">
            <a:avLst/>
          </a:prstGeom>
          <a:noFill/>
        </p:spPr>
        <p:txBody>
          <a:bodyPr wrap="square" lIns="0" tIns="0" rIns="0" bIns="0" rtlCol="0">
            <a:spAutoFit/>
          </a:bodyPr>
          <a:lstStyle/>
          <a:p>
            <a:r>
              <a:rPr lang="pt-PT" sz="1000">
                <a:latin typeface="+mj-lt"/>
              </a:rPr>
              <a:t>February</a:t>
            </a:r>
            <a:endParaRPr lang="en-GB" sz="1000" err="1">
              <a:latin typeface="+mj-lt"/>
            </a:endParaRPr>
          </a:p>
        </p:txBody>
      </p:sp>
      <p:sp>
        <p:nvSpPr>
          <p:cNvPr id="22" name="TextBox 21">
            <a:extLst>
              <a:ext uri="{FF2B5EF4-FFF2-40B4-BE49-F238E27FC236}">
                <a16:creationId xmlns:a16="http://schemas.microsoft.com/office/drawing/2014/main" id="{3A2AE5BA-9619-4404-861A-BDDC02C88C6C}"/>
              </a:ext>
            </a:extLst>
          </p:cNvPr>
          <p:cNvSpPr txBox="1"/>
          <p:nvPr/>
        </p:nvSpPr>
        <p:spPr>
          <a:xfrm>
            <a:off x="6842565" y="1214530"/>
            <a:ext cx="603115" cy="153888"/>
          </a:xfrm>
          <a:prstGeom prst="rect">
            <a:avLst/>
          </a:prstGeom>
          <a:noFill/>
        </p:spPr>
        <p:txBody>
          <a:bodyPr wrap="square" lIns="0" tIns="0" rIns="0" bIns="0" rtlCol="0">
            <a:spAutoFit/>
          </a:bodyPr>
          <a:lstStyle/>
          <a:p>
            <a:r>
              <a:rPr lang="pt-PT" sz="1000">
                <a:latin typeface="+mj-lt"/>
              </a:rPr>
              <a:t>April</a:t>
            </a:r>
            <a:endParaRPr lang="en-GB" sz="1000">
              <a:latin typeface="+mj-lt"/>
            </a:endParaRPr>
          </a:p>
        </p:txBody>
      </p:sp>
      <p:sp>
        <p:nvSpPr>
          <p:cNvPr id="23" name="TextBox 22">
            <a:extLst>
              <a:ext uri="{FF2B5EF4-FFF2-40B4-BE49-F238E27FC236}">
                <a16:creationId xmlns:a16="http://schemas.microsoft.com/office/drawing/2014/main" id="{2DE2ADC4-3736-41A9-8BD1-CB8A6559D07A}"/>
              </a:ext>
            </a:extLst>
          </p:cNvPr>
          <p:cNvSpPr txBox="1"/>
          <p:nvPr/>
        </p:nvSpPr>
        <p:spPr>
          <a:xfrm>
            <a:off x="3917462" y="1214530"/>
            <a:ext cx="603115" cy="153888"/>
          </a:xfrm>
          <a:prstGeom prst="rect">
            <a:avLst/>
          </a:prstGeom>
          <a:noFill/>
        </p:spPr>
        <p:txBody>
          <a:bodyPr wrap="square" lIns="0" tIns="0" rIns="0" bIns="0" rtlCol="0">
            <a:spAutoFit/>
          </a:bodyPr>
          <a:lstStyle/>
          <a:p>
            <a:r>
              <a:rPr lang="pt-PT" sz="1000">
                <a:latin typeface="+mj-lt"/>
              </a:rPr>
              <a:t>March</a:t>
            </a:r>
            <a:endParaRPr lang="en-GB" sz="1000">
              <a:latin typeface="+mj-lt"/>
            </a:endParaRPr>
          </a:p>
        </p:txBody>
      </p:sp>
    </p:spTree>
    <p:extLst>
      <p:ext uri="{BB962C8B-B14F-4D97-AF65-F5344CB8AC3E}">
        <p14:creationId xmlns:p14="http://schemas.microsoft.com/office/powerpoint/2010/main" val="1004275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FA173887-91D6-49BD-88E8-6D2D0937925C}"/>
              </a:ext>
            </a:extLst>
          </p:cNvPr>
          <p:cNvSpPr txBox="1">
            <a:spLocks/>
          </p:cNvSpPr>
          <p:nvPr/>
        </p:nvSpPr>
        <p:spPr>
          <a:xfrm>
            <a:off x="969964" y="438385"/>
            <a:ext cx="7491414" cy="509751"/>
          </a:xfrm>
          <a:prstGeom prst="rect">
            <a:avLst/>
          </a:prstGeom>
        </p:spPr>
        <p:txBody>
          <a:bodyPr lIns="0" tIns="0"/>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r>
              <a:rPr lang="en-GB"/>
              <a:t>Delivering alpha will require a multi-disciplinary team</a:t>
            </a:r>
          </a:p>
        </p:txBody>
      </p:sp>
      <p:sp>
        <p:nvSpPr>
          <p:cNvPr id="2" name="Slide Number Placeholder 1">
            <a:extLst>
              <a:ext uri="{FF2B5EF4-FFF2-40B4-BE49-F238E27FC236}">
                <a16:creationId xmlns:a16="http://schemas.microsoft.com/office/drawing/2014/main" id="{BC7EB0AD-46E1-4D35-A7AE-6B7486FB3D39}"/>
              </a:ext>
            </a:extLst>
          </p:cNvPr>
          <p:cNvSpPr>
            <a:spLocks noGrp="1"/>
          </p:cNvSpPr>
          <p:nvPr>
            <p:ph type="sldNum" sz="quarter" idx="12"/>
          </p:nvPr>
        </p:nvSpPr>
        <p:spPr/>
        <p:txBody>
          <a:bodyPr/>
          <a:lstStyle/>
          <a:p>
            <a:fld id="{C6A4B429-0189-47CD-9DDA-A001F58C55D3}" type="slidenum">
              <a:rPr lang="en-US" smtClean="0"/>
              <a:pPr/>
              <a:t>88</a:t>
            </a:fld>
            <a:endParaRPr lang="en-US"/>
          </a:p>
        </p:txBody>
      </p:sp>
      <p:sp>
        <p:nvSpPr>
          <p:cNvPr id="9" name="TextBox 8">
            <a:extLst>
              <a:ext uri="{FF2B5EF4-FFF2-40B4-BE49-F238E27FC236}">
                <a16:creationId xmlns:a16="http://schemas.microsoft.com/office/drawing/2014/main" id="{12A142C9-2B26-4E9F-A16C-DE073ED69013}"/>
              </a:ext>
            </a:extLst>
          </p:cNvPr>
          <p:cNvSpPr txBox="1"/>
          <p:nvPr/>
        </p:nvSpPr>
        <p:spPr>
          <a:xfrm>
            <a:off x="969964" y="1385314"/>
            <a:ext cx="7767636" cy="2662267"/>
          </a:xfrm>
          <a:prstGeom prst="rect">
            <a:avLst/>
          </a:prstGeom>
          <a:noFill/>
        </p:spPr>
        <p:txBody>
          <a:bodyPr wrap="square" lIns="0" tIns="0" rIns="0" bIns="0" rtlCol="0">
            <a:spAutoFit/>
          </a:bodyPr>
          <a:lstStyle/>
          <a:p>
            <a:r>
              <a:rPr lang="en-GB" sz="1300" b="1">
                <a:solidFill>
                  <a:schemeClr val="tx2"/>
                </a:solidFill>
                <a:latin typeface="+mj-lt"/>
              </a:rPr>
              <a:t>Core team requirement</a:t>
            </a:r>
          </a:p>
          <a:p>
            <a:pPr marL="180000" indent="-180000">
              <a:spcBef>
                <a:spcPts val="1200"/>
              </a:spcBef>
              <a:buFont typeface="Arial" panose="020B0604020202020204" pitchFamily="34" charset="0"/>
              <a:buChar char="•"/>
            </a:pPr>
            <a:r>
              <a:rPr lang="en-GB" sz="1300" b="1">
                <a:latin typeface="+mj-lt"/>
              </a:rPr>
              <a:t>User researcher / product designer </a:t>
            </a:r>
            <a:r>
              <a:rPr lang="en-GB" sz="1300">
                <a:latin typeface="+mj-lt"/>
              </a:rPr>
              <a:t>– lead on user testing and UI/UX design</a:t>
            </a:r>
          </a:p>
          <a:p>
            <a:pPr marL="180000" indent="-180000">
              <a:spcBef>
                <a:spcPts val="1200"/>
              </a:spcBef>
              <a:buFont typeface="Arial" panose="020B0604020202020204" pitchFamily="34" charset="0"/>
              <a:buChar char="•"/>
            </a:pPr>
            <a:r>
              <a:rPr lang="en-GB" sz="1300" b="1">
                <a:latin typeface="+mj-lt"/>
              </a:rPr>
              <a:t>Developer </a:t>
            </a:r>
            <a:r>
              <a:rPr lang="en-GB" sz="1300">
                <a:latin typeface="+mj-lt"/>
              </a:rPr>
              <a:t>– to build the prototype tool for Social Workers</a:t>
            </a:r>
          </a:p>
          <a:p>
            <a:pPr marL="180000" indent="-180000">
              <a:spcBef>
                <a:spcPts val="1200"/>
              </a:spcBef>
              <a:buFont typeface="Arial" panose="020B0604020202020204" pitchFamily="34" charset="0"/>
              <a:buChar char="•"/>
            </a:pPr>
            <a:r>
              <a:rPr lang="en-GB" sz="1300" b="1">
                <a:latin typeface="+mj-lt"/>
              </a:rPr>
              <a:t>Data scientist </a:t>
            </a:r>
            <a:r>
              <a:rPr lang="en-GB" sz="1300">
                <a:latin typeface="+mj-lt"/>
              </a:rPr>
              <a:t>– to develop a matching algorithm to identify families within data, work on matching individuals between services and lead on data quality testing</a:t>
            </a:r>
          </a:p>
          <a:p>
            <a:pPr marL="180000" indent="-180000">
              <a:spcBef>
                <a:spcPts val="1200"/>
              </a:spcBef>
              <a:buFont typeface="Arial" panose="020B0604020202020204" pitchFamily="34" charset="0"/>
              <a:buChar char="•"/>
            </a:pPr>
            <a:r>
              <a:rPr lang="en-GB" sz="1300" b="1">
                <a:latin typeface="+mj-lt"/>
              </a:rPr>
              <a:t>Business / Data analyst </a:t>
            </a:r>
            <a:r>
              <a:rPr lang="en-GB" sz="1300">
                <a:latin typeface="+mj-lt"/>
              </a:rPr>
              <a:t>– to support across the work on matching approaches, IG and data availability/sourcing, developing materials, capturing artefacts, partner engagement, user research etc.</a:t>
            </a:r>
          </a:p>
          <a:p>
            <a:pPr marL="180000" indent="-180000">
              <a:spcBef>
                <a:spcPts val="1200"/>
              </a:spcBef>
              <a:buFont typeface="Arial" panose="020B0604020202020204" pitchFamily="34" charset="0"/>
              <a:buChar char="•"/>
            </a:pPr>
            <a:r>
              <a:rPr lang="en-GB" sz="1300" b="1">
                <a:latin typeface="+mj-lt"/>
              </a:rPr>
              <a:t>Project manager </a:t>
            </a:r>
            <a:r>
              <a:rPr lang="en-GB" sz="1300">
                <a:latin typeface="+mj-lt"/>
              </a:rPr>
              <a:t>– to manage the project and coordinate product development</a:t>
            </a:r>
          </a:p>
          <a:p>
            <a:pPr>
              <a:spcBef>
                <a:spcPts val="600"/>
              </a:spcBef>
            </a:pPr>
            <a:endParaRPr lang="en-GB" sz="1400" b="1">
              <a:latin typeface="+mj-lt"/>
            </a:endParaRPr>
          </a:p>
        </p:txBody>
      </p:sp>
      <p:sp>
        <p:nvSpPr>
          <p:cNvPr id="8" name="TextBox 7">
            <a:extLst>
              <a:ext uri="{FF2B5EF4-FFF2-40B4-BE49-F238E27FC236}">
                <a16:creationId xmlns:a16="http://schemas.microsoft.com/office/drawing/2014/main" id="{94A6055D-A7F7-4D2C-9073-5C2FD60BE2FF}"/>
              </a:ext>
            </a:extLst>
          </p:cNvPr>
          <p:cNvSpPr txBox="1"/>
          <p:nvPr/>
        </p:nvSpPr>
        <p:spPr>
          <a:xfrm>
            <a:off x="969964" y="4329325"/>
            <a:ext cx="7767636" cy="1261884"/>
          </a:xfrm>
          <a:prstGeom prst="rect">
            <a:avLst/>
          </a:prstGeom>
          <a:noFill/>
        </p:spPr>
        <p:txBody>
          <a:bodyPr wrap="square" lIns="0" tIns="0" rIns="0" bIns="0" rtlCol="0">
            <a:spAutoFit/>
          </a:bodyPr>
          <a:lstStyle/>
          <a:p>
            <a:r>
              <a:rPr lang="en-GB" sz="1300" b="1">
                <a:solidFill>
                  <a:schemeClr val="tx2"/>
                </a:solidFill>
                <a:latin typeface="+mj-lt"/>
              </a:rPr>
              <a:t>Local authority core team requirement</a:t>
            </a:r>
          </a:p>
          <a:p>
            <a:pPr marL="180000" indent="-180000">
              <a:spcBef>
                <a:spcPts val="1200"/>
              </a:spcBef>
              <a:buFont typeface="Arial" panose="020B0604020202020204" pitchFamily="34" charset="0"/>
              <a:buChar char="•"/>
            </a:pPr>
            <a:r>
              <a:rPr lang="en-GB" sz="1300" b="1">
                <a:latin typeface="+mj-lt"/>
              </a:rPr>
              <a:t>Social Workers </a:t>
            </a:r>
            <a:r>
              <a:rPr lang="en-GB" sz="1300">
                <a:latin typeface="+mj-lt"/>
              </a:rPr>
              <a:t>– 3-5 SWs per authority to try the tool</a:t>
            </a:r>
          </a:p>
          <a:p>
            <a:pPr marL="180000" indent="-180000">
              <a:spcBef>
                <a:spcPts val="1200"/>
              </a:spcBef>
              <a:buFont typeface="Arial" panose="020B0604020202020204" pitchFamily="34" charset="0"/>
              <a:buChar char="•"/>
            </a:pPr>
            <a:r>
              <a:rPr lang="en-GB" sz="1300" b="1">
                <a:latin typeface="+mj-lt"/>
              </a:rPr>
              <a:t>Developers / Database managers </a:t>
            </a:r>
            <a:r>
              <a:rPr lang="en-GB" sz="1300">
                <a:latin typeface="+mj-lt"/>
              </a:rPr>
              <a:t>– to support access to the data from current systems</a:t>
            </a:r>
          </a:p>
          <a:p>
            <a:pPr marL="180000" indent="-180000">
              <a:spcBef>
                <a:spcPts val="1200"/>
              </a:spcBef>
              <a:buFont typeface="Arial" panose="020B0604020202020204" pitchFamily="34" charset="0"/>
              <a:buChar char="•"/>
            </a:pPr>
            <a:r>
              <a:rPr lang="en-GB" sz="1300" b="1">
                <a:latin typeface="+mj-lt"/>
              </a:rPr>
              <a:t>Project management </a:t>
            </a:r>
            <a:r>
              <a:rPr lang="en-GB" sz="1300">
                <a:latin typeface="+mj-lt"/>
              </a:rPr>
              <a:t>– to coordinate the support and steer the work (with senior leadership)</a:t>
            </a:r>
            <a:endParaRPr lang="en-GB" sz="1300" b="1">
              <a:latin typeface="+mj-lt"/>
            </a:endParaRPr>
          </a:p>
        </p:txBody>
      </p:sp>
    </p:spTree>
    <p:extLst>
      <p:ext uri="{BB962C8B-B14F-4D97-AF65-F5344CB8AC3E}">
        <p14:creationId xmlns:p14="http://schemas.microsoft.com/office/powerpoint/2010/main" val="3544487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FA173887-91D6-49BD-88E8-6D2D0937925C}"/>
              </a:ext>
            </a:extLst>
          </p:cNvPr>
          <p:cNvSpPr txBox="1">
            <a:spLocks/>
          </p:cNvSpPr>
          <p:nvPr/>
        </p:nvSpPr>
        <p:spPr>
          <a:xfrm>
            <a:off x="969964" y="438385"/>
            <a:ext cx="7491414" cy="509751"/>
          </a:xfrm>
          <a:prstGeom prst="rect">
            <a:avLst/>
          </a:prstGeom>
        </p:spPr>
        <p:txBody>
          <a:bodyPr lIns="0" tIns="0" anchor="t"/>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r>
              <a:rPr lang="en-GB" b="1"/>
              <a:t>Children Services Acronyms list</a:t>
            </a:r>
            <a:endParaRPr lang="en-US"/>
          </a:p>
          <a:p>
            <a:endParaRPr lang="en-GB"/>
          </a:p>
        </p:txBody>
      </p:sp>
      <p:sp>
        <p:nvSpPr>
          <p:cNvPr id="2" name="Slide Number Placeholder 1">
            <a:extLst>
              <a:ext uri="{FF2B5EF4-FFF2-40B4-BE49-F238E27FC236}">
                <a16:creationId xmlns:a16="http://schemas.microsoft.com/office/drawing/2014/main" id="{BC7EB0AD-46E1-4D35-A7AE-6B7486FB3D39}"/>
              </a:ext>
            </a:extLst>
          </p:cNvPr>
          <p:cNvSpPr>
            <a:spLocks noGrp="1"/>
          </p:cNvSpPr>
          <p:nvPr>
            <p:ph type="sldNum" sz="quarter" idx="12"/>
          </p:nvPr>
        </p:nvSpPr>
        <p:spPr/>
        <p:txBody>
          <a:bodyPr/>
          <a:lstStyle/>
          <a:p>
            <a:fld id="{C6A4B429-0189-47CD-9DDA-A001F58C55D3}" type="slidenum">
              <a:rPr lang="en-US" smtClean="0"/>
              <a:pPr/>
              <a:t>89</a:t>
            </a:fld>
            <a:endParaRPr lang="en-US"/>
          </a:p>
        </p:txBody>
      </p:sp>
      <p:sp>
        <p:nvSpPr>
          <p:cNvPr id="8" name="TextBox 7">
            <a:extLst>
              <a:ext uri="{FF2B5EF4-FFF2-40B4-BE49-F238E27FC236}">
                <a16:creationId xmlns:a16="http://schemas.microsoft.com/office/drawing/2014/main" id="{94A6055D-A7F7-4D2C-9073-5C2FD60BE2FF}"/>
              </a:ext>
            </a:extLst>
          </p:cNvPr>
          <p:cNvSpPr txBox="1"/>
          <p:nvPr/>
        </p:nvSpPr>
        <p:spPr>
          <a:xfrm>
            <a:off x="969964" y="1329910"/>
            <a:ext cx="3527476" cy="4801314"/>
          </a:xfrm>
          <a:prstGeom prst="rect">
            <a:avLst/>
          </a:prstGeom>
          <a:noFill/>
        </p:spPr>
        <p:txBody>
          <a:bodyPr wrap="square" lIns="0" tIns="0" rIns="0" bIns="0" rtlCol="0" anchor="t">
            <a:spAutoFit/>
          </a:bodyPr>
          <a:lstStyle/>
          <a:p>
            <a:pPr>
              <a:spcBef>
                <a:spcPts val="400"/>
              </a:spcBef>
            </a:pPr>
            <a:r>
              <a:rPr lang="en-GB" sz="1100" b="1">
                <a:solidFill>
                  <a:srgbClr val="000000"/>
                </a:solidFill>
                <a:latin typeface="+mj-lt"/>
              </a:rPr>
              <a:t>ACS</a:t>
            </a:r>
            <a:r>
              <a:rPr lang="en-GB" sz="1100">
                <a:solidFill>
                  <a:srgbClr val="000000"/>
                </a:solidFill>
                <a:latin typeface="+mj-lt"/>
              </a:rPr>
              <a:t> - Administration for Children's Services</a:t>
            </a:r>
            <a:endParaRPr lang="en-US" sz="1100">
              <a:ea typeface="Cambria"/>
            </a:endParaRPr>
          </a:p>
          <a:p>
            <a:pPr>
              <a:spcBef>
                <a:spcPts val="400"/>
              </a:spcBef>
            </a:pPr>
            <a:r>
              <a:rPr lang="en-GB" sz="1100" b="1">
                <a:solidFill>
                  <a:srgbClr val="000000"/>
                </a:solidFill>
                <a:latin typeface="+mj-lt"/>
              </a:rPr>
              <a:t>AIP</a:t>
            </a:r>
            <a:r>
              <a:rPr lang="en-GB" sz="1100">
                <a:solidFill>
                  <a:srgbClr val="000000"/>
                </a:solidFill>
                <a:latin typeface="+mj-lt"/>
              </a:rPr>
              <a:t> - Area Inclusion Partnerships</a:t>
            </a:r>
            <a:endParaRPr lang="en-GB" sz="1100">
              <a:ea typeface="Cambria"/>
            </a:endParaRPr>
          </a:p>
          <a:p>
            <a:pPr>
              <a:spcBef>
                <a:spcPts val="400"/>
              </a:spcBef>
            </a:pPr>
            <a:r>
              <a:rPr lang="en-GB" sz="1100" b="1">
                <a:solidFill>
                  <a:srgbClr val="000000"/>
                </a:solidFill>
                <a:latin typeface="+mj-lt"/>
              </a:rPr>
              <a:t>CAMHS </a:t>
            </a:r>
            <a:r>
              <a:rPr lang="en-GB" sz="1100">
                <a:solidFill>
                  <a:srgbClr val="000000"/>
                </a:solidFill>
                <a:latin typeface="+mj-lt"/>
              </a:rPr>
              <a:t>- Child and Adolescent Mental Health Services</a:t>
            </a:r>
            <a:endParaRPr lang="en-GB" sz="1100">
              <a:ea typeface="Cambria"/>
            </a:endParaRPr>
          </a:p>
          <a:p>
            <a:pPr>
              <a:spcBef>
                <a:spcPts val="400"/>
              </a:spcBef>
            </a:pPr>
            <a:r>
              <a:rPr lang="en-GB" sz="1100" b="1">
                <a:solidFill>
                  <a:srgbClr val="000000"/>
                </a:solidFill>
                <a:latin typeface="+mj-lt"/>
              </a:rPr>
              <a:t>CIN </a:t>
            </a:r>
            <a:r>
              <a:rPr lang="en-GB" sz="1100">
                <a:solidFill>
                  <a:srgbClr val="000000"/>
                </a:solidFill>
                <a:latin typeface="+mj-lt"/>
              </a:rPr>
              <a:t>– Child In Need</a:t>
            </a:r>
            <a:endParaRPr lang="en-GB" sz="1100">
              <a:ea typeface="Cambria"/>
            </a:endParaRPr>
          </a:p>
          <a:p>
            <a:pPr>
              <a:spcBef>
                <a:spcPts val="400"/>
              </a:spcBef>
            </a:pPr>
            <a:r>
              <a:rPr lang="en-GB" sz="1100" b="1">
                <a:solidFill>
                  <a:srgbClr val="000000"/>
                </a:solidFill>
                <a:latin typeface="+mj-lt"/>
              </a:rPr>
              <a:t>CMS</a:t>
            </a:r>
            <a:r>
              <a:rPr lang="en-GB" sz="1100">
                <a:solidFill>
                  <a:srgbClr val="000000"/>
                </a:solidFill>
                <a:latin typeface="+mj-lt"/>
              </a:rPr>
              <a:t> – Case Management System</a:t>
            </a:r>
            <a:endParaRPr lang="en-GB" sz="1100">
              <a:ea typeface="Cambria"/>
            </a:endParaRPr>
          </a:p>
          <a:p>
            <a:pPr>
              <a:spcBef>
                <a:spcPts val="400"/>
              </a:spcBef>
            </a:pPr>
            <a:r>
              <a:rPr lang="en-GB" sz="1100" b="1">
                <a:solidFill>
                  <a:srgbClr val="000000"/>
                </a:solidFill>
                <a:latin typeface="+mj-lt"/>
              </a:rPr>
              <a:t>CPP</a:t>
            </a:r>
            <a:r>
              <a:rPr lang="en-GB" sz="1100">
                <a:solidFill>
                  <a:srgbClr val="000000"/>
                </a:solidFill>
                <a:latin typeface="+mj-lt"/>
              </a:rPr>
              <a:t> – Child Protection Plan</a:t>
            </a:r>
            <a:endParaRPr lang="en-GB" sz="1100">
              <a:ea typeface="Cambria"/>
            </a:endParaRPr>
          </a:p>
          <a:p>
            <a:pPr>
              <a:spcBef>
                <a:spcPts val="400"/>
              </a:spcBef>
            </a:pPr>
            <a:r>
              <a:rPr lang="en-GB" sz="1100" b="1">
                <a:latin typeface="+mj-lt"/>
              </a:rPr>
              <a:t>CSC</a:t>
            </a:r>
            <a:r>
              <a:rPr lang="en-GB" sz="1100">
                <a:latin typeface="+mj-lt"/>
              </a:rPr>
              <a:t> – Children Social Care</a:t>
            </a:r>
            <a:endParaRPr lang="en-GB" sz="1100">
              <a:ea typeface="Cambria"/>
            </a:endParaRPr>
          </a:p>
          <a:p>
            <a:pPr>
              <a:spcBef>
                <a:spcPts val="400"/>
              </a:spcBef>
            </a:pPr>
            <a:r>
              <a:rPr lang="en-GB" sz="1100" b="1" err="1">
                <a:latin typeface="+mj-lt"/>
              </a:rPr>
              <a:t>CwCN</a:t>
            </a:r>
            <a:r>
              <a:rPr lang="en-GB" sz="1100">
                <a:latin typeface="+mj-lt"/>
              </a:rPr>
              <a:t> – Child with Complex Needs</a:t>
            </a:r>
            <a:endParaRPr lang="en-GB" sz="1100">
              <a:ea typeface="Cambria"/>
            </a:endParaRPr>
          </a:p>
          <a:p>
            <a:pPr>
              <a:spcBef>
                <a:spcPts val="400"/>
              </a:spcBef>
            </a:pPr>
            <a:r>
              <a:rPr lang="en-GB" sz="1100" b="1">
                <a:latin typeface="+mj-lt"/>
              </a:rPr>
              <a:t>CWD</a:t>
            </a:r>
            <a:r>
              <a:rPr lang="en-GB" sz="1100">
                <a:latin typeface="+mj-lt"/>
              </a:rPr>
              <a:t> – Children with Disabilities</a:t>
            </a:r>
            <a:endParaRPr lang="en-GB" sz="1100">
              <a:ea typeface="Cambria"/>
            </a:endParaRPr>
          </a:p>
          <a:p>
            <a:pPr>
              <a:spcBef>
                <a:spcPts val="400"/>
              </a:spcBef>
            </a:pPr>
            <a:r>
              <a:rPr lang="en-GB" sz="1100" b="1">
                <a:latin typeface="+mj-lt"/>
              </a:rPr>
              <a:t>CYP</a:t>
            </a:r>
            <a:r>
              <a:rPr lang="en-GB" sz="1100">
                <a:latin typeface="+mj-lt"/>
              </a:rPr>
              <a:t> – Children and Young People</a:t>
            </a:r>
            <a:endParaRPr lang="en-GB" sz="1100">
              <a:ea typeface="Cambria"/>
            </a:endParaRPr>
          </a:p>
          <a:p>
            <a:pPr>
              <a:spcBef>
                <a:spcPts val="400"/>
              </a:spcBef>
            </a:pPr>
            <a:r>
              <a:rPr lang="en-GB" sz="1100" b="1">
                <a:latin typeface="+mj-lt"/>
              </a:rPr>
              <a:t>EH</a:t>
            </a:r>
            <a:r>
              <a:rPr lang="en-GB" sz="1100">
                <a:latin typeface="+mj-lt"/>
              </a:rPr>
              <a:t> – Early Help</a:t>
            </a:r>
            <a:endParaRPr lang="en-GB" sz="1100">
              <a:ea typeface="Cambria"/>
            </a:endParaRPr>
          </a:p>
          <a:p>
            <a:pPr>
              <a:spcBef>
                <a:spcPts val="400"/>
              </a:spcBef>
            </a:pPr>
            <a:r>
              <a:rPr lang="en-GB" sz="1100" b="1">
                <a:latin typeface="+mj-lt"/>
              </a:rPr>
              <a:t>FGC</a:t>
            </a:r>
            <a:r>
              <a:rPr lang="en-GB" sz="1100">
                <a:latin typeface="+mj-lt"/>
              </a:rPr>
              <a:t> - Family Group Conferences</a:t>
            </a:r>
            <a:endParaRPr lang="en-GB" sz="1100">
              <a:ea typeface="Cambria"/>
            </a:endParaRPr>
          </a:p>
          <a:p>
            <a:pPr>
              <a:spcBef>
                <a:spcPts val="400"/>
              </a:spcBef>
            </a:pPr>
            <a:r>
              <a:rPr lang="en-GB" sz="1100" b="1">
                <a:latin typeface="+mj-lt"/>
              </a:rPr>
              <a:t>FIS</a:t>
            </a:r>
            <a:r>
              <a:rPr lang="en-GB" sz="1100">
                <a:latin typeface="+mj-lt"/>
              </a:rPr>
              <a:t> - Family Intervention Services</a:t>
            </a:r>
            <a:endParaRPr lang="en-GB" sz="1100">
              <a:ea typeface="Cambria"/>
            </a:endParaRPr>
          </a:p>
          <a:p>
            <a:pPr>
              <a:spcBef>
                <a:spcPts val="400"/>
              </a:spcBef>
            </a:pPr>
            <a:r>
              <a:rPr lang="en-GB" sz="1100" b="1">
                <a:latin typeface="+mj-lt"/>
              </a:rPr>
              <a:t>FNP</a:t>
            </a:r>
            <a:r>
              <a:rPr lang="en-GB" sz="1100">
                <a:latin typeface="+mj-lt"/>
              </a:rPr>
              <a:t> – Family Nurse Partnership</a:t>
            </a:r>
            <a:endParaRPr lang="en-GB" sz="1100">
              <a:ea typeface="Cambria"/>
            </a:endParaRPr>
          </a:p>
          <a:p>
            <a:pPr>
              <a:spcBef>
                <a:spcPts val="400"/>
              </a:spcBef>
            </a:pPr>
            <a:r>
              <a:rPr lang="en-GB" sz="1100" b="1">
                <a:latin typeface="+mj-lt"/>
              </a:rPr>
              <a:t>HYMs </a:t>
            </a:r>
            <a:r>
              <a:rPr lang="en-GB" sz="1100">
                <a:latin typeface="+mj-lt"/>
              </a:rPr>
              <a:t>- Healthy Young Minds</a:t>
            </a:r>
            <a:endParaRPr lang="en-GB" sz="1100">
              <a:ea typeface="Cambria"/>
            </a:endParaRPr>
          </a:p>
          <a:p>
            <a:pPr>
              <a:spcBef>
                <a:spcPts val="400"/>
              </a:spcBef>
            </a:pPr>
            <a:r>
              <a:rPr lang="en-GB" sz="1100" b="1">
                <a:latin typeface="+mj-lt"/>
              </a:rPr>
              <a:t>ICPC</a:t>
            </a:r>
            <a:r>
              <a:rPr lang="en-GB" sz="1100">
                <a:latin typeface="+mj-lt"/>
              </a:rPr>
              <a:t> – Initial Child Protection Conference</a:t>
            </a:r>
            <a:endParaRPr lang="en-GB" sz="1100">
              <a:ea typeface="Cambria"/>
            </a:endParaRPr>
          </a:p>
          <a:p>
            <a:pPr>
              <a:spcBef>
                <a:spcPts val="400"/>
              </a:spcBef>
            </a:pPr>
            <a:r>
              <a:rPr lang="en-GB" sz="1100" b="1">
                <a:latin typeface="+mj-lt"/>
              </a:rPr>
              <a:t>IG</a:t>
            </a:r>
            <a:r>
              <a:rPr lang="en-GB" sz="1100">
                <a:latin typeface="+mj-lt"/>
              </a:rPr>
              <a:t> – Information Governance</a:t>
            </a:r>
            <a:endParaRPr lang="en-GB" sz="1100">
              <a:ea typeface="Cambria"/>
            </a:endParaRPr>
          </a:p>
          <a:p>
            <a:pPr>
              <a:spcBef>
                <a:spcPts val="400"/>
              </a:spcBef>
            </a:pPr>
            <a:r>
              <a:rPr lang="en-GB" sz="1100" b="1">
                <a:latin typeface="+mj-lt"/>
              </a:rPr>
              <a:t>IRO</a:t>
            </a:r>
            <a:r>
              <a:rPr lang="en-GB" sz="1100">
                <a:latin typeface="+mj-lt"/>
              </a:rPr>
              <a:t> – Independent Reviewing Officers</a:t>
            </a:r>
            <a:endParaRPr lang="en-GB" sz="1100">
              <a:ea typeface="Cambria"/>
            </a:endParaRPr>
          </a:p>
          <a:p>
            <a:pPr>
              <a:spcBef>
                <a:spcPts val="400"/>
              </a:spcBef>
            </a:pPr>
            <a:r>
              <a:rPr lang="en-GB" sz="1100" b="1">
                <a:latin typeface="+mj-lt"/>
              </a:rPr>
              <a:t>LA</a:t>
            </a:r>
            <a:r>
              <a:rPr lang="en-GB" sz="1100">
                <a:latin typeface="+mj-lt"/>
              </a:rPr>
              <a:t> – Local Authority</a:t>
            </a:r>
            <a:endParaRPr lang="en-GB" sz="1100">
              <a:ea typeface="Cambria"/>
            </a:endParaRPr>
          </a:p>
          <a:p>
            <a:pPr>
              <a:spcBef>
                <a:spcPts val="400"/>
              </a:spcBef>
            </a:pPr>
            <a:r>
              <a:rPr lang="en-GB" sz="1100" b="1">
                <a:latin typeface="+mj-lt"/>
              </a:rPr>
              <a:t>LAC</a:t>
            </a:r>
            <a:r>
              <a:rPr lang="en-GB" sz="1100">
                <a:latin typeface="+mj-lt"/>
              </a:rPr>
              <a:t> – Looked After Child</a:t>
            </a:r>
            <a:endParaRPr lang="en-GB" sz="1100">
              <a:ea typeface="Cambria"/>
            </a:endParaRPr>
          </a:p>
          <a:p>
            <a:pPr>
              <a:spcBef>
                <a:spcPts val="400"/>
              </a:spcBef>
            </a:pPr>
            <a:r>
              <a:rPr lang="en-GB" sz="1100" b="1">
                <a:latin typeface="+mj-lt"/>
              </a:rPr>
              <a:t>LAIT</a:t>
            </a:r>
            <a:r>
              <a:rPr lang="en-GB" sz="1100">
                <a:latin typeface="+mj-lt"/>
              </a:rPr>
              <a:t> – Local Authority Interactive Tool</a:t>
            </a:r>
            <a:endParaRPr lang="en-GB" sz="1100">
              <a:ea typeface="Cambria"/>
            </a:endParaRPr>
          </a:p>
          <a:p>
            <a:pPr>
              <a:spcBef>
                <a:spcPts val="400"/>
              </a:spcBef>
            </a:pPr>
            <a:endParaRPr lang="en-GB" sz="1100" b="1">
              <a:solidFill>
                <a:schemeClr val="tx2"/>
              </a:solidFill>
              <a:latin typeface="+mj-lt"/>
            </a:endParaRPr>
          </a:p>
        </p:txBody>
      </p:sp>
      <p:sp>
        <p:nvSpPr>
          <p:cNvPr id="6" name="TextBox 5">
            <a:extLst>
              <a:ext uri="{FF2B5EF4-FFF2-40B4-BE49-F238E27FC236}">
                <a16:creationId xmlns:a16="http://schemas.microsoft.com/office/drawing/2014/main" id="{E65040B8-8D00-4BD5-B727-A7C239C31A58}"/>
              </a:ext>
            </a:extLst>
          </p:cNvPr>
          <p:cNvSpPr txBox="1"/>
          <p:nvPr/>
        </p:nvSpPr>
        <p:spPr>
          <a:xfrm>
            <a:off x="4716054" y="1329910"/>
            <a:ext cx="3527476" cy="5073184"/>
          </a:xfrm>
          <a:prstGeom prst="rect">
            <a:avLst/>
          </a:prstGeom>
          <a:noFill/>
        </p:spPr>
        <p:txBody>
          <a:bodyPr wrap="square" lIns="0" tIns="0" rIns="0" bIns="0" rtlCol="0" anchor="t">
            <a:spAutoFit/>
          </a:bodyPr>
          <a:lstStyle/>
          <a:p>
            <a:pPr>
              <a:spcAft>
                <a:spcPts val="400"/>
              </a:spcAft>
            </a:pPr>
            <a:r>
              <a:rPr lang="en-GB" sz="1100" b="1">
                <a:solidFill>
                  <a:srgbClr val="000000"/>
                </a:solidFill>
                <a:latin typeface="+mj-lt"/>
              </a:rPr>
              <a:t>LGM</a:t>
            </a:r>
            <a:r>
              <a:rPr lang="en-GB" sz="1100">
                <a:solidFill>
                  <a:srgbClr val="000000"/>
                </a:solidFill>
                <a:latin typeface="+mj-lt"/>
              </a:rPr>
              <a:t> – Legal Gateway Meeting</a:t>
            </a:r>
            <a:endParaRPr lang="en-US">
              <a:ea typeface="Cambria"/>
            </a:endParaRPr>
          </a:p>
          <a:p>
            <a:pPr>
              <a:spcAft>
                <a:spcPts val="400"/>
              </a:spcAft>
            </a:pPr>
            <a:r>
              <a:rPr lang="en-GB" sz="1100" b="1">
                <a:solidFill>
                  <a:srgbClr val="000000"/>
                </a:solidFill>
                <a:latin typeface="+mj-lt"/>
              </a:rPr>
              <a:t>LPM </a:t>
            </a:r>
            <a:r>
              <a:rPr lang="en-GB" sz="1100">
                <a:solidFill>
                  <a:srgbClr val="000000"/>
                </a:solidFill>
                <a:latin typeface="+mj-lt"/>
              </a:rPr>
              <a:t>– Legal Planning Meeting </a:t>
            </a:r>
            <a:endParaRPr lang="en-US">
              <a:ea typeface="Cambria"/>
            </a:endParaRPr>
          </a:p>
          <a:p>
            <a:pPr>
              <a:spcAft>
                <a:spcPts val="400"/>
              </a:spcAft>
            </a:pPr>
            <a:r>
              <a:rPr lang="en-GB" sz="1100" b="1">
                <a:solidFill>
                  <a:srgbClr val="000000"/>
                </a:solidFill>
                <a:latin typeface="+mj-lt"/>
              </a:rPr>
              <a:t>MAARS</a:t>
            </a:r>
            <a:r>
              <a:rPr lang="en-GB" sz="1100">
                <a:solidFill>
                  <a:srgbClr val="000000"/>
                </a:solidFill>
                <a:latin typeface="+mj-lt"/>
              </a:rPr>
              <a:t> – Multi Agency Adults at Risk System</a:t>
            </a:r>
            <a:endParaRPr lang="en-GB">
              <a:ea typeface="Cambria"/>
            </a:endParaRPr>
          </a:p>
          <a:p>
            <a:pPr>
              <a:spcAft>
                <a:spcPts val="400"/>
              </a:spcAft>
            </a:pPr>
            <a:r>
              <a:rPr lang="en-GB" sz="1100" b="1">
                <a:solidFill>
                  <a:srgbClr val="000000"/>
                </a:solidFill>
                <a:latin typeface="+mj-lt"/>
              </a:rPr>
              <a:t>MAPPA</a:t>
            </a:r>
            <a:r>
              <a:rPr lang="en-GB" sz="1100">
                <a:solidFill>
                  <a:srgbClr val="000000"/>
                </a:solidFill>
                <a:latin typeface="+mj-lt"/>
              </a:rPr>
              <a:t> - Multi-Agency Public Protection Arrangements</a:t>
            </a:r>
            <a:endParaRPr lang="en-GB">
              <a:ea typeface="Cambria"/>
            </a:endParaRPr>
          </a:p>
          <a:p>
            <a:pPr>
              <a:spcAft>
                <a:spcPts val="400"/>
              </a:spcAft>
            </a:pPr>
            <a:r>
              <a:rPr lang="en-GB" sz="1100" b="1">
                <a:solidFill>
                  <a:srgbClr val="000000"/>
                </a:solidFill>
                <a:latin typeface="+mj-lt"/>
              </a:rPr>
              <a:t>MARAC </a:t>
            </a:r>
            <a:r>
              <a:rPr lang="en-GB" sz="1100">
                <a:solidFill>
                  <a:srgbClr val="000000"/>
                </a:solidFill>
                <a:latin typeface="+mj-lt"/>
              </a:rPr>
              <a:t>– Multi-Agency Risk Assessment Conference</a:t>
            </a:r>
            <a:endParaRPr lang="en-GB">
              <a:ea typeface="Cambria"/>
            </a:endParaRPr>
          </a:p>
          <a:p>
            <a:pPr>
              <a:spcAft>
                <a:spcPts val="400"/>
              </a:spcAft>
            </a:pPr>
            <a:r>
              <a:rPr lang="en-GB" sz="1100" b="1">
                <a:solidFill>
                  <a:srgbClr val="000000"/>
                </a:solidFill>
                <a:latin typeface="+mj-lt"/>
              </a:rPr>
              <a:t>MASE</a:t>
            </a:r>
            <a:r>
              <a:rPr lang="en-GB" sz="1100">
                <a:solidFill>
                  <a:srgbClr val="000000"/>
                </a:solidFill>
                <a:latin typeface="+mj-lt"/>
              </a:rPr>
              <a:t> – Multi Agency Sexual Exploitation</a:t>
            </a:r>
            <a:endParaRPr lang="en-GB">
              <a:ea typeface="Cambria"/>
            </a:endParaRPr>
          </a:p>
          <a:p>
            <a:pPr>
              <a:spcAft>
                <a:spcPts val="400"/>
              </a:spcAft>
            </a:pPr>
            <a:r>
              <a:rPr lang="en-GB" sz="1100" b="1">
                <a:solidFill>
                  <a:srgbClr val="000000"/>
                </a:solidFill>
                <a:latin typeface="+mj-lt"/>
              </a:rPr>
              <a:t>MASH/MASSH</a:t>
            </a:r>
            <a:r>
              <a:rPr lang="en-GB" sz="1100">
                <a:solidFill>
                  <a:srgbClr val="000000"/>
                </a:solidFill>
                <a:latin typeface="+mj-lt"/>
              </a:rPr>
              <a:t> – Multi Agency Safeguarding Hub</a:t>
            </a:r>
            <a:endParaRPr lang="en-GB">
              <a:ea typeface="Cambria"/>
            </a:endParaRPr>
          </a:p>
          <a:p>
            <a:pPr>
              <a:spcAft>
                <a:spcPts val="400"/>
              </a:spcAft>
            </a:pPr>
            <a:r>
              <a:rPr lang="en-GB" sz="1100" b="1">
                <a:solidFill>
                  <a:srgbClr val="000000"/>
                </a:solidFill>
                <a:latin typeface="+mj-lt"/>
              </a:rPr>
              <a:t>MFH </a:t>
            </a:r>
            <a:r>
              <a:rPr lang="en-GB" sz="1100">
                <a:solidFill>
                  <a:srgbClr val="000000"/>
                </a:solidFill>
                <a:latin typeface="+mj-lt"/>
              </a:rPr>
              <a:t>– Missing From </a:t>
            </a:r>
            <a:r>
              <a:rPr lang="en-GB" sz="1100">
                <a:latin typeface="+mj-lt"/>
              </a:rPr>
              <a:t>Home</a:t>
            </a:r>
            <a:endParaRPr lang="en-GB">
              <a:ea typeface="Cambria"/>
            </a:endParaRPr>
          </a:p>
          <a:p>
            <a:pPr>
              <a:spcAft>
                <a:spcPts val="400"/>
              </a:spcAft>
            </a:pPr>
            <a:r>
              <a:rPr lang="en-GB" sz="1100" b="1">
                <a:latin typeface="+mj-lt"/>
              </a:rPr>
              <a:t>MST</a:t>
            </a:r>
            <a:r>
              <a:rPr lang="en-GB" sz="1100">
                <a:latin typeface="+mj-lt"/>
              </a:rPr>
              <a:t> – Multisystemic Therapy</a:t>
            </a:r>
            <a:endParaRPr lang="en-GB">
              <a:ea typeface="Cambria"/>
            </a:endParaRPr>
          </a:p>
          <a:p>
            <a:pPr>
              <a:spcAft>
                <a:spcPts val="400"/>
              </a:spcAft>
            </a:pPr>
            <a:r>
              <a:rPr lang="en-GB" sz="1100" b="1">
                <a:latin typeface="+mj-lt"/>
              </a:rPr>
              <a:t>NEET</a:t>
            </a:r>
            <a:r>
              <a:rPr lang="en-GB" sz="1100">
                <a:latin typeface="+mj-lt"/>
              </a:rPr>
              <a:t> – Not in Education or Employment</a:t>
            </a:r>
            <a:endParaRPr lang="en-GB">
              <a:ea typeface="Cambria"/>
            </a:endParaRPr>
          </a:p>
          <a:p>
            <a:pPr>
              <a:spcAft>
                <a:spcPts val="400"/>
              </a:spcAft>
            </a:pPr>
            <a:r>
              <a:rPr lang="en-GB" sz="1100" b="1">
                <a:latin typeface="+mj-lt"/>
              </a:rPr>
              <a:t>NFA</a:t>
            </a:r>
            <a:r>
              <a:rPr lang="en-GB" sz="1100">
                <a:latin typeface="+mj-lt"/>
              </a:rPr>
              <a:t> – No Further Action</a:t>
            </a:r>
            <a:endParaRPr lang="en-GB">
              <a:ea typeface="Cambria"/>
            </a:endParaRPr>
          </a:p>
          <a:p>
            <a:pPr>
              <a:spcAft>
                <a:spcPts val="400"/>
              </a:spcAft>
            </a:pPr>
            <a:r>
              <a:rPr lang="en-GB" sz="1100" b="1">
                <a:latin typeface="+mj-lt"/>
              </a:rPr>
              <a:t>PLO </a:t>
            </a:r>
            <a:r>
              <a:rPr lang="en-GB" sz="1100">
                <a:latin typeface="+mj-lt"/>
              </a:rPr>
              <a:t>– Public Law Outline</a:t>
            </a:r>
            <a:endParaRPr lang="en-GB">
              <a:ea typeface="Cambria"/>
            </a:endParaRPr>
          </a:p>
          <a:p>
            <a:pPr>
              <a:spcAft>
                <a:spcPts val="400"/>
              </a:spcAft>
            </a:pPr>
            <a:r>
              <a:rPr lang="en-GB" sz="1100" b="1">
                <a:latin typeface="+mj-lt"/>
              </a:rPr>
              <a:t>RES</a:t>
            </a:r>
            <a:r>
              <a:rPr lang="en-GB" sz="1100">
                <a:latin typeface="+mj-lt"/>
              </a:rPr>
              <a:t> – The Restorative Early Support</a:t>
            </a:r>
            <a:endParaRPr lang="en-GB">
              <a:ea typeface="Cambria"/>
            </a:endParaRPr>
          </a:p>
          <a:p>
            <a:pPr>
              <a:spcAft>
                <a:spcPts val="400"/>
              </a:spcAft>
            </a:pPr>
            <a:r>
              <a:rPr lang="en-GB" sz="1100" b="1">
                <a:latin typeface="+mj-lt"/>
              </a:rPr>
              <a:t>RIO </a:t>
            </a:r>
            <a:r>
              <a:rPr lang="en-GB" sz="1100">
                <a:latin typeface="+mj-lt"/>
              </a:rPr>
              <a:t>– Referral Information Officers</a:t>
            </a:r>
            <a:endParaRPr lang="en-GB">
              <a:ea typeface="Cambria"/>
            </a:endParaRPr>
          </a:p>
          <a:p>
            <a:pPr>
              <a:spcAft>
                <a:spcPts val="400"/>
              </a:spcAft>
            </a:pPr>
            <a:r>
              <a:rPr lang="en-GB" sz="1100" b="1">
                <a:latin typeface="+mj-lt"/>
              </a:rPr>
              <a:t>SEMH</a:t>
            </a:r>
            <a:r>
              <a:rPr lang="en-GB" sz="1100">
                <a:latin typeface="+mj-lt"/>
              </a:rPr>
              <a:t> – Social, Emotional and Mental Health panel</a:t>
            </a:r>
            <a:endParaRPr lang="en-GB">
              <a:ea typeface="Cambria"/>
            </a:endParaRPr>
          </a:p>
          <a:p>
            <a:pPr>
              <a:spcAft>
                <a:spcPts val="400"/>
              </a:spcAft>
            </a:pPr>
            <a:r>
              <a:rPr lang="en-GB" sz="1100" b="1">
                <a:latin typeface="+mj-lt"/>
              </a:rPr>
              <a:t>SEND</a:t>
            </a:r>
            <a:r>
              <a:rPr lang="en-GB" sz="1100">
                <a:latin typeface="+mj-lt"/>
              </a:rPr>
              <a:t> – Special Education Needs and Disability</a:t>
            </a:r>
            <a:endParaRPr lang="en-GB">
              <a:ea typeface="Cambria"/>
            </a:endParaRPr>
          </a:p>
          <a:p>
            <a:pPr>
              <a:spcAft>
                <a:spcPts val="400"/>
              </a:spcAft>
            </a:pPr>
            <a:r>
              <a:rPr lang="en-GB" sz="1100" b="1">
                <a:latin typeface="+mj-lt"/>
              </a:rPr>
              <a:t>SILCs</a:t>
            </a:r>
            <a:r>
              <a:rPr lang="en-GB" sz="1100">
                <a:latin typeface="+mj-lt"/>
              </a:rPr>
              <a:t> – Specialist Inclusive Learning Centres</a:t>
            </a:r>
            <a:endParaRPr lang="en-GB">
              <a:ea typeface="Cambria"/>
            </a:endParaRPr>
          </a:p>
          <a:p>
            <a:pPr>
              <a:spcAft>
                <a:spcPts val="400"/>
              </a:spcAft>
            </a:pPr>
            <a:r>
              <a:rPr lang="en-GB" sz="1100" b="1">
                <a:latin typeface="+mj-lt"/>
              </a:rPr>
              <a:t>SW </a:t>
            </a:r>
            <a:r>
              <a:rPr lang="en-GB" sz="1100">
                <a:latin typeface="+mj-lt"/>
              </a:rPr>
              <a:t>– Social Worker</a:t>
            </a:r>
            <a:endParaRPr lang="en-GB">
              <a:ea typeface="Cambria"/>
            </a:endParaRPr>
          </a:p>
          <a:p>
            <a:pPr>
              <a:spcAft>
                <a:spcPts val="400"/>
              </a:spcAft>
            </a:pPr>
            <a:r>
              <a:rPr lang="en-GB" sz="1100" b="1">
                <a:latin typeface="+mj-lt"/>
              </a:rPr>
              <a:t>TAC</a:t>
            </a:r>
            <a:r>
              <a:rPr lang="en-GB" sz="1100">
                <a:latin typeface="+mj-lt"/>
              </a:rPr>
              <a:t> – Team Around Child</a:t>
            </a:r>
            <a:endParaRPr lang="en-GB">
              <a:ea typeface="Cambria"/>
            </a:endParaRPr>
          </a:p>
          <a:p>
            <a:pPr>
              <a:spcAft>
                <a:spcPts val="400"/>
              </a:spcAft>
            </a:pPr>
            <a:r>
              <a:rPr lang="en-GB" sz="1100" b="1">
                <a:latin typeface="+mj-lt"/>
              </a:rPr>
              <a:t>TAS </a:t>
            </a:r>
            <a:r>
              <a:rPr lang="en-GB" sz="1100">
                <a:latin typeface="+mj-lt"/>
              </a:rPr>
              <a:t>– Team Around School</a:t>
            </a:r>
            <a:endParaRPr lang="en-GB">
              <a:ea typeface="Cambria"/>
            </a:endParaRPr>
          </a:p>
          <a:p>
            <a:pPr>
              <a:spcAft>
                <a:spcPts val="400"/>
              </a:spcAft>
            </a:pPr>
            <a:r>
              <a:rPr lang="en-GB" sz="1100" b="1">
                <a:latin typeface="+mj-lt"/>
              </a:rPr>
              <a:t>TSL</a:t>
            </a:r>
            <a:r>
              <a:rPr lang="en-GB" sz="1100">
                <a:latin typeface="+mj-lt"/>
              </a:rPr>
              <a:t> - Targeted Services Lead</a:t>
            </a:r>
            <a:endParaRPr lang="en-GB">
              <a:ea typeface="Cambria"/>
            </a:endParaRPr>
          </a:p>
          <a:p>
            <a:pPr>
              <a:spcAft>
                <a:spcPts val="400"/>
              </a:spcAft>
            </a:pPr>
            <a:r>
              <a:rPr lang="en-GB" sz="1100" b="1">
                <a:latin typeface="+mj-lt"/>
              </a:rPr>
              <a:t>YOS</a:t>
            </a:r>
            <a:r>
              <a:rPr lang="en-GB" sz="1100">
                <a:latin typeface="+mj-lt"/>
              </a:rPr>
              <a:t> – Youth Offending Service</a:t>
            </a:r>
            <a:endParaRPr lang="en-GB">
              <a:ea typeface="Cambria"/>
            </a:endParaRPr>
          </a:p>
          <a:p>
            <a:pPr>
              <a:spcBef>
                <a:spcPts val="400"/>
              </a:spcBef>
              <a:spcAft>
                <a:spcPts val="400"/>
              </a:spcAft>
            </a:pPr>
            <a:endParaRPr lang="en-GB" sz="1100">
              <a:solidFill>
                <a:srgbClr val="000000"/>
              </a:solidFill>
              <a:latin typeface="+mj-lt"/>
            </a:endParaRPr>
          </a:p>
        </p:txBody>
      </p:sp>
    </p:spTree>
    <p:extLst>
      <p:ext uri="{BB962C8B-B14F-4D97-AF65-F5344CB8AC3E}">
        <p14:creationId xmlns:p14="http://schemas.microsoft.com/office/powerpoint/2010/main" val="1575316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B3BE-8FE9-4CFF-B98D-7E639051A841}"/>
              </a:ext>
            </a:extLst>
          </p:cNvPr>
          <p:cNvSpPr>
            <a:spLocks noGrp="1"/>
          </p:cNvSpPr>
          <p:nvPr>
            <p:ph type="title"/>
          </p:nvPr>
        </p:nvSpPr>
        <p:spPr>
          <a:xfrm>
            <a:off x="985376" y="431285"/>
            <a:ext cx="7672743" cy="1209616"/>
          </a:xfrm>
        </p:spPr>
        <p:txBody>
          <a:bodyPr>
            <a:normAutofit/>
          </a:bodyPr>
          <a:lstStyle/>
          <a:p>
            <a:r>
              <a:rPr lang="en-US"/>
              <a:t>In June SF &amp; 12 leading councils discussed working collaboratively to use data to enable better decisions</a:t>
            </a:r>
          </a:p>
        </p:txBody>
      </p:sp>
      <p:sp>
        <p:nvSpPr>
          <p:cNvPr id="3" name="Slide Number Placeholder 2">
            <a:extLst>
              <a:ext uri="{FF2B5EF4-FFF2-40B4-BE49-F238E27FC236}">
                <a16:creationId xmlns:a16="http://schemas.microsoft.com/office/drawing/2014/main" id="{FE9A96C4-18EA-4C51-BEF4-02BC41867500}"/>
              </a:ext>
            </a:extLst>
          </p:cNvPr>
          <p:cNvSpPr>
            <a:spLocks noGrp="1"/>
          </p:cNvSpPr>
          <p:nvPr>
            <p:ph type="sldNum" sz="quarter" idx="12"/>
          </p:nvPr>
        </p:nvSpPr>
        <p:spPr/>
        <p:txBody>
          <a:bodyPr/>
          <a:lstStyle/>
          <a:p>
            <a:fld id="{C6A4B429-0189-47CD-9DDA-A001F58C55D3}" type="slidenum">
              <a:rPr lang="en-US" smtClean="0"/>
              <a:pPr/>
              <a:t>9</a:t>
            </a:fld>
            <a:endParaRPr lang="en-US"/>
          </a:p>
        </p:txBody>
      </p:sp>
      <p:pic>
        <p:nvPicPr>
          <p:cNvPr id="8" name="Picture 14" descr="Image result for islington council">
            <a:extLst>
              <a:ext uri="{FF2B5EF4-FFF2-40B4-BE49-F238E27FC236}">
                <a16:creationId xmlns:a16="http://schemas.microsoft.com/office/drawing/2014/main" id="{51A6716D-AEF4-4D85-B866-DB1C880172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0" y="5464302"/>
            <a:ext cx="1629765" cy="7166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wigan council">
            <a:extLst>
              <a:ext uri="{FF2B5EF4-FFF2-40B4-BE49-F238E27FC236}">
                <a16:creationId xmlns:a16="http://schemas.microsoft.com/office/drawing/2014/main" id="{82A06EE7-1FB4-42D3-BA80-737BBFCA6A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1174" y="4461478"/>
            <a:ext cx="1014399" cy="4703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tockport city council">
            <a:extLst>
              <a:ext uri="{FF2B5EF4-FFF2-40B4-BE49-F238E27FC236}">
                <a16:creationId xmlns:a16="http://schemas.microsoft.com/office/drawing/2014/main" id="{8C086A29-3CB1-4A8B-B9C9-2C35D2569F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2426" y="5127231"/>
            <a:ext cx="1804187" cy="4431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leeds city council">
            <a:extLst>
              <a:ext uri="{FF2B5EF4-FFF2-40B4-BE49-F238E27FC236}">
                <a16:creationId xmlns:a16="http://schemas.microsoft.com/office/drawing/2014/main" id="{54C69FE3-B7CF-404D-BC5C-A129D43D8E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5097" y="3318085"/>
            <a:ext cx="1309630" cy="4703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cheshire west and chester council">
            <a:extLst>
              <a:ext uri="{FF2B5EF4-FFF2-40B4-BE49-F238E27FC236}">
                <a16:creationId xmlns:a16="http://schemas.microsoft.com/office/drawing/2014/main" id="{458401E0-EF7E-4A00-81D3-D7C97CC928C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0756" y="1805382"/>
            <a:ext cx="1512219" cy="4276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manchester city council">
            <a:extLst>
              <a:ext uri="{FF2B5EF4-FFF2-40B4-BE49-F238E27FC236}">
                <a16:creationId xmlns:a16="http://schemas.microsoft.com/office/drawing/2014/main" id="{D8DC4BBB-05E9-4E00-A81D-22F08CE8C20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50451" y="4563230"/>
            <a:ext cx="1798314" cy="3534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greater manchester councils">
            <a:extLst>
              <a:ext uri="{FF2B5EF4-FFF2-40B4-BE49-F238E27FC236}">
                <a16:creationId xmlns:a16="http://schemas.microsoft.com/office/drawing/2014/main" id="{B8DCE4C4-BCD6-4381-8FF4-A90A02CA4C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27862" y="2798014"/>
            <a:ext cx="1347967" cy="4276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camden council">
            <a:extLst>
              <a:ext uri="{FF2B5EF4-FFF2-40B4-BE49-F238E27FC236}">
                <a16:creationId xmlns:a16="http://schemas.microsoft.com/office/drawing/2014/main" id="{0D0DC384-794C-41AF-8E4C-CA4FE685C85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51422" y="3961917"/>
            <a:ext cx="1268694" cy="2536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Image result for haringey council">
            <a:extLst>
              <a:ext uri="{FF2B5EF4-FFF2-40B4-BE49-F238E27FC236}">
                <a16:creationId xmlns:a16="http://schemas.microsoft.com/office/drawing/2014/main" id="{BEC78B66-A38A-437E-A51B-821888E314F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3641" y="3681814"/>
            <a:ext cx="708227" cy="6413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sheffield council">
            <a:extLst>
              <a:ext uri="{FF2B5EF4-FFF2-40B4-BE49-F238E27FC236}">
                <a16:creationId xmlns:a16="http://schemas.microsoft.com/office/drawing/2014/main" id="{7E74455E-3BF7-4FE7-8EBD-F9004BC153A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52053" y="1794325"/>
            <a:ext cx="699582" cy="7166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Image result for essex county council">
            <a:extLst>
              <a:ext uri="{FF2B5EF4-FFF2-40B4-BE49-F238E27FC236}">
                <a16:creationId xmlns:a16="http://schemas.microsoft.com/office/drawing/2014/main" id="{397FB279-013C-42CC-A8FC-D9922FE11C4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7367" y="5468738"/>
            <a:ext cx="988957" cy="4894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Image result for north yorkshire council">
            <a:extLst>
              <a:ext uri="{FF2B5EF4-FFF2-40B4-BE49-F238E27FC236}">
                <a16:creationId xmlns:a16="http://schemas.microsoft.com/office/drawing/2014/main" id="{E3C25F75-8550-44EA-A6E2-FB6A892A12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838" y="2528826"/>
            <a:ext cx="1379356" cy="5957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754D837-83ED-4660-A7D6-F4557BC13A11}"/>
              </a:ext>
            </a:extLst>
          </p:cNvPr>
          <p:cNvSpPr txBox="1"/>
          <p:nvPr/>
        </p:nvSpPr>
        <p:spPr>
          <a:xfrm>
            <a:off x="4356023" y="1353004"/>
            <a:ext cx="4379990" cy="4870564"/>
          </a:xfrm>
          <a:prstGeom prst="rect">
            <a:avLst/>
          </a:prstGeom>
          <a:noFill/>
        </p:spPr>
        <p:txBody>
          <a:bodyPr wrap="square" lIns="0" tIns="0" rIns="0" bIns="0" rtlCol="0" anchor="t">
            <a:spAutoFit/>
          </a:bodyPr>
          <a:lstStyle/>
          <a:p>
            <a:r>
              <a:rPr lang="en-GB" sz="1600" b="1">
                <a:solidFill>
                  <a:schemeClr val="tx2"/>
                </a:solidFill>
              </a:rPr>
              <a:t>Background</a:t>
            </a:r>
          </a:p>
          <a:p>
            <a:pPr marL="179705" indent="-179705">
              <a:spcBef>
                <a:spcPts val="300"/>
              </a:spcBef>
              <a:buFont typeface="Arial" panose="020B0604020202020204" pitchFamily="34" charset="0"/>
              <a:buChar char="•"/>
            </a:pPr>
            <a:r>
              <a:rPr lang="en-GB" sz="1600"/>
              <a:t>Earlier this year, Social Finance and 12 leading authorities met to discuss the barriers to better using data to improve decisions and deliver better outcomes for vulnerable people</a:t>
            </a:r>
            <a:endParaRPr lang="en-GB" sz="1600">
              <a:ea typeface="Cambria"/>
            </a:endParaRPr>
          </a:p>
          <a:p>
            <a:pPr marL="179705" indent="-179705">
              <a:spcBef>
                <a:spcPts val="300"/>
              </a:spcBef>
              <a:buFont typeface="Arial" panose="020B0604020202020204" pitchFamily="34" charset="0"/>
              <a:buChar char="•"/>
            </a:pPr>
            <a:r>
              <a:rPr lang="en-GB" sz="1600"/>
              <a:t>We identified a lack of common data, tools and approaches as a key target and agreed to work collaboratively on this</a:t>
            </a:r>
            <a:endParaRPr lang="en-GB" sz="1600">
              <a:ea typeface="Cambria"/>
            </a:endParaRPr>
          </a:p>
          <a:p>
            <a:pPr marL="179705" indent="-179705">
              <a:spcBef>
                <a:spcPts val="300"/>
              </a:spcBef>
              <a:buFont typeface="Arial" panose="020B0604020202020204" pitchFamily="34" charset="0"/>
              <a:buChar char="•"/>
            </a:pPr>
            <a:r>
              <a:rPr lang="en-GB" sz="1600"/>
              <a:t>We agreed to work towards interoperable, shareable tools which focus on people not process</a:t>
            </a:r>
            <a:endParaRPr lang="en-GB" sz="1600">
              <a:ea typeface="Cambria"/>
            </a:endParaRPr>
          </a:p>
          <a:p>
            <a:pPr marL="179705" indent="-179705">
              <a:spcBef>
                <a:spcPts val="300"/>
              </a:spcBef>
              <a:buFont typeface="Arial" panose="020B0604020202020204" pitchFamily="34" charset="0"/>
              <a:buChar char="•"/>
            </a:pPr>
            <a:r>
              <a:rPr lang="en-GB" sz="1600"/>
              <a:t>Our first step was to discuss major common challenges and immediate priorities</a:t>
            </a:r>
            <a:endParaRPr lang="en-GB" sz="1600">
              <a:ea typeface="Cambria"/>
            </a:endParaRPr>
          </a:p>
          <a:p>
            <a:pPr marL="179705" indent="-179705">
              <a:spcBef>
                <a:spcPts val="300"/>
              </a:spcBef>
              <a:buFont typeface="Arial" panose="020B0604020202020204" pitchFamily="34" charset="0"/>
              <a:buChar char="•"/>
            </a:pPr>
            <a:r>
              <a:rPr lang="en-GB" sz="1600"/>
              <a:t>We agreed that before building anything we should run a thorough discovery process to assess users needs, and prioritise where to act and what to create, and agreed to do this jointly with two councils so what we create is shareable</a:t>
            </a:r>
            <a:endParaRPr lang="en-GB" sz="1600">
              <a:ea typeface="Cambria"/>
            </a:endParaRPr>
          </a:p>
          <a:p>
            <a:pPr marL="179705" indent="-179705">
              <a:buFont typeface="Arial" panose="020B0604020202020204" pitchFamily="34" charset="0"/>
              <a:buChar char="•"/>
            </a:pPr>
            <a:endParaRPr lang="en-GB" sz="1600">
              <a:ea typeface="Cambria"/>
            </a:endParaRPr>
          </a:p>
        </p:txBody>
      </p:sp>
      <p:sp>
        <p:nvSpPr>
          <p:cNvPr id="21" name="TextBox 20">
            <a:extLst>
              <a:ext uri="{FF2B5EF4-FFF2-40B4-BE49-F238E27FC236}">
                <a16:creationId xmlns:a16="http://schemas.microsoft.com/office/drawing/2014/main" id="{892ABF75-3829-4B24-8D32-F63CAEF22D49}"/>
              </a:ext>
            </a:extLst>
          </p:cNvPr>
          <p:cNvSpPr txBox="1"/>
          <p:nvPr/>
        </p:nvSpPr>
        <p:spPr>
          <a:xfrm>
            <a:off x="983592" y="1353004"/>
            <a:ext cx="4603112" cy="492443"/>
          </a:xfrm>
          <a:prstGeom prst="rect">
            <a:avLst/>
          </a:prstGeom>
          <a:noFill/>
        </p:spPr>
        <p:txBody>
          <a:bodyPr wrap="square" lIns="0" tIns="0" rIns="0" bIns="0" rtlCol="0">
            <a:spAutoFit/>
          </a:bodyPr>
          <a:lstStyle/>
          <a:p>
            <a:r>
              <a:rPr lang="en-GB" sz="1600" b="1">
                <a:solidFill>
                  <a:schemeClr val="tx2"/>
                </a:solidFill>
              </a:rPr>
              <a:t>The partners</a:t>
            </a:r>
          </a:p>
          <a:p>
            <a:endParaRPr lang="en-GB" sz="1600" err="1"/>
          </a:p>
        </p:txBody>
      </p:sp>
    </p:spTree>
    <p:extLst>
      <p:ext uri="{BB962C8B-B14F-4D97-AF65-F5344CB8AC3E}">
        <p14:creationId xmlns:p14="http://schemas.microsoft.com/office/powerpoint/2010/main" val="2618507930"/>
      </p:ext>
    </p:extLst>
  </p:cSld>
  <p:clrMapOvr>
    <a:masterClrMapping/>
  </p:clrMapOvr>
</p:sld>
</file>

<file path=ppt/theme/theme1.xml><?xml version="1.0" encoding="utf-8"?>
<a:theme xmlns:a="http://schemas.openxmlformats.org/drawingml/2006/main" name="SF_PPT_PURPLE_v10">
  <a:themeElements>
    <a:clrScheme name="SF_PURPLE_2011">
      <a:dk1>
        <a:sysClr val="windowText" lastClr="000000"/>
      </a:dk1>
      <a:lt1>
        <a:sysClr val="window" lastClr="FFFFFF"/>
      </a:lt1>
      <a:dk2>
        <a:srgbClr val="773C80"/>
      </a:dk2>
      <a:lt2>
        <a:srgbClr val="FFFFFF"/>
      </a:lt2>
      <a:accent1>
        <a:srgbClr val="773C80"/>
      </a:accent1>
      <a:accent2>
        <a:srgbClr val="AD8AB3"/>
      </a:accent2>
      <a:accent3>
        <a:srgbClr val="D6C4D9"/>
      </a:accent3>
      <a:accent4>
        <a:srgbClr val="4C4C4C"/>
      </a:accent4>
      <a:accent5>
        <a:srgbClr val="999999"/>
      </a:accent5>
      <a:accent6>
        <a:srgbClr val="CCCCCC"/>
      </a:accent6>
      <a:hlink>
        <a:srgbClr val="000000"/>
      </a:hlink>
      <a:folHlink>
        <a:srgbClr val="000000"/>
      </a:folHlink>
    </a:clrScheme>
    <a:fontScheme name="SF_2011">
      <a:majorFont>
        <a:latin typeface="Gill Sans MT"/>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Pantone 165U">
      <a:srgbClr val="F07F13"/>
    </a:custClr>
    <a:custClr name="Pantone 313U">
      <a:srgbClr val="0087B1"/>
    </a:custClr>
    <a:custClr name="Pantone 259U">
      <a:srgbClr val="773C80"/>
    </a:custClr>
    <a:custClr name="Pantone 233U">
      <a:srgbClr val="CD007F"/>
    </a:custClr>
    <a:custClr name="Pantone 408U">
      <a:srgbClr val="9B8F8B"/>
    </a:custClr>
    <a:custClr name="Pantone 653U">
      <a:srgbClr val="556991"/>
    </a:custClr>
    <a:custClr name="Pantone 4515U">
      <a:srgbClr val="B3A47C"/>
    </a:custClr>
    <a:custClr name="Pantone 2622U">
      <a:srgbClr val="5B2856"/>
    </a:custClr>
  </a:custClrLst>
  <a:extLst>
    <a:ext uri="{05A4C25C-085E-4340-85A3-A5531E510DB2}">
      <thm15:themeFamily xmlns:thm15="http://schemas.microsoft.com/office/thememl/2012/main" name="Presentation1" id="{609458B8-D30A-4E23-BB70-8480A25A3ADA}" vid="{8559F0BE-C674-4B87-9DAC-8871413FBBD9}"/>
    </a:ext>
  </a:extLst>
</a:theme>
</file>

<file path=ppt/theme/theme2.xml><?xml version="1.0" encoding="utf-8"?>
<a:theme xmlns:a="http://schemas.openxmlformats.org/drawingml/2006/main" name="Office Theme">
  <a:themeElements>
    <a:clrScheme name="SF_ORANGE_2011">
      <a:dk1>
        <a:sysClr val="windowText" lastClr="000000"/>
      </a:dk1>
      <a:lt1>
        <a:sysClr val="window" lastClr="FFFFFF"/>
      </a:lt1>
      <a:dk2>
        <a:srgbClr val="F07F13"/>
      </a:dk2>
      <a:lt2>
        <a:srgbClr val="FFFFFF"/>
      </a:lt2>
      <a:accent1>
        <a:srgbClr val="F07F13"/>
      </a:accent1>
      <a:accent2>
        <a:srgbClr val="FAAB71"/>
      </a:accent2>
      <a:accent3>
        <a:srgbClr val="FDD1B0"/>
      </a:accent3>
      <a:accent4>
        <a:srgbClr val="000000"/>
      </a:accent4>
      <a:accent5>
        <a:srgbClr val="4C4C4C"/>
      </a:accent5>
      <a:accent6>
        <a:srgbClr val="999999"/>
      </a:accent6>
      <a:hlink>
        <a:srgbClr val="000000"/>
      </a:hlink>
      <a:folHlink>
        <a:srgbClr val="000000"/>
      </a:folHlink>
    </a:clrScheme>
    <a:fontScheme name="SF_2011">
      <a:majorFont>
        <a:latin typeface="Gill Sans MT"/>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F_ORANGE_2011">
      <a:dk1>
        <a:sysClr val="windowText" lastClr="000000"/>
      </a:dk1>
      <a:lt1>
        <a:sysClr val="window" lastClr="FFFFFF"/>
      </a:lt1>
      <a:dk2>
        <a:srgbClr val="F07F13"/>
      </a:dk2>
      <a:lt2>
        <a:srgbClr val="FFFFFF"/>
      </a:lt2>
      <a:accent1>
        <a:srgbClr val="F07F13"/>
      </a:accent1>
      <a:accent2>
        <a:srgbClr val="FAAB71"/>
      </a:accent2>
      <a:accent3>
        <a:srgbClr val="FDD1B0"/>
      </a:accent3>
      <a:accent4>
        <a:srgbClr val="000000"/>
      </a:accent4>
      <a:accent5>
        <a:srgbClr val="4C4C4C"/>
      </a:accent5>
      <a:accent6>
        <a:srgbClr val="999999"/>
      </a:accent6>
      <a:hlink>
        <a:srgbClr val="000000"/>
      </a:hlink>
      <a:folHlink>
        <a:srgbClr val="000000"/>
      </a:folHlink>
    </a:clrScheme>
    <a:fontScheme name="SF_2011">
      <a:majorFont>
        <a:latin typeface="Gill Sans MT"/>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CA9F31E65A6F4DB0E2A438BE642656" ma:contentTypeVersion="8" ma:contentTypeDescription="Create a new document." ma:contentTypeScope="" ma:versionID="0c3fecdb3f8013e6319b8efed7dc3beb">
  <xsd:schema xmlns:xsd="http://www.w3.org/2001/XMLSchema" xmlns:xs="http://www.w3.org/2001/XMLSchema" xmlns:p="http://schemas.microsoft.com/office/2006/metadata/properties" xmlns:ns2="9df4e4db-7b61-4837-8b5d-fb43ceece580" xmlns:ns3="42abb7ef-86f2-4e04-932e-a882865ea17c" targetNamespace="http://schemas.microsoft.com/office/2006/metadata/properties" ma:root="true" ma:fieldsID="967d9e2cbc3c5830375560c85ba705b2" ns2:_="" ns3:_="">
    <xsd:import namespace="9df4e4db-7b61-4837-8b5d-fb43ceece580"/>
    <xsd:import namespace="42abb7ef-86f2-4e04-932e-a882865ea17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f4e4db-7b61-4837-8b5d-fb43ceece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abb7ef-86f2-4e04-932e-a882865ea17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2abb7ef-86f2-4e04-932e-a882865ea17c">
      <UserInfo>
        <DisplayName>Susan McDonald</DisplayName>
        <AccountId>21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085817-31DA-437C-98E6-944ADBDF95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f4e4db-7b61-4837-8b5d-fb43ceece580"/>
    <ds:schemaRef ds:uri="42abb7ef-86f2-4e04-932e-a882865ea1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974005-C802-4C3D-A6F2-84DD7E1AC1E6}">
  <ds:schemaRefs>
    <ds:schemaRef ds:uri="42abb7ef-86f2-4e04-932e-a882865ea17c"/>
    <ds:schemaRef ds:uri="http://purl.org/dc/terms/"/>
    <ds:schemaRef ds:uri="9df4e4db-7b61-4837-8b5d-fb43ceece580"/>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46FD00CC-48FF-4B6D-9D5B-3C84F7CD81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SF_PPT_PURPLE_v13</Template>
  <TotalTime>29</TotalTime>
  <Words>14165</Words>
  <Application>Microsoft Office PowerPoint</Application>
  <PresentationFormat>On-screen Show (4:3)</PresentationFormat>
  <Paragraphs>1774</Paragraphs>
  <Slides>89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Cambria</vt:lpstr>
      <vt:lpstr>Gill Sans MT</vt:lpstr>
      <vt:lpstr>Wingdings</vt:lpstr>
      <vt:lpstr>SF_PPT_PURPLE_v10</vt:lpstr>
      <vt:lpstr>Improving children's services decision making with family context  Discovery project – final report</vt:lpstr>
      <vt:lpstr>Executive summary – project context Leeds, Stockport and Social Finance wanted to understand what information would improve decisions</vt:lpstr>
      <vt:lpstr>Executive summary – project process over this 12-week discovery we have worked to understand user needs and assess which we should meet</vt:lpstr>
      <vt:lpstr>Executive summary – general findings Overall we found strong demand for family information across users and authorities</vt:lpstr>
      <vt:lpstr>Executive summary – prioritising one user need WE captured our findings as a longlist of user needs, which we then prioritised to find one need</vt:lpstr>
      <vt:lpstr>Executive summary – the priority user need …When Social workers first assess the support a family needs, they need to speak to the other services engaged</vt:lpstr>
      <vt:lpstr>Executive summary – addressing the user need There is a clear business case to develop an alpha-stage tool to address this user need</vt:lpstr>
      <vt:lpstr> CONTENTS</vt:lpstr>
      <vt:lpstr>In June SF &amp; 12 leading councils discussed working collaboratively to use data to enable better decisions</vt:lpstr>
      <vt:lpstr>We identified two systemic problems that most local authorities face</vt:lpstr>
      <vt:lpstr>for this project we focused on IMPROVING decisions on children through better views OF THE FAMILY CONTEXT</vt:lpstr>
      <vt:lpstr>This work aligns closely to the key council objective of improving outcomes for vulnerable children</vt:lpstr>
      <vt:lpstr> CONTENTS</vt:lpstr>
      <vt:lpstr>This project was a 3 month discovery with Stockport and Leeds to identify the greatest needs for family context information</vt:lpstr>
      <vt:lpstr>This discovery was split into three major phases</vt:lpstr>
      <vt:lpstr>First we looked to understand needs</vt:lpstr>
      <vt:lpstr>Initially we worked to understand the Stockport and leeds systems and approaches</vt:lpstr>
      <vt:lpstr>We spoke to a range of people across roles and services within Each council</vt:lpstr>
      <vt:lpstr>In total We spoke to 62 people: 33 in leeds and 29 in Stockport</vt:lpstr>
      <vt:lpstr>We focused on understanding their roles, workflow, decisions and needs</vt:lpstr>
      <vt:lpstr>Secondly, we tested our findings and prioritised the user needs</vt:lpstr>
      <vt:lpstr>we took our findings back to people to test them and prioritise the most important user needs</vt:lpstr>
      <vt:lpstr>FROM THIS A SINGLE USER NEED EMERGED AS THE KEY PRIORITY: social workers NEED TO KNOW WHAT SERVICES ARE SUPPORTING A FAMILY AT THE POINT OF Social work assessment</vt:lpstr>
      <vt:lpstr>Thirdly, we explored potential options to meet this need</vt:lpstr>
      <vt:lpstr>we created three mock-up potential tools and tested these with users to understand how they’d use them</vt:lpstr>
      <vt:lpstr>We analysed the business case for addressing the user need and how we could do this in alpha</vt:lpstr>
      <vt:lpstr> CONTENTS</vt:lpstr>
      <vt:lpstr>stockport has a strong CSC dept, integration of family services and focus on digital transformation</vt:lpstr>
      <vt:lpstr>leeds is a far larger council, also with a strong and innovative CSC dept. underpinned by digital innovation</vt:lpstr>
      <vt:lpstr>There are a range of services and agencies that support children and families in leeds and Stockport</vt:lpstr>
      <vt:lpstr>Leeds process map</vt:lpstr>
      <vt:lpstr>Stockport process map</vt:lpstr>
      <vt:lpstr> CONTENTS</vt:lpstr>
      <vt:lpstr>We’ve grouped the interviewees into five user personas based on services and decisions regarding families</vt:lpstr>
      <vt:lpstr>The following slides give a profile,  workflow, decision &amp; information map,  and user needs for each user</vt:lpstr>
      <vt:lpstr>PowerPoint Presentation</vt:lpstr>
      <vt:lpstr>Front door: profile</vt:lpstr>
      <vt:lpstr>Front door workflow, decisions &amp; information1</vt:lpstr>
      <vt:lpstr>Front door: user needs</vt:lpstr>
      <vt:lpstr>PowerPoint Presentation</vt:lpstr>
      <vt:lpstr>Social worker: profile</vt:lpstr>
      <vt:lpstr>Social Worker workflow, decisions &amp; information12</vt:lpstr>
      <vt:lpstr>Social worker: user needs (1/2)</vt:lpstr>
      <vt:lpstr>Social worker: user needs (2/2)</vt:lpstr>
      <vt:lpstr>PowerPoint Presentation</vt:lpstr>
      <vt:lpstr>Early Help worker: profile</vt:lpstr>
      <vt:lpstr>Early help common  workflow, decisions &amp; information1</vt:lpstr>
      <vt:lpstr>Early help worker: user needs (1/2)</vt:lpstr>
      <vt:lpstr>Early help worker: user needs (2/2)</vt:lpstr>
      <vt:lpstr>PowerPoint Presentation</vt:lpstr>
      <vt:lpstr>Analyst: profile</vt:lpstr>
      <vt:lpstr>Analyst: user needs</vt:lpstr>
      <vt:lpstr>PowerPoint Presentation</vt:lpstr>
      <vt:lpstr>Management &amp; leadership: profile</vt:lpstr>
      <vt:lpstr>Management &amp; leadership: user needs</vt:lpstr>
      <vt:lpstr> CONTENTS</vt:lpstr>
      <vt:lpstr>we took our findings back to people to test them and prioritise the most important user needs</vt:lpstr>
      <vt:lpstr>Overall, Users initially prioritised six family context needs under two main themes as being the most important</vt:lpstr>
      <vt:lpstr>There was also a set of more general priority painpoints not relating to family context</vt:lpstr>
      <vt:lpstr>We held workshops to filter down to one priority user need</vt:lpstr>
      <vt:lpstr>Understanding the services engaged with the family emerged as the immediate priority</vt:lpstr>
      <vt:lpstr>This need was felt by multiple users – All driven by a common root cause</vt:lpstr>
      <vt:lpstr>Prioritised use case – front door social worker</vt:lpstr>
      <vt:lpstr>Prioritised use case – early help</vt:lpstr>
      <vt:lpstr>Prioritised use case – social worker</vt:lpstr>
      <vt:lpstr>Overall, the case was strongest for social workers, based on strength of need, impact and feasibility</vt:lpstr>
      <vt:lpstr>To understand how generally applicable our findings were, we surveyed frontline workers</vt:lpstr>
      <vt:lpstr>PowerPoint Presentation</vt:lpstr>
      <vt:lpstr>PowerPoint Presentation</vt:lpstr>
      <vt:lpstr> CONTENTS</vt:lpstr>
      <vt:lpstr>There are three major benefits to addressing this need</vt:lpstr>
      <vt:lpstr>1.) better information enables better support for families and ultimately less escalation to social care</vt:lpstr>
      <vt:lpstr>2.) speaking to other professionals stops risks factors being missed and helps ensure children are safeguarded</vt:lpstr>
      <vt:lpstr>3.) Getting info quickly could save 2Hrs per assessment, equivalent to 4-5 FTE for a mid-sized CSC dept</vt:lpstr>
      <vt:lpstr>There are also risks in taking this work forward – we have focussed our plan on effectively mitigating these</vt:lpstr>
      <vt:lpstr> CONTENTS</vt:lpstr>
      <vt:lpstr>both leeds and Stockport have existing projects that provide some of the functionality that users need</vt:lpstr>
      <vt:lpstr> CONTENTS</vt:lpstr>
      <vt:lpstr>To further understand needs We created 3 mock-ups of potential tools &amp; tested them with social workers</vt:lpstr>
      <vt:lpstr>Social workers thought tools with this information would save hours of time per week</vt:lpstr>
      <vt:lpstr>… and Overall they had a weak preference for information presented as a paragraph vs a diagram</vt:lpstr>
      <vt:lpstr> CONTENTS</vt:lpstr>
      <vt:lpstr>PowerPoint Presentation</vt:lpstr>
      <vt:lpstr>We would target this at the highest need point of the workflow: the initial social work assessment</vt:lpstr>
      <vt:lpstr>Not knowing who is engaged with the family causes multiple painpoints currently</vt:lpstr>
      <vt:lpstr>Our aim is to address this conversations with families and collaboration with other professionals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TAPPING INTO NEW SOURCES  OF SOCIAL INVESTMENT</dc:title>
  <dc:creator>Sara Guerreiro de Sousa</dc:creator>
  <cp:lastModifiedBy>Oliver Southwick</cp:lastModifiedBy>
  <cp:revision>2</cp:revision>
  <cp:lastPrinted>2019-02-08T14:26:40Z</cp:lastPrinted>
  <dcterms:created xsi:type="dcterms:W3CDTF">2018-09-27T13:40:33Z</dcterms:created>
  <dcterms:modified xsi:type="dcterms:W3CDTF">2019-02-12T19:10:51Z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0x01010084CA9F31E65A6F4DB0E2A438BE642656</vt:lpwstr>
  </property>
  <property fmtid="{D5CDD505-2E9C-101B-9397-08002B2CF9AE}" pid="3" name="AuthorIds_UIVersion_66560">
    <vt:lpwstr>6</vt:lpwstr>
  </property>
</Properties>
</file>